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3" r:id="rId1"/>
  </p:sldMasterIdLst>
  <p:notesMasterIdLst>
    <p:notesMasterId r:id="rId56"/>
  </p:notesMasterIdLst>
  <p:sldIdLst>
    <p:sldId id="256" r:id="rId2"/>
    <p:sldId id="313" r:id="rId3"/>
    <p:sldId id="257" r:id="rId4"/>
    <p:sldId id="317" r:id="rId5"/>
    <p:sldId id="315" r:id="rId6"/>
    <p:sldId id="316" r:id="rId7"/>
    <p:sldId id="319" r:id="rId8"/>
    <p:sldId id="320" r:id="rId9"/>
    <p:sldId id="321" r:id="rId10"/>
    <p:sldId id="322" r:id="rId11"/>
    <p:sldId id="325" r:id="rId12"/>
    <p:sldId id="323" r:id="rId13"/>
    <p:sldId id="324" r:id="rId14"/>
    <p:sldId id="326" r:id="rId15"/>
    <p:sldId id="327" r:id="rId16"/>
    <p:sldId id="328" r:id="rId17"/>
    <p:sldId id="329" r:id="rId18"/>
    <p:sldId id="330" r:id="rId19"/>
    <p:sldId id="331" r:id="rId20"/>
    <p:sldId id="332" r:id="rId21"/>
    <p:sldId id="333" r:id="rId22"/>
    <p:sldId id="334" r:id="rId23"/>
    <p:sldId id="335" r:id="rId24"/>
    <p:sldId id="336" r:id="rId25"/>
    <p:sldId id="337" r:id="rId26"/>
    <p:sldId id="338" r:id="rId27"/>
    <p:sldId id="339" r:id="rId28"/>
    <p:sldId id="340" r:id="rId29"/>
    <p:sldId id="341" r:id="rId30"/>
    <p:sldId id="346" r:id="rId31"/>
    <p:sldId id="342" r:id="rId32"/>
    <p:sldId id="343" r:id="rId33"/>
    <p:sldId id="344" r:id="rId34"/>
    <p:sldId id="345" r:id="rId35"/>
    <p:sldId id="347" r:id="rId36"/>
    <p:sldId id="348" r:id="rId37"/>
    <p:sldId id="349" r:id="rId38"/>
    <p:sldId id="350" r:id="rId39"/>
    <p:sldId id="351" r:id="rId40"/>
    <p:sldId id="352" r:id="rId41"/>
    <p:sldId id="353" r:id="rId42"/>
    <p:sldId id="355" r:id="rId43"/>
    <p:sldId id="357" r:id="rId44"/>
    <p:sldId id="358" r:id="rId45"/>
    <p:sldId id="359" r:id="rId46"/>
    <p:sldId id="360" r:id="rId47"/>
    <p:sldId id="362" r:id="rId48"/>
    <p:sldId id="364" r:id="rId49"/>
    <p:sldId id="363" r:id="rId50"/>
    <p:sldId id="365" r:id="rId51"/>
    <p:sldId id="366" r:id="rId52"/>
    <p:sldId id="367" r:id="rId53"/>
    <p:sldId id="368" r:id="rId54"/>
    <p:sldId id="369" r:id="rId55"/>
  </p:sldIdLst>
  <p:sldSz cx="9144000" cy="5143500" type="screen16x9"/>
  <p:notesSz cx="6858000" cy="9144000"/>
  <p:embeddedFontLst>
    <p:embeddedFont>
      <p:font typeface="Bebas Neue" panose="020B0606020202050201" pitchFamily="34" charset="0"/>
      <p:regular r:id="rId57"/>
    </p:embeddedFont>
    <p:embeddedFont>
      <p:font typeface="Lato" panose="020F0502020204030203" pitchFamily="34" charset="0"/>
      <p:regular r:id="rId58"/>
      <p:bold r:id="rId59"/>
      <p:italic r:id="rId60"/>
      <p:boldItalic r:id="rId61"/>
    </p:embeddedFont>
    <p:embeddedFont>
      <p:font typeface="Montserrat ExtraBold" panose="00000900000000000000" pitchFamily="2" charset="0"/>
      <p:bold r:id="rId62"/>
      <p:boldItalic r:id="rId63"/>
    </p:embeddedFont>
    <p:embeddedFont>
      <p:font typeface="Montserrat Medium" panose="00000600000000000000" pitchFamily="2" charset="0"/>
      <p:regular r:id="rId64"/>
      <p:bold r:id="rId65"/>
      <p:italic r:id="rId66"/>
      <p:boldItalic r:id="rId67"/>
    </p:embeddedFont>
    <p:embeddedFont>
      <p:font typeface="Poppins" panose="00000500000000000000" pitchFamily="2" charset="0"/>
      <p:regular r:id="rId68"/>
      <p:bold r:id="rId69"/>
      <p:italic r:id="rId70"/>
      <p:boldItalic r:id="rId71"/>
    </p:embeddedFont>
    <p:embeddedFont>
      <p:font typeface="Roboto Condensed Light" panose="02000000000000000000" pitchFamily="2" charset="0"/>
      <p:regular r:id="rId72"/>
      <p:italic r:id="rId7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90D5"/>
    <a:srgbClr val="FC4B2B"/>
    <a:srgbClr val="FC4E2F"/>
    <a:srgbClr val="FFE6C8"/>
    <a:srgbClr val="FFD764"/>
    <a:srgbClr val="FD003A"/>
    <a:srgbClr val="F3AC3D"/>
    <a:srgbClr val="EABF7D"/>
    <a:srgbClr val="A7701B"/>
    <a:srgbClr val="8F5B0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A0FA485-E75D-4D56-85EB-4F962A7DEBD8}">
  <a:tblStyle styleId="{3A0FA485-E75D-4D56-85EB-4F962A7DEBD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284E427A-3D55-4303-BF80-6455036E1DE7}" styleName="Style à thème 1 - Accentuation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Style à thème 1 - Accentuation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174" autoAdjust="0"/>
    <p:restoredTop sz="96323" autoAdjust="0"/>
  </p:normalViewPr>
  <p:slideViewPr>
    <p:cSldViewPr snapToGrid="0">
      <p:cViewPr varScale="1">
        <p:scale>
          <a:sx n="130" d="100"/>
          <a:sy n="130" d="100"/>
        </p:scale>
        <p:origin x="150" y="342"/>
      </p:cViewPr>
      <p:guideLst>
        <p:guide orient="horz" pos="1620"/>
        <p:guide pos="2880"/>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7.fntdata"/><Relationship Id="rId68" Type="http://schemas.openxmlformats.org/officeDocument/2006/relationships/font" Target="fonts/font12.fntdata"/><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font" Target="fonts/font2.fntdata"/><Relationship Id="rId66" Type="http://schemas.openxmlformats.org/officeDocument/2006/relationships/font" Target="fonts/font10.fntdata"/><Relationship Id="rId74"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font" Target="fonts/font5.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64" Type="http://schemas.openxmlformats.org/officeDocument/2006/relationships/font" Target="fonts/font8.fntdata"/><Relationship Id="rId69" Type="http://schemas.openxmlformats.org/officeDocument/2006/relationships/font" Target="fonts/font13.fntdata"/><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16.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3.fntdata"/><Relationship Id="rId67" Type="http://schemas.openxmlformats.org/officeDocument/2006/relationships/font" Target="fonts/font11.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6.fntdata"/><Relationship Id="rId70" Type="http://schemas.openxmlformats.org/officeDocument/2006/relationships/font" Target="fonts/font14.fntdata"/><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1.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4.fntdata"/><Relationship Id="rId65" Type="http://schemas.openxmlformats.org/officeDocument/2006/relationships/font" Target="fonts/font9.fntdata"/><Relationship Id="rId73" Type="http://schemas.openxmlformats.org/officeDocument/2006/relationships/font" Target="fonts/font17.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font" Target="fonts/font15.fntdata"/><Relationship Id="rId2" Type="http://schemas.openxmlformats.org/officeDocument/2006/relationships/slide" Target="slides/slide1.xml"/><Relationship Id="rId29" Type="http://schemas.openxmlformats.org/officeDocument/2006/relationships/slide" Target="slides/slide28.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fr-FR"/>
        </a:p>
      </c:txPr>
    </c:title>
    <c:autoTitleDeleted val="0"/>
    <c:plotArea>
      <c:layout/>
      <c:pieChart>
        <c:varyColors val="1"/>
        <c:ser>
          <c:idx val="0"/>
          <c:order val="0"/>
          <c:tx>
            <c:strRef>
              <c:f>Feuil1!$B$1</c:f>
              <c:strCache>
                <c:ptCount val="1"/>
                <c:pt idx="0">
                  <c:v>Quantité de prêt remboursé ou non</c:v>
                </c:pt>
              </c:strCache>
            </c:strRef>
          </c:tx>
          <c:spPr>
            <a:solidFill>
              <a:srgbClr val="FF0000"/>
            </a:solidFill>
          </c:spPr>
          <c:dPt>
            <c:idx val="0"/>
            <c:bubble3D val="0"/>
            <c:spPr>
              <a:solidFill>
                <a:srgbClr val="008000"/>
              </a:solidFill>
              <a:ln w="19050">
                <a:solidFill>
                  <a:schemeClr val="lt1"/>
                </a:solidFill>
              </a:ln>
              <a:effectLst/>
            </c:spPr>
            <c:extLst>
              <c:ext xmlns:c16="http://schemas.microsoft.com/office/drawing/2014/chart" uri="{C3380CC4-5D6E-409C-BE32-E72D297353CC}">
                <c16:uniqueId val="{00000003-582C-421A-9335-33654A10CD6C}"/>
              </c:ext>
            </c:extLst>
          </c:dPt>
          <c:dPt>
            <c:idx val="1"/>
            <c:bubble3D val="0"/>
            <c:spPr>
              <a:solidFill>
                <a:srgbClr val="C00000"/>
              </a:solidFill>
              <a:ln w="19050">
                <a:solidFill>
                  <a:schemeClr val="lt1"/>
                </a:solidFill>
              </a:ln>
              <a:effectLst/>
            </c:spPr>
            <c:extLst>
              <c:ext xmlns:c16="http://schemas.microsoft.com/office/drawing/2014/chart" uri="{C3380CC4-5D6E-409C-BE32-E72D297353CC}">
                <c16:uniqueId val="{00000002-582C-421A-9335-33654A10CD6C}"/>
              </c:ext>
            </c:extLst>
          </c:dPt>
          <c:cat>
            <c:strRef>
              <c:f>Feuil1!$A$2:$A$5</c:f>
              <c:strCache>
                <c:ptCount val="2"/>
                <c:pt idx="0">
                  <c:v>Prêt remboursé</c:v>
                </c:pt>
                <c:pt idx="1">
                  <c:v>Prêt non remboursé</c:v>
                </c:pt>
              </c:strCache>
            </c:strRef>
          </c:cat>
          <c:val>
            <c:numRef>
              <c:f>Feuil1!$B$2:$B$5</c:f>
              <c:numCache>
                <c:formatCode>General</c:formatCode>
                <c:ptCount val="2"/>
                <c:pt idx="0">
                  <c:v>282686</c:v>
                </c:pt>
                <c:pt idx="1">
                  <c:v>24825</c:v>
                </c:pt>
              </c:numCache>
            </c:numRef>
          </c:val>
          <c:extLst>
            <c:ext xmlns:c16="http://schemas.microsoft.com/office/drawing/2014/chart" uri="{C3380CC4-5D6E-409C-BE32-E72D297353CC}">
              <c16:uniqueId val="{00000000-582C-421A-9335-33654A10CD6C}"/>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fr-FR"/>
        </a:p>
      </c:txPr>
    </c:title>
    <c:autoTitleDeleted val="0"/>
    <c:plotArea>
      <c:layout/>
      <c:pieChart>
        <c:varyColors val="1"/>
        <c:ser>
          <c:idx val="0"/>
          <c:order val="0"/>
          <c:tx>
            <c:strRef>
              <c:f>Feuil1!$B$1</c:f>
              <c:strCache>
                <c:ptCount val="1"/>
                <c:pt idx="0">
                  <c:v>Type de colonnes</c:v>
                </c:pt>
              </c:strCache>
            </c:strRef>
          </c:tx>
          <c:spPr>
            <a:solidFill>
              <a:srgbClr val="FF0000"/>
            </a:solidFill>
          </c:spPr>
          <c:dPt>
            <c:idx val="0"/>
            <c:bubble3D val="0"/>
            <c:spPr>
              <a:solidFill>
                <a:schemeClr val="accent3">
                  <a:lumMod val="50000"/>
                </a:schemeClr>
              </a:solidFill>
              <a:ln w="19050">
                <a:solidFill>
                  <a:schemeClr val="lt1"/>
                </a:solidFill>
              </a:ln>
              <a:effectLst/>
            </c:spPr>
            <c:extLst>
              <c:ext xmlns:c16="http://schemas.microsoft.com/office/drawing/2014/chart" uri="{C3380CC4-5D6E-409C-BE32-E72D297353CC}">
                <c16:uniqueId val="{00000001-71D2-49E8-BEDC-C71EA0ED6120}"/>
              </c:ext>
            </c:extLst>
          </c:dPt>
          <c:dPt>
            <c:idx val="1"/>
            <c:bubble3D val="0"/>
            <c:spPr>
              <a:solidFill>
                <a:schemeClr val="accent2">
                  <a:lumMod val="75000"/>
                </a:schemeClr>
              </a:solidFill>
              <a:ln w="19050">
                <a:solidFill>
                  <a:schemeClr val="lt1"/>
                </a:solidFill>
              </a:ln>
              <a:effectLst/>
            </c:spPr>
            <c:extLst>
              <c:ext xmlns:c16="http://schemas.microsoft.com/office/drawing/2014/chart" uri="{C3380CC4-5D6E-409C-BE32-E72D297353CC}">
                <c16:uniqueId val="{00000003-71D2-49E8-BEDC-C71EA0ED6120}"/>
              </c:ext>
            </c:extLst>
          </c:dPt>
          <c:dPt>
            <c:idx val="2"/>
            <c:bubble3D val="0"/>
            <c:spPr>
              <a:solidFill>
                <a:schemeClr val="accent2">
                  <a:lumMod val="60000"/>
                  <a:lumOff val="40000"/>
                </a:schemeClr>
              </a:solidFill>
              <a:ln w="19050">
                <a:solidFill>
                  <a:schemeClr val="lt1"/>
                </a:solidFill>
              </a:ln>
              <a:effectLst/>
            </c:spPr>
            <c:extLst>
              <c:ext xmlns:c16="http://schemas.microsoft.com/office/drawing/2014/chart" uri="{C3380CC4-5D6E-409C-BE32-E72D297353CC}">
                <c16:uniqueId val="{00000006-71D2-49E8-BEDC-C71EA0ED6120}"/>
              </c:ext>
            </c:extLst>
          </c:dPt>
          <c:cat>
            <c:strRef>
              <c:f>Feuil1!$A$2:$A$4</c:f>
              <c:strCache>
                <c:ptCount val="3"/>
                <c:pt idx="0">
                  <c:v>Float</c:v>
                </c:pt>
                <c:pt idx="1">
                  <c:v>Integer</c:v>
                </c:pt>
                <c:pt idx="2">
                  <c:v>Objet</c:v>
                </c:pt>
              </c:strCache>
            </c:strRef>
          </c:cat>
          <c:val>
            <c:numRef>
              <c:f>Feuil1!$B$2:$B$4</c:f>
              <c:numCache>
                <c:formatCode>General</c:formatCode>
                <c:ptCount val="3"/>
                <c:pt idx="0">
                  <c:v>65</c:v>
                </c:pt>
                <c:pt idx="1">
                  <c:v>41</c:v>
                </c:pt>
                <c:pt idx="2">
                  <c:v>16</c:v>
                </c:pt>
              </c:numCache>
            </c:numRef>
          </c:val>
          <c:extLst>
            <c:ext xmlns:c16="http://schemas.microsoft.com/office/drawing/2014/chart" uri="{C3380CC4-5D6E-409C-BE32-E72D297353CC}">
              <c16:uniqueId val="{00000004-71D2-49E8-BEDC-C71EA0ED6120}"/>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f60c6f113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f60c6f113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dirty="0"/>
              <a:t>Ce projet est pour la société « Prêt à dépenser » qui propose des crédits à la consommation pour des personnes ayant peu ou pas d'historique de prêt et le but c’est de construire un modèle de </a:t>
            </a:r>
            <a:r>
              <a:rPr lang="fr-FR" dirty="0" err="1"/>
              <a:t>scoring</a:t>
            </a:r>
            <a:r>
              <a:rPr lang="fr-FR" dirty="0"/>
              <a:t>.</a:t>
            </a:r>
          </a:p>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3"/>
        <p:cNvGrpSpPr/>
        <p:nvPr/>
      </p:nvGrpSpPr>
      <p:grpSpPr>
        <a:xfrm>
          <a:off x="0" y="0"/>
          <a:ext cx="0" cy="0"/>
          <a:chOff x="0" y="0"/>
          <a:chExt cx="0" cy="0"/>
        </a:xfrm>
      </p:grpSpPr>
      <p:sp>
        <p:nvSpPr>
          <p:cNvPr id="1524" name="Google Shape;1524;gf1e29d717b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5" name="Google Shape;1525;gf1e29d717b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b="0" i="0" dirty="0">
                <a:solidFill>
                  <a:srgbClr val="000000"/>
                </a:solidFill>
                <a:effectLst/>
                <a:latin typeface="Helvetica Neue"/>
              </a:rPr>
              <a:t>(Clic) Regardons d'un peu plus près les différents types de colonnes,</a:t>
            </a:r>
          </a:p>
          <a:p>
            <a:pPr marL="0" lvl="0" indent="0" algn="l" rtl="0">
              <a:spcBef>
                <a:spcPts val="0"/>
              </a:spcBef>
              <a:spcAft>
                <a:spcPts val="0"/>
              </a:spcAft>
              <a:buNone/>
            </a:pPr>
            <a:endParaRPr lang="fr-FR" b="0" i="0" dirty="0">
              <a:solidFill>
                <a:srgbClr val="000000"/>
              </a:solidFill>
              <a:effectLst/>
              <a:latin typeface="Helvetica Neue"/>
            </a:endParaRPr>
          </a:p>
          <a:p>
            <a:pPr marL="0" lvl="0" indent="0" algn="l" rtl="0">
              <a:spcBef>
                <a:spcPts val="0"/>
              </a:spcBef>
              <a:spcAft>
                <a:spcPts val="0"/>
              </a:spcAft>
              <a:buNone/>
            </a:pPr>
            <a:r>
              <a:rPr lang="fr-FR" b="0" i="0" dirty="0">
                <a:solidFill>
                  <a:srgbClr val="000000"/>
                </a:solidFill>
                <a:effectLst/>
                <a:latin typeface="Helvetica Neue"/>
              </a:rPr>
              <a:t>Les colonnes ayant pour type "</a:t>
            </a:r>
            <a:r>
              <a:rPr lang="fr-FR" b="0" i="0" dirty="0" err="1">
                <a:solidFill>
                  <a:srgbClr val="000000"/>
                </a:solidFill>
                <a:effectLst/>
                <a:latin typeface="Helvetica Neue"/>
              </a:rPr>
              <a:t>object</a:t>
            </a:r>
            <a:r>
              <a:rPr lang="fr-FR" b="0" i="0" dirty="0">
                <a:solidFill>
                  <a:srgbClr val="000000"/>
                </a:solidFill>
                <a:effectLst/>
                <a:latin typeface="Helvetica Neue"/>
              </a:rPr>
              <a:t>" sont des chaines de caractères, des colonnes catégorielles. </a:t>
            </a:r>
          </a:p>
          <a:p>
            <a:pPr marL="0" lvl="0" indent="0" algn="l" rtl="0">
              <a:spcBef>
                <a:spcPts val="0"/>
              </a:spcBef>
              <a:spcAft>
                <a:spcPts val="0"/>
              </a:spcAft>
              <a:buNone/>
            </a:pPr>
            <a:endParaRPr lang="fr-FR" b="0" i="0" dirty="0">
              <a:solidFill>
                <a:srgbClr val="000000"/>
              </a:solidFill>
              <a:effectLst/>
              <a:latin typeface="Helvetica Neue"/>
            </a:endParaRPr>
          </a:p>
          <a:p>
            <a:pPr marL="0" lvl="0" indent="0" algn="l" rtl="0">
              <a:spcBef>
                <a:spcPts val="0"/>
              </a:spcBef>
              <a:spcAft>
                <a:spcPts val="0"/>
              </a:spcAft>
              <a:buNone/>
            </a:pPr>
            <a:r>
              <a:rPr lang="fr-FR" b="0" i="0" dirty="0">
                <a:solidFill>
                  <a:srgbClr val="000000"/>
                </a:solidFill>
                <a:effectLst/>
                <a:latin typeface="Helvetica Neue"/>
              </a:rPr>
              <a:t>Le soucis, c’est que les modèles de machine </a:t>
            </a:r>
            <a:r>
              <a:rPr lang="fr-FR" b="0" i="0" dirty="0" err="1">
                <a:solidFill>
                  <a:srgbClr val="000000"/>
                </a:solidFill>
                <a:effectLst/>
                <a:latin typeface="Helvetica Neue"/>
              </a:rPr>
              <a:t>learning</a:t>
            </a:r>
            <a:r>
              <a:rPr lang="fr-FR" b="0" i="0" dirty="0">
                <a:solidFill>
                  <a:srgbClr val="000000"/>
                </a:solidFill>
                <a:effectLst/>
                <a:latin typeface="Helvetica Neue"/>
              </a:rPr>
              <a:t> ne prenne en compte que les chiffres, nous allons donc devoir encoder ces variables.</a:t>
            </a:r>
          </a:p>
          <a:p>
            <a:pPr marL="0" lvl="0" indent="0" algn="l" rtl="0">
              <a:spcBef>
                <a:spcPts val="0"/>
              </a:spcBef>
              <a:spcAft>
                <a:spcPts val="0"/>
              </a:spcAft>
              <a:buNone/>
            </a:pPr>
            <a:endParaRPr lang="fr-FR" b="0" i="0" dirty="0">
              <a:solidFill>
                <a:srgbClr val="000000"/>
              </a:solidFill>
              <a:effectLst/>
              <a:latin typeface="Helvetica Neue"/>
            </a:endParaRPr>
          </a:p>
          <a:p>
            <a:pPr marL="0" lvl="0" indent="0" algn="l" rtl="0">
              <a:spcBef>
                <a:spcPts val="0"/>
              </a:spcBef>
              <a:spcAft>
                <a:spcPts val="0"/>
              </a:spcAft>
              <a:buNone/>
            </a:pPr>
            <a:r>
              <a:rPr lang="fr-FR" b="0" i="0" dirty="0">
                <a:solidFill>
                  <a:srgbClr val="000000"/>
                </a:solidFill>
                <a:effectLst/>
                <a:latin typeface="Helvetica Neue"/>
              </a:rPr>
              <a:t>Pour cela, nous allons faire un petit détoure et nous reviendrons dans la suite de notre analyse exploratoire juste après.</a:t>
            </a:r>
            <a:endParaRPr dirty="0"/>
          </a:p>
        </p:txBody>
      </p:sp>
    </p:spTree>
    <p:extLst>
      <p:ext uri="{BB962C8B-B14F-4D97-AF65-F5344CB8AC3E}">
        <p14:creationId xmlns:p14="http://schemas.microsoft.com/office/powerpoint/2010/main" val="1824259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3"/>
        <p:cNvGrpSpPr/>
        <p:nvPr/>
      </p:nvGrpSpPr>
      <p:grpSpPr>
        <a:xfrm>
          <a:off x="0" y="0"/>
          <a:ext cx="0" cy="0"/>
          <a:chOff x="0" y="0"/>
          <a:chExt cx="0" cy="0"/>
        </a:xfrm>
      </p:grpSpPr>
      <p:sp>
        <p:nvSpPr>
          <p:cNvPr id="1524" name="Google Shape;1524;gf1e29d717b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5" name="Google Shape;1525;gf1e29d717b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Pour encoder nos variable catégorielles, on va avoir deux moyens.</a:t>
            </a:r>
          </a:p>
          <a:p>
            <a:pPr marL="0" lvl="0" indent="0" algn="l" rtl="0">
              <a:spcBef>
                <a:spcPts val="0"/>
              </a:spcBef>
              <a:spcAft>
                <a:spcPts val="0"/>
              </a:spcAft>
              <a:buNone/>
            </a:pPr>
            <a:endParaRPr lang="fr-FR" dirty="0"/>
          </a:p>
          <a:p>
            <a:pPr marL="0" lvl="0" indent="0" algn="l" rtl="0">
              <a:spcBef>
                <a:spcPts val="0"/>
              </a:spcBef>
              <a:spcAft>
                <a:spcPts val="0"/>
              </a:spcAft>
              <a:buNone/>
            </a:pPr>
            <a:r>
              <a:rPr lang="fr-FR" dirty="0"/>
              <a:t>Le premier (clic) est de donner un nombre entier unique pour une catégorie, par exemple si nous avons une variable catégorielle pour le genre que nous encodons par étiquette, nous aurons alors 0 pour masculin et 1 pour féminin, on appelle cela </a:t>
            </a:r>
            <a:r>
              <a:rPr lang="fr-FR" dirty="0" err="1"/>
              <a:t>LabelEncoding</a:t>
            </a:r>
            <a:r>
              <a:rPr lang="fr-FR" dirty="0"/>
              <a:t> en anglais. </a:t>
            </a:r>
          </a:p>
          <a:p>
            <a:pPr marL="0" lvl="0" indent="0" algn="l" rtl="0">
              <a:spcBef>
                <a:spcPts val="0"/>
              </a:spcBef>
              <a:spcAft>
                <a:spcPts val="0"/>
              </a:spcAft>
              <a:buNone/>
            </a:pPr>
            <a:endParaRPr lang="fr-FR" dirty="0"/>
          </a:p>
          <a:p>
            <a:pPr marL="0" lvl="0" indent="0" algn="l" rtl="0">
              <a:spcBef>
                <a:spcPts val="0"/>
              </a:spcBef>
              <a:spcAft>
                <a:spcPts val="0"/>
              </a:spcAft>
              <a:buNone/>
            </a:pPr>
            <a:r>
              <a:rPr lang="fr-FR" dirty="0"/>
              <a:t>L'inconvénient avec cette technique c’est que lorsque qu’il y a plus de 2 catégories, si l’ont ajoute par exemple la catégorie « autre »*(clic*)</a:t>
            </a:r>
          </a:p>
        </p:txBody>
      </p:sp>
    </p:spTree>
    <p:extLst>
      <p:ext uri="{BB962C8B-B14F-4D97-AF65-F5344CB8AC3E}">
        <p14:creationId xmlns:p14="http://schemas.microsoft.com/office/powerpoint/2010/main" val="2140416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3"/>
        <p:cNvGrpSpPr/>
        <p:nvPr/>
      </p:nvGrpSpPr>
      <p:grpSpPr>
        <a:xfrm>
          <a:off x="0" y="0"/>
          <a:ext cx="0" cy="0"/>
          <a:chOff x="0" y="0"/>
          <a:chExt cx="0" cy="0"/>
        </a:xfrm>
      </p:grpSpPr>
      <p:sp>
        <p:nvSpPr>
          <p:cNvPr id="1524" name="Google Shape;1524;gf1e29d717b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5" name="Google Shape;1525;gf1e29d717b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Ca reviendrait ici et à dire que le genre masculin est inférieur au genre féminin car 0 est inférieur à 1, et féminin est inférieur aux autres genre qui ont pour code 2, bien sûr dire ce genre de choses ça n'a absolument aucun sens car ces catégories n'ont rien d’ordinale.</a:t>
            </a:r>
          </a:p>
          <a:p>
            <a:pPr marL="0" lvl="0" indent="0" algn="l" rtl="0">
              <a:spcBef>
                <a:spcPts val="0"/>
              </a:spcBef>
              <a:spcAft>
                <a:spcPts val="0"/>
              </a:spcAft>
              <a:buNone/>
            </a:pPr>
            <a:endParaRPr lang="fr-FR" dirty="0"/>
          </a:p>
          <a:p>
            <a:pPr marL="0" lvl="0" indent="0" algn="l" rtl="0">
              <a:spcBef>
                <a:spcPts val="0"/>
              </a:spcBef>
              <a:spcAft>
                <a:spcPts val="0"/>
              </a:spcAft>
              <a:buNone/>
            </a:pPr>
            <a:r>
              <a:rPr lang="fr-FR" dirty="0"/>
              <a:t>Du coup, ça risque de pénaliser la plupart des modèles de machine </a:t>
            </a:r>
            <a:r>
              <a:rPr lang="fr-FR" dirty="0" err="1"/>
              <a:t>learning</a:t>
            </a:r>
            <a:r>
              <a:rPr lang="fr-FR" dirty="0"/>
              <a:t>.</a:t>
            </a:r>
          </a:p>
          <a:p>
            <a:pPr marL="0" lvl="0" indent="0" algn="l" rtl="0">
              <a:spcBef>
                <a:spcPts val="0"/>
              </a:spcBef>
              <a:spcAft>
                <a:spcPts val="0"/>
              </a:spcAft>
              <a:buNone/>
            </a:pPr>
            <a:endParaRPr lang="fr-FR" dirty="0"/>
          </a:p>
          <a:p>
            <a:pPr marL="0" lvl="0" indent="0" algn="l" rtl="0">
              <a:spcBef>
                <a:spcPts val="0"/>
              </a:spcBef>
              <a:spcAft>
                <a:spcPts val="0"/>
              </a:spcAft>
              <a:buNone/>
            </a:pPr>
            <a:r>
              <a:rPr lang="fr-FR" dirty="0"/>
              <a:t>Le second moyen est l’encodage à chaud ou le </a:t>
            </a:r>
            <a:r>
              <a:rPr lang="fr-FR" dirty="0" err="1"/>
              <a:t>one-hot</a:t>
            </a:r>
            <a:r>
              <a:rPr lang="fr-FR" dirty="0"/>
              <a:t> </a:t>
            </a:r>
            <a:r>
              <a:rPr lang="fr-FR" dirty="0" err="1"/>
              <a:t>encoding</a:t>
            </a:r>
            <a:r>
              <a:rPr lang="fr-FR" dirty="0"/>
              <a:t> en anglais. </a:t>
            </a:r>
          </a:p>
        </p:txBody>
      </p:sp>
    </p:spTree>
    <p:extLst>
      <p:ext uri="{BB962C8B-B14F-4D97-AF65-F5344CB8AC3E}">
        <p14:creationId xmlns:p14="http://schemas.microsoft.com/office/powerpoint/2010/main" val="8691312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3"/>
        <p:cNvGrpSpPr/>
        <p:nvPr/>
      </p:nvGrpSpPr>
      <p:grpSpPr>
        <a:xfrm>
          <a:off x="0" y="0"/>
          <a:ext cx="0" cy="0"/>
          <a:chOff x="0" y="0"/>
          <a:chExt cx="0" cy="0"/>
        </a:xfrm>
      </p:grpSpPr>
      <p:sp>
        <p:nvSpPr>
          <p:cNvPr id="1524" name="Google Shape;1524;gf1e29d717b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5" name="Google Shape;1525;gf1e29d717b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L’idée est de rendre les catégories (clic) en colonne, toutes ont pour valeurs 0, sauf celle qui possède la catégorie concernée qui aura pour valeur 1, et là, pas de problème d’ordre.</a:t>
            </a:r>
          </a:p>
          <a:p>
            <a:pPr marL="0" lvl="0" indent="0" algn="l" rtl="0">
              <a:spcBef>
                <a:spcPts val="0"/>
              </a:spcBef>
              <a:spcAft>
                <a:spcPts val="0"/>
              </a:spcAft>
              <a:buNone/>
            </a:pPr>
            <a:endParaRPr lang="fr-FR" dirty="0"/>
          </a:p>
          <a:p>
            <a:pPr marL="0" lvl="0" indent="0" algn="l" rtl="0">
              <a:spcBef>
                <a:spcPts val="0"/>
              </a:spcBef>
              <a:spcAft>
                <a:spcPts val="0"/>
              </a:spcAft>
              <a:buNone/>
            </a:pPr>
            <a:r>
              <a:rPr lang="fr-FR" dirty="0"/>
              <a:t>L’inconvénient de cette technique est le nombres de colonnes qui peuvent être créées. </a:t>
            </a:r>
          </a:p>
        </p:txBody>
      </p:sp>
    </p:spTree>
    <p:extLst>
      <p:ext uri="{BB962C8B-B14F-4D97-AF65-F5344CB8AC3E}">
        <p14:creationId xmlns:p14="http://schemas.microsoft.com/office/powerpoint/2010/main" val="6737858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3"/>
        <p:cNvGrpSpPr/>
        <p:nvPr/>
      </p:nvGrpSpPr>
      <p:grpSpPr>
        <a:xfrm>
          <a:off x="0" y="0"/>
          <a:ext cx="0" cy="0"/>
          <a:chOff x="0" y="0"/>
          <a:chExt cx="0" cy="0"/>
        </a:xfrm>
      </p:grpSpPr>
      <p:sp>
        <p:nvSpPr>
          <p:cNvPr id="1524" name="Google Shape;1524;gf1e29d717b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5" name="Google Shape;1525;gf1e29d717b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Pour l’encodage par étiquette nous avons utiliser la fonction </a:t>
            </a:r>
            <a:r>
              <a:rPr lang="fr-FR" dirty="0" err="1"/>
              <a:t>LabelEncoder</a:t>
            </a:r>
            <a:r>
              <a:rPr lang="fr-FR" dirty="0"/>
              <a:t> (clic) de la librairie </a:t>
            </a:r>
            <a:r>
              <a:rPr lang="fr-FR" dirty="0" err="1"/>
              <a:t>ScikitLearn</a:t>
            </a:r>
            <a:r>
              <a:rPr lang="fr-FR" dirty="0"/>
              <a:t>, seulement pour les variables ayant deux catégories ou moins.</a:t>
            </a:r>
          </a:p>
          <a:p>
            <a:pPr marL="0" lvl="0" indent="0" algn="l" rtl="0">
              <a:spcBef>
                <a:spcPts val="0"/>
              </a:spcBef>
              <a:spcAft>
                <a:spcPts val="0"/>
              </a:spcAft>
              <a:buNone/>
            </a:pPr>
            <a:endParaRPr lang="fr-FR" dirty="0"/>
          </a:p>
          <a:p>
            <a:pPr marL="0" lvl="0" indent="0" algn="l" rtl="0">
              <a:spcBef>
                <a:spcPts val="0"/>
              </a:spcBef>
              <a:spcAft>
                <a:spcPts val="0"/>
              </a:spcAft>
              <a:buNone/>
            </a:pPr>
            <a:r>
              <a:rPr lang="fr-FR" dirty="0"/>
              <a:t>Pour l’encodage à chaud nous avons utiliser la fonction </a:t>
            </a:r>
            <a:r>
              <a:rPr lang="fr-FR" dirty="0" err="1"/>
              <a:t>get_dummies</a:t>
            </a:r>
            <a:r>
              <a:rPr lang="fr-FR" dirty="0"/>
              <a:t> (clic) de pandas.</a:t>
            </a:r>
          </a:p>
        </p:txBody>
      </p:sp>
    </p:spTree>
    <p:extLst>
      <p:ext uri="{BB962C8B-B14F-4D97-AF65-F5344CB8AC3E}">
        <p14:creationId xmlns:p14="http://schemas.microsoft.com/office/powerpoint/2010/main" val="19570536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4"/>
        <p:cNvGrpSpPr/>
        <p:nvPr/>
      </p:nvGrpSpPr>
      <p:grpSpPr>
        <a:xfrm>
          <a:off x="0" y="0"/>
          <a:ext cx="0" cy="0"/>
          <a:chOff x="0" y="0"/>
          <a:chExt cx="0" cy="0"/>
        </a:xfrm>
      </p:grpSpPr>
      <p:sp>
        <p:nvSpPr>
          <p:cNvPr id="815" name="Google Shape;815;gf6c5d55352_0_3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6" name="Google Shape;816;gf6c5d55352_0_3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Voici maintenant les nouvelles dimensions de notre jeux de données après les avoir encodées. (clic) Le nombre de colonnes s’est envolées mais comme expliqué précédemment c’est normal.</a:t>
            </a:r>
          </a:p>
          <a:p>
            <a:pPr marL="0" lvl="0" indent="0" algn="l" rtl="0">
              <a:spcBef>
                <a:spcPts val="0"/>
              </a:spcBef>
              <a:spcAft>
                <a:spcPts val="0"/>
              </a:spcAft>
              <a:buNone/>
            </a:pPr>
            <a:endParaRPr lang="fr-FR" dirty="0"/>
          </a:p>
          <a:p>
            <a:pPr marL="0" lvl="0" indent="0" algn="l" rtl="0">
              <a:spcBef>
                <a:spcPts val="0"/>
              </a:spcBef>
              <a:spcAft>
                <a:spcPts val="0"/>
              </a:spcAft>
              <a:buNone/>
            </a:pPr>
            <a:r>
              <a:rPr lang="fr-FR" dirty="0"/>
              <a:t>On remarque cependant une différence sur les colonnes entre nos données de test et nos données d’entrainement.</a:t>
            </a:r>
          </a:p>
          <a:p>
            <a:pPr marL="0" lvl="0" indent="0" algn="l" rtl="0">
              <a:spcBef>
                <a:spcPts val="0"/>
              </a:spcBef>
              <a:spcAft>
                <a:spcPts val="0"/>
              </a:spcAft>
              <a:buNone/>
            </a:pPr>
            <a:endParaRPr lang="fr-FR" dirty="0"/>
          </a:p>
          <a:p>
            <a:pPr marL="0" lvl="0" indent="0" algn="l" rtl="0">
              <a:spcBef>
                <a:spcPts val="0"/>
              </a:spcBef>
              <a:spcAft>
                <a:spcPts val="0"/>
              </a:spcAft>
              <a:buNone/>
            </a:pPr>
            <a:r>
              <a:rPr lang="fr-FR" dirty="0"/>
              <a:t>L’encodage </a:t>
            </a:r>
            <a:r>
              <a:rPr lang="fr-FR" b="0" i="0" dirty="0">
                <a:solidFill>
                  <a:srgbClr val="000000"/>
                </a:solidFill>
                <a:effectLst/>
                <a:latin typeface="Helvetica Neue"/>
              </a:rPr>
              <a:t>à chaud a créé plus de colonnes dans les données d'entrainement, car il y avait des variables catégorielles avec des catégories non représentées dans les données de test.</a:t>
            </a:r>
          </a:p>
          <a:p>
            <a:pPr marL="0" lvl="0" indent="0" algn="l" rtl="0">
              <a:spcBef>
                <a:spcPts val="0"/>
              </a:spcBef>
              <a:spcAft>
                <a:spcPts val="0"/>
              </a:spcAft>
              <a:buNone/>
            </a:pPr>
            <a:endParaRPr lang="fr-FR" b="0" i="0" dirty="0">
              <a:solidFill>
                <a:srgbClr val="000000"/>
              </a:solidFill>
              <a:effectLst/>
              <a:latin typeface="Helvetica Neue"/>
            </a:endParaRPr>
          </a:p>
          <a:p>
            <a:pPr marL="0" lvl="0" indent="0" algn="l" rtl="0">
              <a:spcBef>
                <a:spcPts val="0"/>
              </a:spcBef>
              <a:spcAft>
                <a:spcPts val="0"/>
              </a:spcAft>
              <a:buNone/>
            </a:pPr>
            <a:r>
              <a:rPr lang="fr-FR" b="0" i="0" dirty="0">
                <a:solidFill>
                  <a:srgbClr val="000000"/>
                </a:solidFill>
                <a:effectLst/>
                <a:latin typeface="Helvetica Neue"/>
              </a:rPr>
              <a:t>Comme nous devons avoir la même quantité de colonne dans nos deux jeux de données pour entrainer nos modèles, nous allons devoir les aligner.</a:t>
            </a:r>
            <a:endParaRPr dirty="0"/>
          </a:p>
        </p:txBody>
      </p:sp>
    </p:spTree>
    <p:extLst>
      <p:ext uri="{BB962C8B-B14F-4D97-AF65-F5344CB8AC3E}">
        <p14:creationId xmlns:p14="http://schemas.microsoft.com/office/powerpoint/2010/main" val="39848261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4"/>
        <p:cNvGrpSpPr/>
        <p:nvPr/>
      </p:nvGrpSpPr>
      <p:grpSpPr>
        <a:xfrm>
          <a:off x="0" y="0"/>
          <a:ext cx="0" cy="0"/>
          <a:chOff x="0" y="0"/>
          <a:chExt cx="0" cy="0"/>
        </a:xfrm>
      </p:grpSpPr>
      <p:sp>
        <p:nvSpPr>
          <p:cNvPr id="815" name="Google Shape;815;gf6c5d55352_0_3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6" name="Google Shape;816;gf6c5d55352_0_3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Et pour ça, il existe la fonction pandas (clic) </a:t>
            </a:r>
            <a:r>
              <a:rPr lang="fr-FR" dirty="0" err="1"/>
              <a:t>align</a:t>
            </a:r>
            <a:r>
              <a:rPr lang="fr-FR" dirty="0"/>
              <a:t>() qui va supprimer les données en trop en utilisant le paramètre de jointure (*clic*) « </a:t>
            </a:r>
            <a:r>
              <a:rPr lang="fr-FR" dirty="0" err="1"/>
              <a:t>inner</a:t>
            </a:r>
            <a:r>
              <a:rPr lang="fr-FR" dirty="0"/>
              <a:t> », donc les colonnes des données d’entrainement en plus par rapport aux données de test seront supprimées.</a:t>
            </a:r>
          </a:p>
          <a:p>
            <a:pPr marL="0" lvl="0" indent="0" algn="l" rtl="0">
              <a:spcBef>
                <a:spcPts val="0"/>
              </a:spcBef>
              <a:spcAft>
                <a:spcPts val="0"/>
              </a:spcAft>
              <a:buNone/>
            </a:pPr>
            <a:endParaRPr lang="fr-FR" dirty="0"/>
          </a:p>
          <a:p>
            <a:pPr marL="0" lvl="0" indent="0" algn="l" rtl="0">
              <a:spcBef>
                <a:spcPts val="0"/>
              </a:spcBef>
              <a:spcAft>
                <a:spcPts val="0"/>
              </a:spcAft>
              <a:buNone/>
            </a:pPr>
            <a:r>
              <a:rPr lang="fr-FR" dirty="0"/>
              <a:t>Nous avons bien sûr préalablement garder la (clic) colonne Target, celle-ci ne doit pas être supprimer pour l’entrainement de nos modèles.</a:t>
            </a:r>
          </a:p>
          <a:p>
            <a:pPr marL="0" lvl="0" indent="0" algn="l" rtl="0">
              <a:spcBef>
                <a:spcPts val="0"/>
              </a:spcBef>
              <a:spcAft>
                <a:spcPts val="0"/>
              </a:spcAft>
              <a:buNone/>
            </a:pPr>
            <a:endParaRPr lang="fr-FR" dirty="0"/>
          </a:p>
          <a:p>
            <a:pPr marL="0" lvl="0" indent="0" algn="l" rtl="0">
              <a:spcBef>
                <a:spcPts val="0"/>
              </a:spcBef>
              <a:spcAft>
                <a:spcPts val="0"/>
              </a:spcAft>
              <a:buNone/>
            </a:pPr>
            <a:r>
              <a:rPr lang="fr-FR" dirty="0"/>
              <a:t>Voilà c’est la fin de notre petit détoure sur l’</a:t>
            </a:r>
            <a:r>
              <a:rPr lang="fr-FR" dirty="0" err="1"/>
              <a:t>encoding</a:t>
            </a:r>
            <a:r>
              <a:rPr lang="fr-FR" dirty="0"/>
              <a:t> de nos variable catégorielles, revenons sur notre analyse exploratoire.</a:t>
            </a:r>
            <a:endParaRPr dirty="0"/>
          </a:p>
        </p:txBody>
      </p:sp>
    </p:spTree>
    <p:extLst>
      <p:ext uri="{BB962C8B-B14F-4D97-AF65-F5344CB8AC3E}">
        <p14:creationId xmlns:p14="http://schemas.microsoft.com/office/powerpoint/2010/main" val="2335404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3"/>
        <p:cNvGrpSpPr/>
        <p:nvPr/>
      </p:nvGrpSpPr>
      <p:grpSpPr>
        <a:xfrm>
          <a:off x="0" y="0"/>
          <a:ext cx="0" cy="0"/>
          <a:chOff x="0" y="0"/>
          <a:chExt cx="0" cy="0"/>
        </a:xfrm>
      </p:grpSpPr>
      <p:sp>
        <p:nvSpPr>
          <p:cNvPr id="1524" name="Google Shape;1524;gf1e29d717b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5" name="Google Shape;1525;gf1e29d717b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Regardons du côté des anomalies. Elles peuvent être dues à de (clic) mauvaises saisies ou par exemple des mesures valides (clic) mais extrêmes, on parle alors de valeurs atypiques.</a:t>
            </a:r>
          </a:p>
        </p:txBody>
      </p:sp>
    </p:spTree>
    <p:extLst>
      <p:ext uri="{BB962C8B-B14F-4D97-AF65-F5344CB8AC3E}">
        <p14:creationId xmlns:p14="http://schemas.microsoft.com/office/powerpoint/2010/main" val="23537806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3"/>
        <p:cNvGrpSpPr/>
        <p:nvPr/>
      </p:nvGrpSpPr>
      <p:grpSpPr>
        <a:xfrm>
          <a:off x="0" y="0"/>
          <a:ext cx="0" cy="0"/>
          <a:chOff x="0" y="0"/>
          <a:chExt cx="0" cy="0"/>
        </a:xfrm>
      </p:grpSpPr>
      <p:sp>
        <p:nvSpPr>
          <p:cNvPr id="1524" name="Google Shape;1524;gf1e29d717b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5" name="Google Shape;1525;gf1e29d717b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Pour visualiser facilement les anomalies nous utilisons la fonction (clic) </a:t>
            </a:r>
            <a:r>
              <a:rPr lang="fr-FR" dirty="0" err="1"/>
              <a:t>describe</a:t>
            </a:r>
            <a:r>
              <a:rPr lang="fr-FR" dirty="0"/>
              <a:t> de pandas. Les chiffres de la colonne DAYS_BIRTH sont négatifs parce qu’ils sont enregistrés par rapport à la demande de prêt en cours, donc nous avons, avant de </a:t>
            </a:r>
            <a:r>
              <a:rPr lang="fr-FR" dirty="0" err="1"/>
              <a:t>describe</a:t>
            </a:r>
            <a:r>
              <a:rPr lang="fr-FR" dirty="0"/>
              <a:t>, diviser les jours par -365 pour avoir l’âge des clients.</a:t>
            </a:r>
          </a:p>
          <a:p>
            <a:pPr marL="0" lvl="0" indent="0" algn="l" rtl="0">
              <a:spcBef>
                <a:spcPts val="0"/>
              </a:spcBef>
              <a:spcAft>
                <a:spcPts val="0"/>
              </a:spcAft>
              <a:buNone/>
            </a:pPr>
            <a:endParaRPr lang="fr-FR" dirty="0"/>
          </a:p>
          <a:p>
            <a:pPr marL="0" lvl="0" indent="0" algn="l" rtl="0">
              <a:spcBef>
                <a:spcPts val="0"/>
              </a:spcBef>
              <a:spcAft>
                <a:spcPts val="0"/>
              </a:spcAft>
              <a:buNone/>
            </a:pPr>
            <a:r>
              <a:rPr lang="fr-FR" dirty="0"/>
              <a:t>(clic) Donc nous avons ici notre descriptif de notre variable </a:t>
            </a:r>
            <a:r>
              <a:rPr lang="fr-FR" dirty="0" err="1"/>
              <a:t>days_birth</a:t>
            </a:r>
            <a:r>
              <a:rPr lang="fr-FR" dirty="0"/>
              <a:t>, on peut voir que la moyenne des clients est de 43,93, le minimum de 20,51 et le maximum de 69,12. Il n’y a pas d’anomalie sur la variable </a:t>
            </a:r>
            <a:r>
              <a:rPr lang="fr-FR" dirty="0" err="1"/>
              <a:t>days_birth</a:t>
            </a:r>
            <a:r>
              <a:rPr lang="fr-FR" dirty="0"/>
              <a:t>.</a:t>
            </a:r>
          </a:p>
          <a:p>
            <a:pPr marL="0" lvl="0" indent="0" algn="l" rtl="0">
              <a:spcBef>
                <a:spcPts val="0"/>
              </a:spcBef>
              <a:spcAft>
                <a:spcPts val="0"/>
              </a:spcAft>
              <a:buNone/>
            </a:pPr>
            <a:endParaRPr lang="fr-FR" dirty="0"/>
          </a:p>
          <a:p>
            <a:pPr marL="0" lvl="0" indent="0" algn="l" rtl="0">
              <a:spcBef>
                <a:spcPts val="0"/>
              </a:spcBef>
              <a:spcAft>
                <a:spcPts val="0"/>
              </a:spcAft>
              <a:buNone/>
            </a:pPr>
            <a:r>
              <a:rPr lang="fr-FR" dirty="0"/>
              <a:t>Par contre sur la variable (clic) days_employed qui nous donne </a:t>
            </a:r>
            <a:r>
              <a:rPr lang="fr-FR" b="0" i="0" dirty="0">
                <a:solidFill>
                  <a:srgbClr val="000000"/>
                </a:solidFill>
                <a:effectLst/>
                <a:latin typeface="Helvetica Neue"/>
              </a:rPr>
              <a:t>la quantité de jours où la personne a commencé son emploi actuel avant de faire la demande, on peut voir un problème. Normalement les valeurs ne devraient être que négatives, sauf que (clic) la moyenne ainsi que le max son positif. Sachant que le max qui est de 365 243 donnerai 1000 ans, ce n’est pas correcte.</a:t>
            </a:r>
            <a:endParaRPr lang="fr-FR" dirty="0"/>
          </a:p>
        </p:txBody>
      </p:sp>
    </p:spTree>
    <p:extLst>
      <p:ext uri="{BB962C8B-B14F-4D97-AF65-F5344CB8AC3E}">
        <p14:creationId xmlns:p14="http://schemas.microsoft.com/office/powerpoint/2010/main" val="11361816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3"/>
        <p:cNvGrpSpPr/>
        <p:nvPr/>
      </p:nvGrpSpPr>
      <p:grpSpPr>
        <a:xfrm>
          <a:off x="0" y="0"/>
          <a:ext cx="0" cy="0"/>
          <a:chOff x="0" y="0"/>
          <a:chExt cx="0" cy="0"/>
        </a:xfrm>
      </p:grpSpPr>
      <p:sp>
        <p:nvSpPr>
          <p:cNvPr id="1524" name="Google Shape;1524;gf1e29d717b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5" name="Google Shape;1525;gf1e29d717b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gn="l" rtl="0">
              <a:buNone/>
            </a:pPr>
            <a:r>
              <a:rPr lang="fr-FR" b="0" i="0" dirty="0">
                <a:solidFill>
                  <a:srgbClr val="000000"/>
                </a:solidFill>
                <a:effectLst/>
                <a:latin typeface="Helvetica Neue"/>
              </a:rPr>
              <a:t>On peut voir sur le graphique que la majorité des valeurs sont inférieures ou égales à 0, et que nous en avons quelques-unes supérieures ou égales à 350 000. C'est donc certainement une aberration.</a:t>
            </a:r>
          </a:p>
          <a:p>
            <a:pPr marL="158750" indent="0" algn="l" rtl="0">
              <a:buNone/>
            </a:pPr>
            <a:endParaRPr lang="fr-FR" b="0" i="0" dirty="0">
              <a:solidFill>
                <a:srgbClr val="000000"/>
              </a:solidFill>
              <a:effectLst/>
              <a:latin typeface="Helvetica Neue"/>
            </a:endParaRPr>
          </a:p>
          <a:p>
            <a:pPr marL="158750" indent="0" algn="l" rtl="0">
              <a:buNone/>
            </a:pPr>
            <a:r>
              <a:rPr lang="fr-FR" b="0" i="0" dirty="0">
                <a:solidFill>
                  <a:srgbClr val="000000"/>
                </a:solidFill>
                <a:effectLst/>
                <a:latin typeface="Helvetica Neue"/>
              </a:rPr>
              <a:t>Nous avons au total sur cette variable (clic) 55 374 anomalies.</a:t>
            </a:r>
          </a:p>
          <a:p>
            <a:pPr marL="158750" indent="0" algn="l" rtl="0">
              <a:buNone/>
            </a:pPr>
            <a:endParaRPr lang="fr-FR" b="0" i="0" dirty="0">
              <a:solidFill>
                <a:srgbClr val="000000"/>
              </a:solidFill>
              <a:effectLst/>
              <a:latin typeface="Helvetica Neue"/>
            </a:endParaRPr>
          </a:p>
          <a:p>
            <a:pPr marL="158750" indent="0" algn="l">
              <a:buNone/>
            </a:pPr>
            <a:r>
              <a:rPr lang="fr-FR" b="0" i="0" dirty="0">
                <a:solidFill>
                  <a:srgbClr val="000000"/>
                </a:solidFill>
                <a:effectLst/>
                <a:latin typeface="Helvetica Neue"/>
              </a:rPr>
              <a:t>Le traitement des anomalies dépend de la situation, il n'y a pas vraiment de règle ou de vérité générale.</a:t>
            </a:r>
          </a:p>
          <a:p>
            <a:pPr marL="158750" indent="0" algn="l">
              <a:buNone/>
            </a:pPr>
            <a:r>
              <a:rPr lang="fr-FR" b="0" i="0" dirty="0">
                <a:solidFill>
                  <a:srgbClr val="000000"/>
                </a:solidFill>
                <a:effectLst/>
                <a:latin typeface="Helvetica Neue"/>
              </a:rPr>
              <a:t>L'une des approches les plus sures consiste à définir les anomalies par des valeurs manquantes (NaN), puis à les remplir (en utilisant l'imputation) juste avant l'apprentissage automatique.</a:t>
            </a:r>
          </a:p>
          <a:p>
            <a:pPr marL="158750" indent="0" algn="l" rtl="0">
              <a:buNone/>
            </a:pPr>
            <a:endParaRPr lang="fr-FR" b="0" i="0" dirty="0">
              <a:solidFill>
                <a:srgbClr val="000000"/>
              </a:solidFill>
              <a:effectLst/>
              <a:latin typeface="Helvetica Neue"/>
            </a:endParaRPr>
          </a:p>
        </p:txBody>
      </p:sp>
    </p:spTree>
    <p:extLst>
      <p:ext uri="{BB962C8B-B14F-4D97-AF65-F5344CB8AC3E}">
        <p14:creationId xmlns:p14="http://schemas.microsoft.com/office/powerpoint/2010/main" val="9731027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3"/>
        <p:cNvGrpSpPr/>
        <p:nvPr/>
      </p:nvGrpSpPr>
      <p:grpSpPr>
        <a:xfrm>
          <a:off x="0" y="0"/>
          <a:ext cx="0" cy="0"/>
          <a:chOff x="0" y="0"/>
          <a:chExt cx="0" cy="0"/>
        </a:xfrm>
      </p:grpSpPr>
      <p:sp>
        <p:nvSpPr>
          <p:cNvPr id="484" name="Google Shape;484;gf69e5c6408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5" name="Google Shape;485;gf69e5c6408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Pour accorder un crédit à la consommation, l’entreprise calcule la probabilité qu’un client rembourse, ou non, du coup elle souhaite développer un algorithme de </a:t>
            </a:r>
            <a:r>
              <a:rPr lang="fr-FR" dirty="0" err="1"/>
              <a:t>scoring</a:t>
            </a:r>
            <a:r>
              <a:rPr lang="fr-FR" dirty="0"/>
              <a:t> (clic) pour aider à décider si un prêt peut être accordé à un client ou non.</a:t>
            </a:r>
          </a:p>
        </p:txBody>
      </p:sp>
    </p:spTree>
    <p:extLst>
      <p:ext uri="{BB962C8B-B14F-4D97-AF65-F5344CB8AC3E}">
        <p14:creationId xmlns:p14="http://schemas.microsoft.com/office/powerpoint/2010/main" val="10770873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2"/>
        <p:cNvGrpSpPr/>
        <p:nvPr/>
      </p:nvGrpSpPr>
      <p:grpSpPr>
        <a:xfrm>
          <a:off x="0" y="0"/>
          <a:ext cx="0" cy="0"/>
          <a:chOff x="0" y="0"/>
          <a:chExt cx="0" cy="0"/>
        </a:xfrm>
      </p:grpSpPr>
      <p:sp>
        <p:nvSpPr>
          <p:cNvPr id="1113" name="Google Shape;1113;gf1e89c83e5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4" name="Google Shape;1114;gf1e89c83e5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516663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4"/>
        <p:cNvGrpSpPr/>
        <p:nvPr/>
      </p:nvGrpSpPr>
      <p:grpSpPr>
        <a:xfrm>
          <a:off x="0" y="0"/>
          <a:ext cx="0" cy="0"/>
          <a:chOff x="0" y="0"/>
          <a:chExt cx="0" cy="0"/>
        </a:xfrm>
      </p:grpSpPr>
      <p:sp>
        <p:nvSpPr>
          <p:cNvPr id="815" name="Google Shape;815;gf6c5d55352_0_3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6" name="Google Shape;816;gf6c5d55352_0_3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La corrélation 'DAYS_BIRTH' est la plus positive. (sauf pour TARGET, car la corrélation d'une variable avec elle-même est toujours de 1). En regardant la documentation, 'DAYS_BIRTH' est l'âge en jours du client au moment du prêt en jours négatifs.</a:t>
            </a:r>
          </a:p>
          <a:p>
            <a:pPr marL="0" lvl="0" indent="0" algn="l" rtl="0">
              <a:spcBef>
                <a:spcPts val="0"/>
              </a:spcBef>
              <a:spcAft>
                <a:spcPts val="0"/>
              </a:spcAft>
              <a:buNone/>
            </a:pPr>
            <a:endParaRPr lang="fr-FR" dirty="0"/>
          </a:p>
          <a:p>
            <a:pPr marL="0" lvl="0" indent="0" algn="l" rtl="0">
              <a:spcBef>
                <a:spcPts val="0"/>
              </a:spcBef>
              <a:spcAft>
                <a:spcPts val="0"/>
              </a:spcAft>
              <a:buNone/>
            </a:pPr>
            <a:r>
              <a:rPr lang="fr-FR" dirty="0"/>
              <a:t>La corrélation est positive, mais les valeurs de cette variable sont des entiers négatifs, </a:t>
            </a:r>
            <a:r>
              <a:rPr lang="fr-FR" b="0" i="0" dirty="0">
                <a:solidFill>
                  <a:srgbClr val="000000"/>
                </a:solidFill>
                <a:effectLst/>
                <a:latin typeface="Helvetica Neue"/>
              </a:rPr>
              <a:t>ce qui voudrait dire que plus le client est âgé, moins il est susceptible de ne pas rembourser son prêt, et cela n’a pas l’air très cohérent</a:t>
            </a:r>
            <a:endParaRPr lang="fr-FR" dirty="0"/>
          </a:p>
        </p:txBody>
      </p:sp>
    </p:spTree>
    <p:extLst>
      <p:ext uri="{BB962C8B-B14F-4D97-AF65-F5344CB8AC3E}">
        <p14:creationId xmlns:p14="http://schemas.microsoft.com/office/powerpoint/2010/main" val="25948408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4"/>
        <p:cNvGrpSpPr/>
        <p:nvPr/>
      </p:nvGrpSpPr>
      <p:grpSpPr>
        <a:xfrm>
          <a:off x="0" y="0"/>
          <a:ext cx="0" cy="0"/>
          <a:chOff x="0" y="0"/>
          <a:chExt cx="0" cy="0"/>
        </a:xfrm>
      </p:grpSpPr>
      <p:sp>
        <p:nvSpPr>
          <p:cNvPr id="815" name="Google Shape;815;gf6c5d55352_0_3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6" name="Google Shape;816;gf6c5d55352_0_3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Nous avons donc changé les valeurs de ‘DAYS_BIRTH’ en valeur absolue et obtenons ce graphique, qui montre clairement que plus l’âge augmente plus le prêt est susceptible d’être remboursé.</a:t>
            </a:r>
          </a:p>
        </p:txBody>
      </p:sp>
    </p:spTree>
    <p:extLst>
      <p:ext uri="{BB962C8B-B14F-4D97-AF65-F5344CB8AC3E}">
        <p14:creationId xmlns:p14="http://schemas.microsoft.com/office/powerpoint/2010/main" val="213083653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4"/>
        <p:cNvGrpSpPr/>
        <p:nvPr/>
      </p:nvGrpSpPr>
      <p:grpSpPr>
        <a:xfrm>
          <a:off x="0" y="0"/>
          <a:ext cx="0" cy="0"/>
          <a:chOff x="0" y="0"/>
          <a:chExt cx="0" cy="0"/>
        </a:xfrm>
      </p:grpSpPr>
      <p:sp>
        <p:nvSpPr>
          <p:cNvPr id="815" name="Google Shape;815;gf6c5d55352_0_3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6" name="Google Shape;816;gf6c5d55352_0_3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Ensuite nous avons partitionné des tranches d’âges pour avoir une visualisation plus clair, nous calculons ensuite la valeur moyenne de la TARGET, qui nous indique le ratio de prêts non remboursés dans chaque catégorie d'âge.</a:t>
            </a:r>
          </a:p>
          <a:p>
            <a:pPr marL="0" lvl="0" indent="0" algn="l" rtl="0">
              <a:spcBef>
                <a:spcPts val="0"/>
              </a:spcBef>
              <a:spcAft>
                <a:spcPts val="0"/>
              </a:spcAft>
              <a:buNone/>
            </a:pPr>
            <a:endParaRPr lang="fr-FR" dirty="0"/>
          </a:p>
          <a:p>
            <a:pPr marL="0" lvl="0" indent="0" algn="l" rtl="0">
              <a:spcBef>
                <a:spcPts val="0"/>
              </a:spcBef>
              <a:spcAft>
                <a:spcPts val="0"/>
              </a:spcAft>
              <a:buNone/>
            </a:pPr>
            <a:r>
              <a:rPr lang="fr-FR" dirty="0"/>
              <a:t>Et on voit encore une fois, que les clients plus jeunes sont plus susceptibles de ne pas rembourser le prêt. Le taux de non-remboursement est supérieur à 10 % pour les trois tranches d'âges les plus jeunes et inférieur à 5 % pour la tranche d'âge la plus âgée.</a:t>
            </a:r>
          </a:p>
        </p:txBody>
      </p:sp>
    </p:spTree>
    <p:extLst>
      <p:ext uri="{BB962C8B-B14F-4D97-AF65-F5344CB8AC3E}">
        <p14:creationId xmlns:p14="http://schemas.microsoft.com/office/powerpoint/2010/main" val="195577268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4"/>
        <p:cNvGrpSpPr/>
        <p:nvPr/>
      </p:nvGrpSpPr>
      <p:grpSpPr>
        <a:xfrm>
          <a:off x="0" y="0"/>
          <a:ext cx="0" cy="0"/>
          <a:chOff x="0" y="0"/>
          <a:chExt cx="0" cy="0"/>
        </a:xfrm>
      </p:grpSpPr>
      <p:sp>
        <p:nvSpPr>
          <p:cNvPr id="815" name="Google Shape;815;gf6c5d55352_0_3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6" name="Google Shape;816;gf6c5d55352_0_3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Du coté des corrélations négatives, les 3 variables ayant les corrélations négatives les plus fortes avec la cible sont 'EXT_SOURCE_1', 'EXT_SOURCE_2', et 'EXT_SOURCE_3'. Selon la documentation, ces variables représentent un "score normalisé à partir d'une source de données externe". Ce sont probablement des scores.</a:t>
            </a:r>
          </a:p>
          <a:p>
            <a:pPr marL="0" lvl="0" indent="0" algn="l" rtl="0">
              <a:spcBef>
                <a:spcPts val="0"/>
              </a:spcBef>
              <a:spcAft>
                <a:spcPts val="0"/>
              </a:spcAft>
              <a:buNone/>
            </a:pPr>
            <a:endParaRPr lang="fr-FR" dirty="0"/>
          </a:p>
          <a:p>
            <a:pPr marL="0" lvl="0" indent="0" algn="l" rtl="0">
              <a:spcBef>
                <a:spcPts val="0"/>
              </a:spcBef>
              <a:spcAft>
                <a:spcPts val="0"/>
              </a:spcAft>
              <a:buNone/>
            </a:pPr>
            <a:r>
              <a:rPr lang="fr-FR" dirty="0"/>
              <a:t>Premièrement, regardons les corrélations des 'EXT_SOURCE' avec la TARGET et entre elles.</a:t>
            </a:r>
          </a:p>
        </p:txBody>
      </p:sp>
    </p:spTree>
    <p:extLst>
      <p:ext uri="{BB962C8B-B14F-4D97-AF65-F5344CB8AC3E}">
        <p14:creationId xmlns:p14="http://schemas.microsoft.com/office/powerpoint/2010/main" val="270189207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4"/>
        <p:cNvGrpSpPr/>
        <p:nvPr/>
      </p:nvGrpSpPr>
      <p:grpSpPr>
        <a:xfrm>
          <a:off x="0" y="0"/>
          <a:ext cx="0" cy="0"/>
          <a:chOff x="0" y="0"/>
          <a:chExt cx="0" cy="0"/>
        </a:xfrm>
      </p:grpSpPr>
      <p:sp>
        <p:nvSpPr>
          <p:cNvPr id="815" name="Google Shape;815;gf6c5d55352_0_3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6" name="Google Shape;816;gf6c5d55352_0_3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Les trois 'EXT_SOURCE' ont des corrélations négatives avec 'TARGET', plus la valeur des 'EXT_SOURCE' augmente, plus le client est susceptible de rembourser le prêt. </a:t>
            </a:r>
          </a:p>
          <a:p>
            <a:pPr marL="0" lvl="0" indent="0" algn="l" rtl="0">
              <a:spcBef>
                <a:spcPts val="0"/>
              </a:spcBef>
              <a:spcAft>
                <a:spcPts val="0"/>
              </a:spcAft>
              <a:buNone/>
            </a:pPr>
            <a:endParaRPr lang="fr-FR" dirty="0"/>
          </a:p>
          <a:p>
            <a:pPr marL="0" lvl="0" indent="0" algn="l" rtl="0">
              <a:spcBef>
                <a:spcPts val="0"/>
              </a:spcBef>
              <a:spcAft>
                <a:spcPts val="0"/>
              </a:spcAft>
              <a:buNone/>
            </a:pPr>
            <a:r>
              <a:rPr lang="fr-FR" dirty="0"/>
              <a:t>On remarque aussi que 'DAYS_BIRTH' est positivement corrélé avec 'EXT_SOURCE_1' ce qui veut dire que l'un des facteurs de ce score est peut-être lié l'âge du client.</a:t>
            </a:r>
          </a:p>
        </p:txBody>
      </p:sp>
    </p:spTree>
    <p:extLst>
      <p:ext uri="{BB962C8B-B14F-4D97-AF65-F5344CB8AC3E}">
        <p14:creationId xmlns:p14="http://schemas.microsoft.com/office/powerpoint/2010/main" val="420308787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5"/>
        <p:cNvGrpSpPr/>
        <p:nvPr/>
      </p:nvGrpSpPr>
      <p:grpSpPr>
        <a:xfrm>
          <a:off x="0" y="0"/>
          <a:ext cx="0" cy="0"/>
          <a:chOff x="0" y="0"/>
          <a:chExt cx="0" cy="0"/>
        </a:xfrm>
      </p:grpSpPr>
      <p:sp>
        <p:nvSpPr>
          <p:cNvPr id="836" name="Google Shape;836;gf1e29d717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7" name="Google Shape;837;gf1e29d717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Passons maintenant au </a:t>
            </a:r>
            <a:r>
              <a:rPr lang="fr-FR" dirty="0" err="1"/>
              <a:t>feature</a:t>
            </a:r>
            <a:r>
              <a:rPr lang="fr-FR" dirty="0"/>
              <a:t> engineering</a:t>
            </a:r>
            <a:endParaRPr dirty="0"/>
          </a:p>
        </p:txBody>
      </p:sp>
    </p:spTree>
    <p:extLst>
      <p:ext uri="{BB962C8B-B14F-4D97-AF65-F5344CB8AC3E}">
        <p14:creationId xmlns:p14="http://schemas.microsoft.com/office/powerpoint/2010/main" val="317384050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3"/>
        <p:cNvGrpSpPr/>
        <p:nvPr/>
      </p:nvGrpSpPr>
      <p:grpSpPr>
        <a:xfrm>
          <a:off x="0" y="0"/>
          <a:ext cx="0" cy="0"/>
          <a:chOff x="0" y="0"/>
          <a:chExt cx="0" cy="0"/>
        </a:xfrm>
      </p:grpSpPr>
      <p:sp>
        <p:nvSpPr>
          <p:cNvPr id="1524" name="Google Shape;1524;gf1e29d717b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5" name="Google Shape;1525;gf1e29d717b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Nous avons tenté de créer de nouvelles variables pertinentes malgré que nous ne soyons pas du métier.</a:t>
            </a:r>
          </a:p>
          <a:p>
            <a:pPr marL="0" lvl="0" indent="0" algn="l" rtl="0">
              <a:spcBef>
                <a:spcPts val="0"/>
              </a:spcBef>
              <a:spcAft>
                <a:spcPts val="0"/>
              </a:spcAft>
              <a:buNone/>
            </a:pPr>
            <a:endParaRPr lang="fr-FR" dirty="0"/>
          </a:p>
          <a:p>
            <a:pPr marL="0" lvl="0" indent="0" algn="l" rtl="0">
              <a:spcBef>
                <a:spcPts val="0"/>
              </a:spcBef>
              <a:spcAft>
                <a:spcPts val="0"/>
              </a:spcAft>
              <a:buNone/>
            </a:pPr>
            <a:r>
              <a:rPr lang="fr-FR" dirty="0"/>
              <a:t>Nous avons créer quelques variables qui tentent de capturer ce que nous pensons être importants pour savoir si un client ne remboursera pas son prêt.</a:t>
            </a:r>
          </a:p>
          <a:p>
            <a:pPr marL="0" lvl="0" indent="0" algn="l" rtl="0">
              <a:spcBef>
                <a:spcPts val="0"/>
              </a:spcBef>
              <a:spcAft>
                <a:spcPts val="0"/>
              </a:spcAft>
              <a:buNone/>
            </a:pPr>
            <a:endParaRPr lang="fr-FR" dirty="0"/>
          </a:p>
          <a:p>
            <a:pPr marL="0" lvl="0" indent="0" algn="l" rtl="0">
              <a:spcBef>
                <a:spcPts val="0"/>
              </a:spcBef>
              <a:spcAft>
                <a:spcPts val="0"/>
              </a:spcAft>
              <a:buNone/>
            </a:pPr>
            <a:r>
              <a:rPr lang="fr-FR" dirty="0"/>
              <a:t>Voici les (clic) variables que nous avons créées :</a:t>
            </a:r>
          </a:p>
          <a:p>
            <a:pPr marL="0" lvl="0" indent="0" algn="l" rtl="0">
              <a:spcBef>
                <a:spcPts val="0"/>
              </a:spcBef>
              <a:spcAft>
                <a:spcPts val="0"/>
              </a:spcAft>
              <a:buNone/>
            </a:pPr>
            <a:endParaRPr lang="fr-FR" dirty="0"/>
          </a:p>
          <a:p>
            <a:pPr algn="l">
              <a:buFont typeface="Arial" panose="020B0604020202020204" pitchFamily="34" charset="0"/>
              <a:buChar char="•"/>
            </a:pPr>
            <a:r>
              <a:rPr lang="fr-FR" b="1" i="0" dirty="0">
                <a:solidFill>
                  <a:srgbClr val="000000"/>
                </a:solidFill>
                <a:effectLst/>
                <a:latin typeface="Helvetica Neue"/>
              </a:rPr>
              <a:t>CREDIT_INCOME_PERCENT</a:t>
            </a:r>
            <a:r>
              <a:rPr lang="fr-FR" b="0" i="0" dirty="0">
                <a:solidFill>
                  <a:srgbClr val="000000"/>
                </a:solidFill>
                <a:effectLst/>
                <a:latin typeface="Helvetica Neue"/>
              </a:rPr>
              <a:t> : le pourcentage du montant du crédit par rapport au revenu du client.</a:t>
            </a:r>
          </a:p>
          <a:p>
            <a:pPr algn="l">
              <a:buFont typeface="Arial" panose="020B0604020202020204" pitchFamily="34" charset="0"/>
              <a:buChar char="•"/>
            </a:pPr>
            <a:r>
              <a:rPr lang="fr-FR" b="1" i="0" dirty="0">
                <a:solidFill>
                  <a:srgbClr val="000000"/>
                </a:solidFill>
                <a:effectLst/>
                <a:latin typeface="Helvetica Neue"/>
              </a:rPr>
              <a:t>ANNUITY_INCOME_PERCENT</a:t>
            </a:r>
            <a:r>
              <a:rPr lang="fr-FR" b="0" i="0" dirty="0">
                <a:solidFill>
                  <a:srgbClr val="000000"/>
                </a:solidFill>
                <a:effectLst/>
                <a:latin typeface="Helvetica Neue"/>
              </a:rPr>
              <a:t> : le pourcentage de l'annuité (Annuité: paiement annuel d'une partie du capital emprunté et des intérêts) du prêt par rapport au revenu du client.</a:t>
            </a:r>
          </a:p>
          <a:p>
            <a:pPr algn="l">
              <a:buFont typeface="Arial" panose="020B0604020202020204" pitchFamily="34" charset="0"/>
              <a:buChar char="•"/>
            </a:pPr>
            <a:r>
              <a:rPr lang="fr-FR" b="1" i="0" dirty="0">
                <a:solidFill>
                  <a:srgbClr val="000000"/>
                </a:solidFill>
                <a:effectLst/>
                <a:latin typeface="Helvetica Neue"/>
              </a:rPr>
              <a:t>CREDIT_TERM</a:t>
            </a:r>
            <a:r>
              <a:rPr lang="fr-FR" b="0" i="0" dirty="0">
                <a:solidFill>
                  <a:srgbClr val="000000"/>
                </a:solidFill>
                <a:effectLst/>
                <a:latin typeface="Helvetica Neue"/>
              </a:rPr>
              <a:t> : la durée du paiement en mois (l'annuité étant le montant mensuel dû).</a:t>
            </a:r>
          </a:p>
          <a:p>
            <a:pPr algn="l">
              <a:buFont typeface="Arial" panose="020B0604020202020204" pitchFamily="34" charset="0"/>
              <a:buChar char="•"/>
            </a:pPr>
            <a:r>
              <a:rPr lang="fr-FR" b="1" i="0" dirty="0">
                <a:solidFill>
                  <a:srgbClr val="000000"/>
                </a:solidFill>
                <a:effectLst/>
                <a:latin typeface="Helvetica Neue"/>
              </a:rPr>
              <a:t>DAYS_EMPLOYED_PERCENT</a:t>
            </a:r>
            <a:r>
              <a:rPr lang="fr-FR" b="0" i="0" dirty="0">
                <a:solidFill>
                  <a:srgbClr val="000000"/>
                </a:solidFill>
                <a:effectLst/>
                <a:latin typeface="Helvetica Neue"/>
              </a:rPr>
              <a:t> : le pourcentage des jours de travail par rapport à l'âge du client.</a:t>
            </a:r>
          </a:p>
          <a:p>
            <a:pPr marL="158750" indent="0" algn="l">
              <a:buFont typeface="Arial" panose="020B0604020202020204" pitchFamily="34" charset="0"/>
              <a:buNone/>
            </a:pPr>
            <a:endParaRPr lang="fr-FR" b="0" i="0" dirty="0">
              <a:solidFill>
                <a:srgbClr val="000000"/>
              </a:solidFill>
              <a:effectLst/>
              <a:latin typeface="Helvetica Neue"/>
            </a:endParaRPr>
          </a:p>
          <a:p>
            <a:pPr marL="158750" indent="0" algn="l">
              <a:buFont typeface="Arial" panose="020B0604020202020204" pitchFamily="34" charset="0"/>
              <a:buNone/>
            </a:pPr>
            <a:r>
              <a:rPr lang="fr-FR" b="0" i="0" dirty="0">
                <a:solidFill>
                  <a:srgbClr val="000000"/>
                </a:solidFill>
                <a:effectLst/>
                <a:latin typeface="Helvetica Neue"/>
              </a:rPr>
              <a:t>Voyons maintenant si ses variables ont une corrélation avec la variable Target</a:t>
            </a:r>
          </a:p>
        </p:txBody>
      </p:sp>
    </p:spTree>
    <p:extLst>
      <p:ext uri="{BB962C8B-B14F-4D97-AF65-F5344CB8AC3E}">
        <p14:creationId xmlns:p14="http://schemas.microsoft.com/office/powerpoint/2010/main" val="32550754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3"/>
        <p:cNvGrpSpPr/>
        <p:nvPr/>
      </p:nvGrpSpPr>
      <p:grpSpPr>
        <a:xfrm>
          <a:off x="0" y="0"/>
          <a:ext cx="0" cy="0"/>
          <a:chOff x="0" y="0"/>
          <a:chExt cx="0" cy="0"/>
        </a:xfrm>
      </p:grpSpPr>
      <p:sp>
        <p:nvSpPr>
          <p:cNvPr id="1524" name="Google Shape;1524;gf1e29d717b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5" name="Google Shape;1525;gf1e29d717b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b="0" i="0" dirty="0">
                <a:solidFill>
                  <a:srgbClr val="000000"/>
                </a:solidFill>
                <a:effectLst/>
                <a:latin typeface="Helvetica Neue"/>
              </a:rPr>
              <a:t>Nous avons ici de belles corrélations, mais c’est difficile de dire à l'avance si ces nouvelles variables seront utiles. La seule façon de le savoir, c'est de les essayer.</a:t>
            </a:r>
          </a:p>
          <a:p>
            <a:pPr marL="0" lvl="0" indent="0" algn="l" rtl="0">
              <a:spcBef>
                <a:spcPts val="0"/>
              </a:spcBef>
              <a:spcAft>
                <a:spcPts val="0"/>
              </a:spcAft>
              <a:buNone/>
            </a:pPr>
            <a:endParaRPr lang="fr-FR" b="0" i="0" dirty="0">
              <a:solidFill>
                <a:srgbClr val="000000"/>
              </a:solidFill>
              <a:effectLst/>
              <a:latin typeface="Helvetica Neue"/>
            </a:endParaRPr>
          </a:p>
          <a:p>
            <a:pPr marL="0" lvl="0" indent="0" algn="l" rtl="0">
              <a:spcBef>
                <a:spcPts val="0"/>
              </a:spcBef>
              <a:spcAft>
                <a:spcPts val="0"/>
              </a:spcAft>
              <a:buNone/>
            </a:pPr>
            <a:r>
              <a:rPr lang="fr-FR" b="0" i="0" dirty="0">
                <a:solidFill>
                  <a:srgbClr val="000000"/>
                </a:solidFill>
                <a:effectLst/>
                <a:latin typeface="Helvetica Neue"/>
              </a:rPr>
              <a:t>Commençons à entrainer notre premier modèle !</a:t>
            </a:r>
          </a:p>
        </p:txBody>
      </p:sp>
    </p:spTree>
    <p:extLst>
      <p:ext uri="{BB962C8B-B14F-4D97-AF65-F5344CB8AC3E}">
        <p14:creationId xmlns:p14="http://schemas.microsoft.com/office/powerpoint/2010/main" val="287762238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0"/>
        <p:cNvGrpSpPr/>
        <p:nvPr/>
      </p:nvGrpSpPr>
      <p:grpSpPr>
        <a:xfrm>
          <a:off x="0" y="0"/>
          <a:ext cx="0" cy="0"/>
          <a:chOff x="0" y="0"/>
          <a:chExt cx="0" cy="0"/>
        </a:xfrm>
      </p:grpSpPr>
      <p:sp>
        <p:nvSpPr>
          <p:cNvPr id="1021" name="Google Shape;1021;gf1e89c83e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2" name="Google Shape;1022;gf1e89c83e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Passons donc à la partie modèle et métrique</a:t>
            </a:r>
            <a:endParaRPr dirty="0"/>
          </a:p>
        </p:txBody>
      </p:sp>
    </p:spTree>
    <p:extLst>
      <p:ext uri="{BB962C8B-B14F-4D97-AF65-F5344CB8AC3E}">
        <p14:creationId xmlns:p14="http://schemas.microsoft.com/office/powerpoint/2010/main" val="15602808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Google Shape;478;gf69e5c640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9" name="Google Shape;479;gf69e5c640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Voila comment va se dérouler la présentation.</a:t>
            </a:r>
          </a:p>
          <a:p>
            <a:pPr marL="0" lvl="0" indent="0" algn="l" rtl="0">
              <a:spcBef>
                <a:spcPts val="0"/>
              </a:spcBef>
              <a:spcAft>
                <a:spcPts val="0"/>
              </a:spcAft>
              <a:buNone/>
            </a:pPr>
            <a:endParaRPr lang="fr-FR" dirty="0"/>
          </a:p>
          <a:p>
            <a:pPr marL="0" lvl="0" indent="0" algn="l" rtl="0">
              <a:spcBef>
                <a:spcPts val="0"/>
              </a:spcBef>
              <a:spcAft>
                <a:spcPts val="0"/>
              </a:spcAft>
              <a:buNone/>
            </a:pPr>
            <a:r>
              <a:rPr lang="fr-FR" dirty="0"/>
              <a:t>Nous allons commencer par explorer nos jeu de données où nous </a:t>
            </a:r>
            <a:r>
              <a:rPr lang="fr-FR" b="0" i="0" dirty="0">
                <a:solidFill>
                  <a:srgbClr val="000000"/>
                </a:solidFill>
                <a:effectLst/>
                <a:latin typeface="Helvetica Neue"/>
              </a:rPr>
              <a:t>détaillerons les différentes ressources que nous possédons pour ce projet.</a:t>
            </a:r>
            <a:endParaRPr lang="fr-FR" dirty="0"/>
          </a:p>
          <a:p>
            <a:pPr marL="0" lvl="0" indent="0" algn="l" rtl="0">
              <a:spcBef>
                <a:spcPts val="0"/>
              </a:spcBef>
              <a:spcAft>
                <a:spcPts val="0"/>
              </a:spcAft>
              <a:buNone/>
            </a:pPr>
            <a:r>
              <a:rPr lang="fr-FR" dirty="0"/>
              <a:t>Nous passerons ensuite à l’analyse exploratoire où </a:t>
            </a:r>
            <a:r>
              <a:rPr lang="fr-FR" b="0" i="0" dirty="0">
                <a:solidFill>
                  <a:srgbClr val="000000"/>
                </a:solidFill>
                <a:effectLst/>
                <a:latin typeface="Helvetica Neue"/>
              </a:rPr>
              <a:t>nous allons avoir un premier aperçu des données, de potentielles anomalies, de doublons, etc. il y aura aussi dans cette partie un détour sur l’encodage des variables.</a:t>
            </a:r>
          </a:p>
          <a:p>
            <a:pPr marL="0" lvl="0" indent="0" algn="l" rtl="0">
              <a:spcBef>
                <a:spcPts val="0"/>
              </a:spcBef>
              <a:spcAft>
                <a:spcPts val="0"/>
              </a:spcAft>
              <a:buNone/>
            </a:pPr>
            <a:r>
              <a:rPr lang="fr-FR" b="0" i="0" dirty="0">
                <a:solidFill>
                  <a:srgbClr val="000000"/>
                </a:solidFill>
                <a:effectLst/>
                <a:latin typeface="Helvetica Neue"/>
              </a:rPr>
              <a:t>Nous verrons ensuite les différentes corrélations entre nos différentes variables</a:t>
            </a:r>
          </a:p>
          <a:p>
            <a:pPr marL="0" lvl="0" indent="0" algn="l" rtl="0">
              <a:spcBef>
                <a:spcPts val="0"/>
              </a:spcBef>
              <a:spcAft>
                <a:spcPts val="0"/>
              </a:spcAft>
              <a:buNone/>
            </a:pPr>
            <a:r>
              <a:rPr lang="fr-FR" b="0" i="0" dirty="0">
                <a:solidFill>
                  <a:srgbClr val="000000"/>
                </a:solidFill>
                <a:effectLst/>
                <a:latin typeface="Helvetica Neue"/>
              </a:rPr>
              <a:t>Nous passerons ensuite sur le </a:t>
            </a:r>
            <a:r>
              <a:rPr lang="fr-FR" b="0" i="0" dirty="0" err="1">
                <a:solidFill>
                  <a:srgbClr val="000000"/>
                </a:solidFill>
                <a:effectLst/>
                <a:latin typeface="Helvetica Neue"/>
              </a:rPr>
              <a:t>feature</a:t>
            </a:r>
            <a:r>
              <a:rPr lang="fr-FR" b="0" i="0" dirty="0">
                <a:solidFill>
                  <a:srgbClr val="000000"/>
                </a:solidFill>
                <a:effectLst/>
                <a:latin typeface="Helvetica Neue"/>
              </a:rPr>
              <a:t> engineering où nous détaillerons les différentes nouvelles variables créées.</a:t>
            </a:r>
          </a:p>
          <a:p>
            <a:pPr marL="0" lvl="0" indent="0" algn="l" rtl="0">
              <a:spcBef>
                <a:spcPts val="0"/>
              </a:spcBef>
              <a:spcAft>
                <a:spcPts val="0"/>
              </a:spcAft>
              <a:buNone/>
            </a:pPr>
            <a:r>
              <a:rPr lang="fr-FR" b="0" i="0" dirty="0">
                <a:solidFill>
                  <a:srgbClr val="000000"/>
                </a:solidFill>
                <a:effectLst/>
                <a:latin typeface="Helvetica Neue"/>
              </a:rPr>
              <a:t>Puis à l’élaboration de nos différents modèles ainsi que leur classement</a:t>
            </a:r>
          </a:p>
          <a:p>
            <a:pPr marL="0" lvl="0" indent="0" algn="l" rtl="0">
              <a:spcBef>
                <a:spcPts val="0"/>
              </a:spcBef>
              <a:spcAft>
                <a:spcPts val="0"/>
              </a:spcAft>
              <a:buNone/>
            </a:pPr>
            <a:r>
              <a:rPr lang="fr-FR" b="0" i="0" dirty="0">
                <a:solidFill>
                  <a:srgbClr val="000000"/>
                </a:solidFill>
                <a:effectLst/>
                <a:latin typeface="Helvetica Neue"/>
              </a:rPr>
              <a:t>Et enfin nous passerons à la conclusion</a:t>
            </a:r>
          </a:p>
          <a:p>
            <a:pPr marL="0" lvl="0" indent="0" algn="l" rtl="0">
              <a:spcBef>
                <a:spcPts val="0"/>
              </a:spcBef>
              <a:spcAft>
                <a:spcPts val="0"/>
              </a:spcAft>
              <a:buNone/>
            </a:pPr>
            <a:endParaRPr lang="fr-FR" b="0" i="0" dirty="0">
              <a:solidFill>
                <a:srgbClr val="000000"/>
              </a:solidFill>
              <a:effectLst/>
              <a:latin typeface="Helvetica Neue"/>
            </a:endParaRPr>
          </a:p>
          <a:p>
            <a:pPr marL="0" lvl="0" indent="0" algn="l" rtl="0">
              <a:spcBef>
                <a:spcPts val="0"/>
              </a:spcBef>
              <a:spcAft>
                <a:spcPts val="0"/>
              </a:spcAft>
              <a:buNone/>
            </a:pPr>
            <a:endParaRPr lang="fr-FR" b="0" i="0" dirty="0">
              <a:solidFill>
                <a:srgbClr val="000000"/>
              </a:solidFill>
              <a:effectLst/>
              <a:latin typeface="Helvetica Neue"/>
            </a:endParaRPr>
          </a:p>
          <a:p>
            <a:pPr marL="0" lvl="0" indent="0" algn="l" rtl="0">
              <a:spcBef>
                <a:spcPts val="0"/>
              </a:spcBef>
              <a:spcAft>
                <a:spcPts val="0"/>
              </a:spcAft>
              <a:buNone/>
            </a:pPr>
            <a:endParaRPr lang="fr-FR" b="0" i="0" dirty="0">
              <a:solidFill>
                <a:srgbClr val="000000"/>
              </a:solidFill>
              <a:effectLst/>
              <a:latin typeface="Helvetica Neue"/>
            </a:endParaRPr>
          </a:p>
          <a:p>
            <a:pPr marL="0" lvl="0" indent="0" algn="l" rtl="0">
              <a:spcBef>
                <a:spcPts val="0"/>
              </a:spcBef>
              <a:spcAft>
                <a:spcPts val="0"/>
              </a:spcAft>
              <a:buNone/>
            </a:pPr>
            <a:endParaRPr lang="fr-F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4"/>
        <p:cNvGrpSpPr/>
        <p:nvPr/>
      </p:nvGrpSpPr>
      <p:grpSpPr>
        <a:xfrm>
          <a:off x="0" y="0"/>
          <a:ext cx="0" cy="0"/>
          <a:chOff x="0" y="0"/>
          <a:chExt cx="0" cy="0"/>
        </a:xfrm>
      </p:grpSpPr>
      <p:sp>
        <p:nvSpPr>
          <p:cNvPr id="995" name="Google Shape;995;gf1e29d717b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6" name="Google Shape;996;gf1e29d717b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Avant de commencer nous devons placer dans la variable (clic) X la data d'entrainement sans la </a:t>
            </a:r>
            <a:r>
              <a:rPr lang="fr-FR" dirty="0" err="1"/>
              <a:t>target</a:t>
            </a:r>
            <a:r>
              <a:rPr lang="fr-FR" dirty="0"/>
              <a:t>. </a:t>
            </a:r>
          </a:p>
          <a:p>
            <a:pPr marL="0" lvl="0" indent="0" algn="l" rtl="0">
              <a:spcBef>
                <a:spcPts val="0"/>
              </a:spcBef>
              <a:spcAft>
                <a:spcPts val="0"/>
              </a:spcAft>
              <a:buNone/>
            </a:pPr>
            <a:endParaRPr lang="fr-FR" dirty="0"/>
          </a:p>
          <a:p>
            <a:pPr marL="0" lvl="0" indent="0" algn="l" rtl="0">
              <a:spcBef>
                <a:spcPts val="0"/>
              </a:spcBef>
              <a:spcAft>
                <a:spcPts val="0"/>
              </a:spcAft>
              <a:buNone/>
            </a:pPr>
            <a:r>
              <a:rPr lang="fr-FR" dirty="0"/>
              <a:t>Dans la variable (clic) y seulement la </a:t>
            </a:r>
            <a:r>
              <a:rPr lang="fr-FR" dirty="0" err="1"/>
              <a:t>target</a:t>
            </a:r>
            <a:r>
              <a:rPr lang="fr-FR" dirty="0"/>
              <a:t>.</a:t>
            </a:r>
          </a:p>
          <a:p>
            <a:pPr marL="0" lvl="0" indent="0" algn="l" rtl="0">
              <a:spcBef>
                <a:spcPts val="0"/>
              </a:spcBef>
              <a:spcAft>
                <a:spcPts val="0"/>
              </a:spcAft>
              <a:buNone/>
            </a:pPr>
            <a:endParaRPr lang="fr-FR" dirty="0"/>
          </a:p>
          <a:p>
            <a:pPr marL="0" lvl="0" indent="0" algn="l" rtl="0">
              <a:spcBef>
                <a:spcPts val="0"/>
              </a:spcBef>
              <a:spcAft>
                <a:spcPts val="0"/>
              </a:spcAft>
              <a:buNone/>
            </a:pPr>
            <a:r>
              <a:rPr lang="fr-FR" dirty="0"/>
              <a:t>La variable X sera alors utilisée pour entrainer le modèle.</a:t>
            </a:r>
          </a:p>
          <a:p>
            <a:pPr marL="0" lvl="0" indent="0" algn="l" rtl="0">
              <a:spcBef>
                <a:spcPts val="0"/>
              </a:spcBef>
              <a:spcAft>
                <a:spcPts val="0"/>
              </a:spcAft>
              <a:buNone/>
            </a:pPr>
            <a:endParaRPr lang="fr-FR" dirty="0"/>
          </a:p>
          <a:p>
            <a:pPr marL="0" lvl="0" indent="0" algn="l" rtl="0">
              <a:spcBef>
                <a:spcPts val="0"/>
              </a:spcBef>
              <a:spcAft>
                <a:spcPts val="0"/>
              </a:spcAft>
              <a:buNone/>
            </a:pPr>
            <a:r>
              <a:rPr lang="fr-FR" dirty="0"/>
              <a:t>La variable y quant à elle sera utilisée pour évaluer le modèle.</a:t>
            </a:r>
          </a:p>
          <a:p>
            <a:pPr marL="0" lvl="0" indent="0" algn="l" rtl="0">
              <a:spcBef>
                <a:spcPts val="0"/>
              </a:spcBef>
              <a:spcAft>
                <a:spcPts val="0"/>
              </a:spcAft>
              <a:buNone/>
            </a:pPr>
            <a:endParaRPr lang="fr-FR" dirty="0"/>
          </a:p>
          <a:p>
            <a:pPr marL="0" lvl="0" indent="0" algn="l" rtl="0">
              <a:spcBef>
                <a:spcPts val="0"/>
              </a:spcBef>
              <a:spcAft>
                <a:spcPts val="0"/>
              </a:spcAft>
              <a:buNone/>
            </a:pPr>
            <a:r>
              <a:rPr lang="fr-FR" dirty="0"/>
              <a:t>La fonction (clic) </a:t>
            </a:r>
            <a:r>
              <a:rPr lang="fr-FR" dirty="0" err="1"/>
              <a:t>train_test_split</a:t>
            </a:r>
            <a:r>
              <a:rPr lang="fr-FR" dirty="0"/>
              <a:t>() de </a:t>
            </a:r>
            <a:r>
              <a:rPr lang="fr-FR" dirty="0" err="1"/>
              <a:t>Scikit-Learn</a:t>
            </a:r>
            <a:r>
              <a:rPr lang="fr-FR" dirty="0"/>
              <a:t> se charge de séparer les données d’entrainement et les données de test.</a:t>
            </a:r>
          </a:p>
        </p:txBody>
      </p:sp>
    </p:spTree>
    <p:extLst>
      <p:ext uri="{BB962C8B-B14F-4D97-AF65-F5344CB8AC3E}">
        <p14:creationId xmlns:p14="http://schemas.microsoft.com/office/powerpoint/2010/main" val="58681711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4"/>
        <p:cNvGrpSpPr/>
        <p:nvPr/>
      </p:nvGrpSpPr>
      <p:grpSpPr>
        <a:xfrm>
          <a:off x="0" y="0"/>
          <a:ext cx="0" cy="0"/>
          <a:chOff x="0" y="0"/>
          <a:chExt cx="0" cy="0"/>
        </a:xfrm>
      </p:grpSpPr>
      <p:sp>
        <p:nvSpPr>
          <p:cNvPr id="995" name="Google Shape;995;gf1e29d717b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6" name="Google Shape;996;gf1e29d717b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Avant ça, nous devons normaliser nos données.</a:t>
            </a:r>
          </a:p>
          <a:p>
            <a:pPr marL="0" lvl="0" indent="0" algn="l" rtl="0">
              <a:spcBef>
                <a:spcPts val="0"/>
              </a:spcBef>
              <a:spcAft>
                <a:spcPts val="0"/>
              </a:spcAft>
              <a:buNone/>
            </a:pPr>
            <a:endParaRPr lang="fr-FR" dirty="0"/>
          </a:p>
          <a:p>
            <a:pPr marL="0" lvl="0" indent="0" algn="l" rtl="0">
              <a:spcBef>
                <a:spcPts val="0"/>
              </a:spcBef>
              <a:spcAft>
                <a:spcPts val="0"/>
              </a:spcAft>
              <a:buNone/>
            </a:pPr>
            <a:r>
              <a:rPr lang="fr-FR" dirty="0"/>
              <a:t>Pourquoi ? Parce que nos données doivent être du même type, par exemple, si nous avons des données de distance, kilomètre, mètre et centimètre.</a:t>
            </a:r>
          </a:p>
          <a:p>
            <a:pPr marL="0" lvl="0" indent="0" algn="l" rtl="0">
              <a:spcBef>
                <a:spcPts val="0"/>
              </a:spcBef>
              <a:spcAft>
                <a:spcPts val="0"/>
              </a:spcAft>
              <a:buNone/>
            </a:pPr>
            <a:endParaRPr lang="fr-FR" dirty="0"/>
          </a:p>
          <a:p>
            <a:pPr marL="0" lvl="0" indent="0" algn="l" rtl="0">
              <a:spcBef>
                <a:spcPts val="0"/>
              </a:spcBef>
              <a:spcAft>
                <a:spcPts val="0"/>
              </a:spcAft>
              <a:buNone/>
            </a:pPr>
            <a:r>
              <a:rPr lang="fr-FR" dirty="0"/>
              <a:t>1 km sera 1000 mètres, et 1 mètre sera 100 centimètres, ces données ne seront pas fausse, mais pour notre modèle de machine Learning 1 km ne sera pas égal à 1000 mètres. Nous devons donc normaliser nos données pour qu’elles soient de la même mesure.</a:t>
            </a:r>
          </a:p>
          <a:p>
            <a:pPr marL="0" lvl="0" indent="0" algn="l" rtl="0">
              <a:spcBef>
                <a:spcPts val="0"/>
              </a:spcBef>
              <a:spcAft>
                <a:spcPts val="0"/>
              </a:spcAft>
              <a:buNone/>
            </a:pPr>
            <a:r>
              <a:rPr lang="fr-FR" dirty="0"/>
              <a:t>	</a:t>
            </a:r>
          </a:p>
          <a:p>
            <a:pPr marL="0" lvl="0" indent="0" algn="l" rtl="0">
              <a:spcBef>
                <a:spcPts val="0"/>
              </a:spcBef>
              <a:spcAft>
                <a:spcPts val="0"/>
              </a:spcAft>
              <a:buNone/>
            </a:pPr>
            <a:r>
              <a:rPr lang="fr-FR" dirty="0"/>
              <a:t>Mais avant cela, nous allons imputer les valeurs manquantes par la médiane, à l’aide de la fonction (clic) </a:t>
            </a:r>
            <a:r>
              <a:rPr lang="fr-FR" dirty="0" err="1"/>
              <a:t>SimpleImputer</a:t>
            </a:r>
            <a:r>
              <a:rPr lang="fr-FR" dirty="0"/>
              <a:t>() de </a:t>
            </a:r>
            <a:r>
              <a:rPr lang="fr-FR" dirty="0" err="1"/>
              <a:t>Scikit</a:t>
            </a:r>
            <a:r>
              <a:rPr lang="fr-FR" dirty="0"/>
              <a:t> </a:t>
            </a:r>
            <a:r>
              <a:rPr lang="fr-FR" dirty="0" err="1"/>
              <a:t>Learn</a:t>
            </a:r>
            <a:r>
              <a:rPr lang="fr-FR" dirty="0"/>
              <a:t>.</a:t>
            </a:r>
          </a:p>
          <a:p>
            <a:pPr marL="0" lvl="0" indent="0" algn="l" rtl="0">
              <a:spcBef>
                <a:spcPts val="0"/>
              </a:spcBef>
              <a:spcAft>
                <a:spcPts val="0"/>
              </a:spcAft>
              <a:buNone/>
            </a:pPr>
            <a:endParaRPr lang="fr-FR" dirty="0"/>
          </a:p>
          <a:p>
            <a:pPr marL="0" lvl="0" indent="0" algn="l" rtl="0">
              <a:spcBef>
                <a:spcPts val="0"/>
              </a:spcBef>
              <a:spcAft>
                <a:spcPts val="0"/>
              </a:spcAft>
              <a:buNone/>
            </a:pPr>
            <a:r>
              <a:rPr lang="fr-FR" dirty="0"/>
              <a:t>Puis nous normalisons nos données avec la fonction (clic) </a:t>
            </a:r>
            <a:r>
              <a:rPr lang="fr-FR" dirty="0" err="1"/>
              <a:t>StandardScaler</a:t>
            </a:r>
            <a:r>
              <a:rPr lang="fr-FR" dirty="0"/>
              <a:t>()</a:t>
            </a:r>
          </a:p>
          <a:p>
            <a:pPr marL="0" lvl="0" indent="0" algn="l" rtl="0">
              <a:spcBef>
                <a:spcPts val="0"/>
              </a:spcBef>
              <a:spcAft>
                <a:spcPts val="0"/>
              </a:spcAft>
              <a:buNone/>
            </a:pPr>
            <a:endParaRPr lang="fr-FR" dirty="0"/>
          </a:p>
          <a:p>
            <a:pPr marL="0" lvl="0" indent="0" algn="l" rtl="0">
              <a:spcBef>
                <a:spcPts val="0"/>
              </a:spcBef>
              <a:spcAft>
                <a:spcPts val="0"/>
              </a:spcAft>
              <a:buNone/>
            </a:pPr>
            <a:r>
              <a:rPr lang="fr-FR" b="0" i="0" dirty="0">
                <a:solidFill>
                  <a:srgbClr val="000000"/>
                </a:solidFill>
                <a:effectLst/>
                <a:latin typeface="Helvetica Neue"/>
              </a:rPr>
              <a:t>Nous devons ensuite équilibrer notre </a:t>
            </a:r>
            <a:r>
              <a:rPr lang="fr-FR" b="0" i="0" dirty="0" err="1">
                <a:solidFill>
                  <a:srgbClr val="000000"/>
                </a:solidFill>
                <a:effectLst/>
                <a:latin typeface="Helvetica Neue"/>
              </a:rPr>
              <a:t>target</a:t>
            </a:r>
            <a:r>
              <a:rPr lang="fr-FR" b="0" i="0" dirty="0">
                <a:solidFill>
                  <a:srgbClr val="000000"/>
                </a:solidFill>
                <a:effectLst/>
                <a:latin typeface="Helvetica Neue"/>
              </a:rPr>
              <a:t>, de manière à ce que nos modèles puissent s'entrainer sans déséquilibre, (clic) on peut voir sur le graphique suivant la distribution de la </a:t>
            </a:r>
            <a:r>
              <a:rPr lang="fr-FR" b="0" i="0" dirty="0" err="1">
                <a:solidFill>
                  <a:srgbClr val="000000"/>
                </a:solidFill>
                <a:effectLst/>
                <a:latin typeface="Helvetica Neue"/>
              </a:rPr>
              <a:t>target</a:t>
            </a:r>
            <a:r>
              <a:rPr lang="fr-FR" b="0" i="0" dirty="0">
                <a:solidFill>
                  <a:srgbClr val="000000"/>
                </a:solidFill>
                <a:effectLst/>
                <a:latin typeface="Helvetica Neue"/>
              </a:rPr>
              <a:t>.</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b="0" i="0" dirty="0">
                <a:solidFill>
                  <a:srgbClr val="000000"/>
                </a:solidFill>
                <a:effectLst/>
                <a:latin typeface="Helvetica Neue"/>
              </a:rPr>
              <a:t>Et pour rééquilibrer ça nous allons utiliser la fonction (clic) </a:t>
            </a:r>
            <a:r>
              <a:rPr lang="fr-FR" sz="1100" dirty="0" err="1"/>
              <a:t>RandomUnderSampler</a:t>
            </a:r>
            <a:r>
              <a:rPr lang="fr-FR" sz="1100" dirty="0"/>
              <a:t>() de la librairie </a:t>
            </a:r>
            <a:r>
              <a:rPr lang="fr-FR" sz="1100" dirty="0" err="1"/>
              <a:t>Imblearn</a:t>
            </a:r>
            <a:r>
              <a:rPr lang="fr-FR" sz="1100" dirty="0"/>
              <a:t>.</a:t>
            </a:r>
          </a:p>
        </p:txBody>
      </p:sp>
    </p:spTree>
    <p:extLst>
      <p:ext uri="{BB962C8B-B14F-4D97-AF65-F5344CB8AC3E}">
        <p14:creationId xmlns:p14="http://schemas.microsoft.com/office/powerpoint/2010/main" val="209405528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5"/>
        <p:cNvGrpSpPr/>
        <p:nvPr/>
      </p:nvGrpSpPr>
      <p:grpSpPr>
        <a:xfrm>
          <a:off x="0" y="0"/>
          <a:ext cx="0" cy="0"/>
          <a:chOff x="0" y="0"/>
          <a:chExt cx="0" cy="0"/>
        </a:xfrm>
      </p:grpSpPr>
      <p:sp>
        <p:nvSpPr>
          <p:cNvPr id="1166" name="Google Shape;1166;gf1e29d717b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7" name="Google Shape;1167;gf1e29d717b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Commençons par le modèle des k plus proche voisins, le K-Neighbors.</a:t>
            </a:r>
          </a:p>
          <a:p>
            <a:pPr marL="0" lvl="0" indent="0" algn="l" rtl="0">
              <a:spcBef>
                <a:spcPts val="0"/>
              </a:spcBef>
              <a:spcAft>
                <a:spcPts val="0"/>
              </a:spcAft>
              <a:buNone/>
            </a:pPr>
            <a:endParaRPr lang="fr-FR" dirty="0"/>
          </a:p>
          <a:p>
            <a:pPr marL="0" lvl="0" indent="0" algn="l" rtl="0">
              <a:spcBef>
                <a:spcPts val="0"/>
              </a:spcBef>
              <a:spcAft>
                <a:spcPts val="0"/>
              </a:spcAft>
              <a:buNone/>
            </a:pPr>
            <a:r>
              <a:rPr lang="fr-FR" dirty="0"/>
              <a:t>Avant de lancer notre modèle il serait intéressant de connaitre la quantité de données dont nous avons besoin pour l'entrainer.</a:t>
            </a:r>
          </a:p>
          <a:p>
            <a:pPr marL="0" lvl="0" indent="0" algn="l" rtl="0">
              <a:spcBef>
                <a:spcPts val="0"/>
              </a:spcBef>
              <a:spcAft>
                <a:spcPts val="0"/>
              </a:spcAft>
              <a:buNone/>
            </a:pPr>
            <a:endParaRPr lang="fr-FR" dirty="0"/>
          </a:p>
        </p:txBody>
      </p:sp>
    </p:spTree>
    <p:extLst>
      <p:ext uri="{BB962C8B-B14F-4D97-AF65-F5344CB8AC3E}">
        <p14:creationId xmlns:p14="http://schemas.microsoft.com/office/powerpoint/2010/main" val="90383180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4"/>
        <p:cNvGrpSpPr/>
        <p:nvPr/>
      </p:nvGrpSpPr>
      <p:grpSpPr>
        <a:xfrm>
          <a:off x="0" y="0"/>
          <a:ext cx="0" cy="0"/>
          <a:chOff x="0" y="0"/>
          <a:chExt cx="0" cy="0"/>
        </a:xfrm>
      </p:grpSpPr>
      <p:sp>
        <p:nvSpPr>
          <p:cNvPr id="815" name="Google Shape;815;gf6c5d55352_0_3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6" name="Google Shape;816;gf6c5d55352_0_3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La courbe d'apprentissage permet de savoir si notre modèle à besoin de plus de données pour être plus performant.</a:t>
            </a:r>
          </a:p>
          <a:p>
            <a:pPr marL="0" lvl="0" indent="0" algn="l" rtl="0">
              <a:spcBef>
                <a:spcPts val="0"/>
              </a:spcBef>
              <a:spcAft>
                <a:spcPts val="0"/>
              </a:spcAft>
              <a:buNone/>
            </a:pPr>
            <a:endParaRPr lang="fr-FR" dirty="0"/>
          </a:p>
          <a:p>
            <a:pPr marL="0" lvl="0" indent="0" algn="l" rtl="0">
              <a:spcBef>
                <a:spcPts val="0"/>
              </a:spcBef>
              <a:spcAft>
                <a:spcPts val="0"/>
              </a:spcAft>
              <a:buNone/>
            </a:pPr>
            <a:r>
              <a:rPr lang="fr-FR" dirty="0"/>
              <a:t>Cela peut aussi être utilisé pour voir si nous avons trop de données et avons atteint un plafond.</a:t>
            </a:r>
          </a:p>
          <a:p>
            <a:pPr marL="0" lvl="0" indent="0" algn="l" rtl="0">
              <a:spcBef>
                <a:spcPts val="0"/>
              </a:spcBef>
              <a:spcAft>
                <a:spcPts val="0"/>
              </a:spcAft>
              <a:buNone/>
            </a:pPr>
            <a:endParaRPr lang="fr-FR" dirty="0"/>
          </a:p>
          <a:p>
            <a:pPr marL="0" lvl="0" indent="0" algn="l" rtl="0">
              <a:spcBef>
                <a:spcPts val="0"/>
              </a:spcBef>
              <a:spcAft>
                <a:spcPts val="0"/>
              </a:spcAft>
              <a:buNone/>
            </a:pPr>
            <a:r>
              <a:rPr lang="fr-FR" dirty="0"/>
              <a:t>Ça peut permettre de réduire la quantité de données utilisées et ainsi gagner du temps sur notre notebook. En entreprise les données peuvent parfois couter cher, cette technique permet alors aussi de réduire les couts.</a:t>
            </a:r>
          </a:p>
          <a:p>
            <a:pPr marL="0" lvl="0" indent="0" algn="l" rtl="0">
              <a:spcBef>
                <a:spcPts val="0"/>
              </a:spcBef>
              <a:spcAft>
                <a:spcPts val="0"/>
              </a:spcAft>
              <a:buNone/>
            </a:pPr>
            <a:endParaRPr lang="fr-FR" dirty="0"/>
          </a:p>
          <a:p>
            <a:pPr marL="0" lvl="0" indent="0" algn="l" rtl="0">
              <a:spcBef>
                <a:spcPts val="0"/>
              </a:spcBef>
              <a:spcAft>
                <a:spcPts val="0"/>
              </a:spcAft>
              <a:buNone/>
            </a:pPr>
            <a:r>
              <a:rPr lang="fr-FR" dirty="0"/>
              <a:t>Voici notre courbe de d’apprentissage pour ce modèle, on constate sur notre graphique qu'il aurait fallu plus de données pour que notre modèle soit entrainé au maximum, mais nous pouvons quand même peut être avoir un bon score.</a:t>
            </a:r>
          </a:p>
          <a:p>
            <a:pPr marL="0" lvl="0" indent="0" algn="l" rtl="0">
              <a:spcBef>
                <a:spcPts val="0"/>
              </a:spcBef>
              <a:spcAft>
                <a:spcPts val="0"/>
              </a:spcAft>
              <a:buNone/>
            </a:pPr>
            <a:endParaRPr lang="fr-FR" dirty="0"/>
          </a:p>
          <a:p>
            <a:pPr marL="0" lvl="0" indent="0" algn="l" rtl="0">
              <a:spcBef>
                <a:spcPts val="0"/>
              </a:spcBef>
              <a:spcAft>
                <a:spcPts val="0"/>
              </a:spcAft>
              <a:buNone/>
            </a:pPr>
            <a:r>
              <a:rPr lang="fr-FR" dirty="0"/>
              <a:t>Nous avons utiliser le maximum de données, donc la totalité de notre jeu de donnée.</a:t>
            </a:r>
          </a:p>
          <a:p>
            <a:pPr marL="0" lvl="0" indent="0" algn="l" rtl="0">
              <a:spcBef>
                <a:spcPts val="0"/>
              </a:spcBef>
              <a:spcAft>
                <a:spcPts val="0"/>
              </a:spcAft>
              <a:buNone/>
            </a:pPr>
            <a:endParaRPr lang="fr-FR" dirty="0"/>
          </a:p>
          <a:p>
            <a:pPr marL="0" lvl="0" indent="0" algn="l" rtl="0">
              <a:spcBef>
                <a:spcPts val="0"/>
              </a:spcBef>
              <a:spcAft>
                <a:spcPts val="0"/>
              </a:spcAft>
              <a:buNone/>
            </a:pPr>
            <a:r>
              <a:rPr lang="fr-FR" dirty="0"/>
              <a:t>Faisons un premier score avec notre modèle, que nous essaierons d'améliorer.</a:t>
            </a:r>
          </a:p>
          <a:p>
            <a:pPr marL="0" lvl="0" indent="0" algn="l" rtl="0">
              <a:spcBef>
                <a:spcPts val="0"/>
              </a:spcBef>
              <a:spcAft>
                <a:spcPts val="0"/>
              </a:spcAft>
              <a:buNone/>
            </a:pPr>
            <a:endParaRPr lang="fr-FR" dirty="0"/>
          </a:p>
          <a:p>
            <a:pPr marL="0" lvl="0" indent="0" algn="l" rtl="0">
              <a:spcBef>
                <a:spcPts val="0"/>
              </a:spcBef>
              <a:spcAft>
                <a:spcPts val="0"/>
              </a:spcAft>
              <a:buNone/>
            </a:pPr>
            <a:r>
              <a:rPr lang="fr-FR" dirty="0"/>
              <a:t>Par la suite, nous entrainerons et testerons d'autres modèles.</a:t>
            </a:r>
          </a:p>
        </p:txBody>
      </p:sp>
    </p:spTree>
    <p:extLst>
      <p:ext uri="{BB962C8B-B14F-4D97-AF65-F5344CB8AC3E}">
        <p14:creationId xmlns:p14="http://schemas.microsoft.com/office/powerpoint/2010/main" val="305359863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4"/>
        <p:cNvGrpSpPr/>
        <p:nvPr/>
      </p:nvGrpSpPr>
      <p:grpSpPr>
        <a:xfrm>
          <a:off x="0" y="0"/>
          <a:ext cx="0" cy="0"/>
          <a:chOff x="0" y="0"/>
          <a:chExt cx="0" cy="0"/>
        </a:xfrm>
      </p:grpSpPr>
      <p:sp>
        <p:nvSpPr>
          <p:cNvPr id="815" name="Google Shape;815;gf6c5d55352_0_3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6" name="Google Shape;816;gf6c5d55352_0_3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b="0" i="0" dirty="0">
                <a:solidFill>
                  <a:srgbClr val="000000"/>
                </a:solidFill>
                <a:effectLst/>
                <a:latin typeface="Helvetica Neue"/>
              </a:rPr>
              <a:t>Pour notre premier score, nous allons tester notre modèle avec la manière la plus basique, nous stockons (clic) notre modèle dans une variable appelé modèle.</a:t>
            </a:r>
          </a:p>
          <a:p>
            <a:pPr marL="0" lvl="0" indent="0" algn="l" rtl="0">
              <a:spcBef>
                <a:spcPts val="0"/>
              </a:spcBef>
              <a:spcAft>
                <a:spcPts val="0"/>
              </a:spcAft>
              <a:buNone/>
            </a:pPr>
            <a:endParaRPr lang="fr-FR" b="0" i="0" dirty="0">
              <a:solidFill>
                <a:srgbClr val="000000"/>
              </a:solidFill>
              <a:effectLst/>
              <a:latin typeface="Helvetica Neue"/>
            </a:endParaRPr>
          </a:p>
          <a:p>
            <a:pPr marL="0" lvl="0" indent="0" algn="l" rtl="0">
              <a:spcBef>
                <a:spcPts val="0"/>
              </a:spcBef>
              <a:spcAft>
                <a:spcPts val="0"/>
              </a:spcAft>
              <a:buNone/>
            </a:pPr>
            <a:r>
              <a:rPr lang="fr-FR" b="0" i="0" dirty="0">
                <a:solidFill>
                  <a:srgbClr val="000000"/>
                </a:solidFill>
                <a:effectLst/>
                <a:latin typeface="Helvetica Neue"/>
              </a:rPr>
              <a:t>Nous entrainons ce modèle avec (clic) la fonction fit() de </a:t>
            </a:r>
            <a:r>
              <a:rPr lang="fr-FR" b="0" i="0" dirty="0" err="1">
                <a:solidFill>
                  <a:srgbClr val="000000"/>
                </a:solidFill>
                <a:effectLst/>
                <a:latin typeface="Helvetica Neue"/>
              </a:rPr>
              <a:t>scikit</a:t>
            </a:r>
            <a:r>
              <a:rPr lang="fr-FR" b="0" i="0" dirty="0">
                <a:solidFill>
                  <a:srgbClr val="000000"/>
                </a:solidFill>
                <a:effectLst/>
                <a:latin typeface="Helvetica Neue"/>
              </a:rPr>
              <a:t> </a:t>
            </a:r>
            <a:r>
              <a:rPr lang="fr-FR" b="0" i="0" dirty="0" err="1">
                <a:solidFill>
                  <a:srgbClr val="000000"/>
                </a:solidFill>
                <a:effectLst/>
                <a:latin typeface="Helvetica Neue"/>
              </a:rPr>
              <a:t>learn</a:t>
            </a:r>
            <a:r>
              <a:rPr lang="fr-FR" b="0" i="0" dirty="0">
                <a:solidFill>
                  <a:srgbClr val="000000"/>
                </a:solidFill>
                <a:effectLst/>
                <a:latin typeface="Helvetica Neue"/>
              </a:rPr>
              <a:t>.</a:t>
            </a:r>
          </a:p>
          <a:p>
            <a:pPr marL="0" lvl="0" indent="0" algn="l" rtl="0">
              <a:spcBef>
                <a:spcPts val="0"/>
              </a:spcBef>
              <a:spcAft>
                <a:spcPts val="0"/>
              </a:spcAft>
              <a:buNone/>
            </a:pPr>
            <a:endParaRPr lang="fr-FR" b="0" i="0" dirty="0">
              <a:solidFill>
                <a:srgbClr val="000000"/>
              </a:solidFill>
              <a:effectLst/>
              <a:latin typeface="Helvetica Neue"/>
            </a:endParaRPr>
          </a:p>
          <a:p>
            <a:pPr marL="0" lvl="0" indent="0" algn="l" rtl="0">
              <a:spcBef>
                <a:spcPts val="0"/>
              </a:spcBef>
              <a:spcAft>
                <a:spcPts val="0"/>
              </a:spcAft>
              <a:buNone/>
            </a:pPr>
            <a:r>
              <a:rPr lang="fr-FR" b="0" i="0" dirty="0">
                <a:solidFill>
                  <a:srgbClr val="000000"/>
                </a:solidFill>
                <a:effectLst/>
                <a:latin typeface="Helvetica Neue"/>
              </a:rPr>
              <a:t>Puis nous (clic) imprimons le score avec la fonction score().</a:t>
            </a:r>
          </a:p>
          <a:p>
            <a:pPr marL="0" lvl="0" indent="0" algn="l" rtl="0">
              <a:spcBef>
                <a:spcPts val="0"/>
              </a:spcBef>
              <a:spcAft>
                <a:spcPts val="0"/>
              </a:spcAft>
              <a:buNone/>
            </a:pPr>
            <a:endParaRPr lang="fr-FR" b="0" i="0" dirty="0">
              <a:solidFill>
                <a:srgbClr val="000000"/>
              </a:solidFill>
              <a:effectLst/>
              <a:latin typeface="Helvetica Neue"/>
            </a:endParaRPr>
          </a:p>
          <a:p>
            <a:pPr marL="0" lvl="0" indent="0" algn="l" rtl="0">
              <a:spcBef>
                <a:spcPts val="0"/>
              </a:spcBef>
              <a:spcAft>
                <a:spcPts val="0"/>
              </a:spcAft>
              <a:buNone/>
            </a:pPr>
            <a:r>
              <a:rPr lang="fr-FR" b="0" i="0" dirty="0">
                <a:solidFill>
                  <a:srgbClr val="000000"/>
                </a:solidFill>
                <a:effectLst/>
                <a:latin typeface="Helvetica Neue"/>
              </a:rPr>
              <a:t>Nous obtenons (clic) un score de 073 qui est très correct c’est un bon score pour le début de notre modèle !</a:t>
            </a:r>
            <a:endParaRPr lang="fr-FR" dirty="0"/>
          </a:p>
        </p:txBody>
      </p:sp>
    </p:spTree>
    <p:extLst>
      <p:ext uri="{BB962C8B-B14F-4D97-AF65-F5344CB8AC3E}">
        <p14:creationId xmlns:p14="http://schemas.microsoft.com/office/powerpoint/2010/main" val="366350819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4"/>
        <p:cNvGrpSpPr/>
        <p:nvPr/>
      </p:nvGrpSpPr>
      <p:grpSpPr>
        <a:xfrm>
          <a:off x="0" y="0"/>
          <a:ext cx="0" cy="0"/>
          <a:chOff x="0" y="0"/>
          <a:chExt cx="0" cy="0"/>
        </a:xfrm>
      </p:grpSpPr>
      <p:sp>
        <p:nvSpPr>
          <p:cNvPr id="815" name="Google Shape;815;gf6c5d55352_0_3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6" name="Google Shape;816;gf6c5d55352_0_3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b="0" i="0" dirty="0">
                <a:solidFill>
                  <a:srgbClr val="000000"/>
                </a:solidFill>
                <a:effectLst/>
                <a:latin typeface="Helvetica Neue"/>
              </a:rPr>
              <a:t>Si nous améliorons notre modèle seulement via les données de test, notre modèle sera réglé dessus et nous risquons de perdre en fiabilité sur le score final.</a:t>
            </a:r>
          </a:p>
          <a:p>
            <a:pPr marL="0" lvl="0" indent="0" algn="l" rtl="0">
              <a:spcBef>
                <a:spcPts val="0"/>
              </a:spcBef>
              <a:spcAft>
                <a:spcPts val="0"/>
              </a:spcAft>
              <a:buNone/>
            </a:pPr>
            <a:endParaRPr lang="fr-FR" b="0" i="0" dirty="0">
              <a:solidFill>
                <a:srgbClr val="000000"/>
              </a:solidFill>
              <a:effectLst/>
              <a:latin typeface="Helvetica Neue"/>
            </a:endParaRPr>
          </a:p>
          <a:p>
            <a:pPr marL="0" lvl="0" indent="0" algn="l" rtl="0">
              <a:spcBef>
                <a:spcPts val="0"/>
              </a:spcBef>
              <a:spcAft>
                <a:spcPts val="0"/>
              </a:spcAft>
              <a:buNone/>
            </a:pPr>
            <a:r>
              <a:rPr lang="fr-FR" b="0" i="0" dirty="0">
                <a:solidFill>
                  <a:srgbClr val="000000"/>
                </a:solidFill>
                <a:effectLst/>
                <a:latin typeface="Helvetica Neue"/>
              </a:rPr>
              <a:t>Nous avons donc découper une troisième partie dans notre data, appelé (clic) "validation set".</a:t>
            </a:r>
          </a:p>
          <a:p>
            <a:pPr marL="0" lvl="0" indent="0" algn="l" rtl="0">
              <a:spcBef>
                <a:spcPts val="0"/>
              </a:spcBef>
              <a:spcAft>
                <a:spcPts val="0"/>
              </a:spcAft>
              <a:buNone/>
            </a:pPr>
            <a:endParaRPr lang="fr-FR" b="0" i="0" dirty="0">
              <a:solidFill>
                <a:srgbClr val="000000"/>
              </a:solidFill>
              <a:effectLst/>
              <a:latin typeface="Helvetica Neue"/>
            </a:endParaRPr>
          </a:p>
          <a:p>
            <a:pPr marL="0" lvl="0" indent="0" algn="l" rtl="0">
              <a:spcBef>
                <a:spcPts val="0"/>
              </a:spcBef>
              <a:spcAft>
                <a:spcPts val="0"/>
              </a:spcAft>
              <a:buNone/>
            </a:pPr>
            <a:r>
              <a:rPr lang="fr-FR" b="0" i="0" dirty="0">
                <a:solidFill>
                  <a:srgbClr val="000000"/>
                </a:solidFill>
                <a:effectLst/>
                <a:latin typeface="Helvetica Neue"/>
              </a:rPr>
              <a:t>Nous allons donc améliorer notre score en réglant les paramètres avec les données d'entrainement sur les données de test, une fois le modèle réglé, nous validerons le score avec la data de validation.</a:t>
            </a:r>
          </a:p>
          <a:p>
            <a:pPr marL="0" lvl="0" indent="0" algn="l" rtl="0">
              <a:spcBef>
                <a:spcPts val="0"/>
              </a:spcBef>
              <a:spcAft>
                <a:spcPts val="0"/>
              </a:spcAft>
              <a:buNone/>
            </a:pPr>
            <a:endParaRPr lang="fr-FR" b="0" i="0" dirty="0">
              <a:solidFill>
                <a:srgbClr val="000000"/>
              </a:solidFill>
              <a:effectLst/>
              <a:latin typeface="Helvetica Neue"/>
            </a:endParaRPr>
          </a:p>
          <a:p>
            <a:pPr marL="0" lvl="0" indent="0" algn="l" rtl="0">
              <a:spcBef>
                <a:spcPts val="0"/>
              </a:spcBef>
              <a:spcAft>
                <a:spcPts val="0"/>
              </a:spcAft>
              <a:buNone/>
            </a:pPr>
            <a:r>
              <a:rPr lang="fr-FR" b="0" i="0" dirty="0">
                <a:solidFill>
                  <a:srgbClr val="000000"/>
                </a:solidFill>
                <a:effectLst/>
                <a:latin typeface="Helvetica Neue"/>
              </a:rPr>
              <a:t>Nous allons utiliser plusieurs morceaux pour valider notre modèle, pour rendre son score le plus fiable possible.</a:t>
            </a:r>
          </a:p>
          <a:p>
            <a:pPr marL="0" lvl="0" indent="0" algn="l" rtl="0">
              <a:spcBef>
                <a:spcPts val="0"/>
              </a:spcBef>
              <a:spcAft>
                <a:spcPts val="0"/>
              </a:spcAft>
              <a:buNone/>
            </a:pPr>
            <a:endParaRPr lang="fr-FR" b="0" i="0" dirty="0">
              <a:solidFill>
                <a:srgbClr val="000000"/>
              </a:solidFill>
              <a:effectLst/>
              <a:latin typeface="Helvetica Neue"/>
            </a:endParaRPr>
          </a:p>
          <a:p>
            <a:pPr marL="0" lvl="0" indent="0" algn="l" rtl="0">
              <a:spcBef>
                <a:spcPts val="0"/>
              </a:spcBef>
              <a:spcAft>
                <a:spcPts val="0"/>
              </a:spcAft>
              <a:buNone/>
            </a:pPr>
            <a:r>
              <a:rPr lang="fr-FR" b="0" i="0" dirty="0">
                <a:solidFill>
                  <a:srgbClr val="000000"/>
                </a:solidFill>
                <a:effectLst/>
                <a:latin typeface="Helvetica Neue"/>
              </a:rPr>
              <a:t>Pour cela, nous allons faire (clic) une Cross Validation.</a:t>
            </a:r>
          </a:p>
          <a:p>
            <a:pPr marL="0" lvl="0" indent="0" algn="l" rtl="0">
              <a:spcBef>
                <a:spcPts val="0"/>
              </a:spcBef>
              <a:spcAft>
                <a:spcPts val="0"/>
              </a:spcAft>
              <a:buNone/>
            </a:pPr>
            <a:endParaRPr lang="fr-FR" b="0" i="0" dirty="0">
              <a:solidFill>
                <a:srgbClr val="000000"/>
              </a:solidFill>
              <a:effectLst/>
              <a:latin typeface="Helvetica Neue"/>
            </a:endParaRPr>
          </a:p>
          <a:p>
            <a:pPr marL="0" lvl="0" indent="0" algn="l" rtl="0">
              <a:spcBef>
                <a:spcPts val="0"/>
              </a:spcBef>
              <a:spcAft>
                <a:spcPts val="0"/>
              </a:spcAft>
              <a:buNone/>
            </a:pPr>
            <a:r>
              <a:rPr lang="fr-FR" b="0" i="0" dirty="0">
                <a:solidFill>
                  <a:srgbClr val="000000"/>
                </a:solidFill>
                <a:effectLst/>
                <a:latin typeface="Helvetica Neue"/>
              </a:rPr>
              <a:t>De cette manière, nous pourrons par la suite comparer précisément plusieurs modèles, et choisir le bon modèle avec une plus grande fiabilité, car nous aurons leurs scores moyens.</a:t>
            </a:r>
          </a:p>
          <a:p>
            <a:pPr marL="0" lvl="0" indent="0" algn="l" rtl="0">
              <a:spcBef>
                <a:spcPts val="0"/>
              </a:spcBef>
              <a:spcAft>
                <a:spcPts val="0"/>
              </a:spcAft>
              <a:buNone/>
            </a:pPr>
            <a:endParaRPr lang="fr-FR" b="0" i="0" dirty="0">
              <a:solidFill>
                <a:srgbClr val="000000"/>
              </a:solidFill>
              <a:effectLst/>
              <a:latin typeface="Helvetica Neue"/>
            </a:endParaRPr>
          </a:p>
          <a:p>
            <a:pPr marL="0" lvl="0" indent="0" algn="l" rtl="0">
              <a:spcBef>
                <a:spcPts val="0"/>
              </a:spcBef>
              <a:spcAft>
                <a:spcPts val="0"/>
              </a:spcAft>
              <a:buNone/>
            </a:pPr>
            <a:r>
              <a:rPr lang="fr-FR" b="0" i="0" dirty="0">
                <a:solidFill>
                  <a:srgbClr val="000000"/>
                </a:solidFill>
                <a:effectLst/>
                <a:latin typeface="Helvetica Neue"/>
              </a:rPr>
              <a:t>Nous utiliserons ici la métrique (clic) </a:t>
            </a:r>
            <a:r>
              <a:rPr lang="fr-FR" b="0" i="0" dirty="0" err="1">
                <a:solidFill>
                  <a:srgbClr val="000000"/>
                </a:solidFill>
                <a:effectLst/>
                <a:latin typeface="Helvetica Neue"/>
              </a:rPr>
              <a:t>roc_auc</a:t>
            </a:r>
            <a:r>
              <a:rPr lang="fr-FR" b="0" i="0" dirty="0">
                <a:solidFill>
                  <a:srgbClr val="000000"/>
                </a:solidFill>
                <a:effectLst/>
                <a:latin typeface="Helvetica Neue"/>
              </a:rPr>
              <a:t> qui pénalise les faux positifs, nous reviendront la dessus un peu plus tard quand nous parlerons de la matrice de confusion.</a:t>
            </a:r>
          </a:p>
          <a:p>
            <a:pPr marL="0" lvl="0" indent="0" algn="l" rtl="0">
              <a:spcBef>
                <a:spcPts val="0"/>
              </a:spcBef>
              <a:spcAft>
                <a:spcPts val="0"/>
              </a:spcAft>
              <a:buNone/>
            </a:pPr>
            <a:endParaRPr lang="fr-FR" b="0" i="0" dirty="0">
              <a:solidFill>
                <a:srgbClr val="000000"/>
              </a:solidFill>
              <a:effectLst/>
              <a:latin typeface="Helvetica Neue"/>
            </a:endParaRPr>
          </a:p>
          <a:p>
            <a:pPr marL="0" lvl="0" indent="0" algn="l" rtl="0">
              <a:spcBef>
                <a:spcPts val="0"/>
              </a:spcBef>
              <a:spcAft>
                <a:spcPts val="0"/>
              </a:spcAft>
              <a:buNone/>
            </a:pPr>
            <a:r>
              <a:rPr lang="fr-FR" dirty="0"/>
              <a:t>(clic) Nous voyons ici que lorsque que nous évaluons notre modèle avec un validation set, nous avons un score bien différent puisque les données utilisées pour l'évaluer ne sont pas réglées sur nos données d'entrainement, nous passons donc d’un score de 0,73 à 0,56.</a:t>
            </a:r>
          </a:p>
          <a:p>
            <a:pPr marL="0" lvl="0" indent="0" algn="l" rtl="0">
              <a:spcBef>
                <a:spcPts val="0"/>
              </a:spcBef>
              <a:spcAft>
                <a:spcPts val="0"/>
              </a:spcAft>
              <a:buNone/>
            </a:pPr>
            <a:endParaRPr lang="fr-FR" dirty="0"/>
          </a:p>
          <a:p>
            <a:pPr marL="0" lvl="0" indent="0" algn="l" rtl="0">
              <a:spcBef>
                <a:spcPts val="0"/>
              </a:spcBef>
              <a:spcAft>
                <a:spcPts val="0"/>
              </a:spcAft>
              <a:buNone/>
            </a:pPr>
            <a:r>
              <a:rPr lang="fr-FR" dirty="0"/>
              <a:t>On se retrouve alors avec un score bien plus faible ! Il est cependant plus proche de la réalité lorsqu'il faudra prédire si une personne paiera son prêt ou non.</a:t>
            </a:r>
          </a:p>
        </p:txBody>
      </p:sp>
    </p:spTree>
    <p:extLst>
      <p:ext uri="{BB962C8B-B14F-4D97-AF65-F5344CB8AC3E}">
        <p14:creationId xmlns:p14="http://schemas.microsoft.com/office/powerpoint/2010/main" val="192805257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4"/>
        <p:cNvGrpSpPr/>
        <p:nvPr/>
      </p:nvGrpSpPr>
      <p:grpSpPr>
        <a:xfrm>
          <a:off x="0" y="0"/>
          <a:ext cx="0" cy="0"/>
          <a:chOff x="0" y="0"/>
          <a:chExt cx="0" cy="0"/>
        </a:xfrm>
      </p:grpSpPr>
      <p:sp>
        <p:nvSpPr>
          <p:cNvPr id="815" name="Google Shape;815;gf6c5d55352_0_3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6" name="Google Shape;816;gf6c5d55352_0_3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gn="l">
              <a:buNone/>
            </a:pPr>
            <a:r>
              <a:rPr lang="fr-FR" dirty="0"/>
              <a:t>Nous pouvons aller encore plus loin, en modifiant les paramètres du classifier grâce à la validation </a:t>
            </a:r>
            <a:r>
              <a:rPr lang="fr-FR" dirty="0" err="1"/>
              <a:t>curve</a:t>
            </a:r>
            <a:r>
              <a:rPr lang="fr-FR" dirty="0"/>
              <a:t>.</a:t>
            </a:r>
          </a:p>
          <a:p>
            <a:pPr marL="158750" indent="0" algn="l">
              <a:buNone/>
            </a:pPr>
            <a:endParaRPr lang="fr-FR" dirty="0"/>
          </a:p>
          <a:p>
            <a:pPr marL="158750" indent="0" algn="l">
              <a:buNone/>
            </a:pPr>
            <a:r>
              <a:rPr lang="fr-FR" dirty="0"/>
              <a:t>(clic) La validation </a:t>
            </a:r>
            <a:r>
              <a:rPr lang="fr-FR" dirty="0" err="1"/>
              <a:t>curve</a:t>
            </a:r>
            <a:r>
              <a:rPr lang="fr-FR" dirty="0"/>
              <a:t> va nous permettre de trouver avec quel nombre de k notre modèle aura le meilleur score.</a:t>
            </a:r>
          </a:p>
          <a:p>
            <a:pPr marL="158750" indent="0" algn="l">
              <a:buNone/>
            </a:pPr>
            <a:endParaRPr lang="fr-FR" dirty="0"/>
          </a:p>
          <a:p>
            <a:pPr marL="158750" indent="0" algn="l">
              <a:buNone/>
            </a:pPr>
            <a:r>
              <a:rPr lang="fr-FR" b="0" i="0" dirty="0">
                <a:solidFill>
                  <a:srgbClr val="000000"/>
                </a:solidFill>
                <a:effectLst/>
                <a:latin typeface="Helvetica Neue"/>
              </a:rPr>
              <a:t>On peut voir ici que l'on obtient le meilleur score avec </a:t>
            </a:r>
            <a:r>
              <a:rPr lang="fr-FR" b="1" i="0" dirty="0">
                <a:solidFill>
                  <a:srgbClr val="000000"/>
                </a:solidFill>
                <a:effectLst/>
                <a:latin typeface="Helvetica Neue"/>
              </a:rPr>
              <a:t>k égale à 9.</a:t>
            </a:r>
          </a:p>
          <a:p>
            <a:pPr marL="158750" indent="0" algn="l">
              <a:buNone/>
            </a:pPr>
            <a:endParaRPr lang="fr-FR" b="1" i="0" dirty="0">
              <a:solidFill>
                <a:srgbClr val="000000"/>
              </a:solidFill>
              <a:effectLst/>
              <a:latin typeface="Helvetica Neue"/>
            </a:endParaRPr>
          </a:p>
          <a:p>
            <a:pPr marL="158750" indent="0" algn="l">
              <a:buNone/>
            </a:pPr>
            <a:r>
              <a:rPr lang="fr-FR" b="0" dirty="0"/>
              <a:t>Il faut savoir que plus nous augmentons le nombre de k, plus le modèle prendra du temps à s’entrainer.</a:t>
            </a:r>
          </a:p>
        </p:txBody>
      </p:sp>
    </p:spTree>
    <p:extLst>
      <p:ext uri="{BB962C8B-B14F-4D97-AF65-F5344CB8AC3E}">
        <p14:creationId xmlns:p14="http://schemas.microsoft.com/office/powerpoint/2010/main" val="210650409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4"/>
        <p:cNvGrpSpPr/>
        <p:nvPr/>
      </p:nvGrpSpPr>
      <p:grpSpPr>
        <a:xfrm>
          <a:off x="0" y="0"/>
          <a:ext cx="0" cy="0"/>
          <a:chOff x="0" y="0"/>
          <a:chExt cx="0" cy="0"/>
        </a:xfrm>
      </p:grpSpPr>
      <p:sp>
        <p:nvSpPr>
          <p:cNvPr id="815" name="Google Shape;815;gf6c5d55352_0_3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6" name="Google Shape;816;gf6c5d55352_0_3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gn="l">
              <a:buNone/>
            </a:pPr>
            <a:r>
              <a:rPr lang="fr-FR" b="0" dirty="0"/>
              <a:t>Nous pouvons aller encore plus loin en réglant d'autres hyperparamètre. Pour cela nous allons utiliser GridSearchCV.</a:t>
            </a:r>
          </a:p>
          <a:p>
            <a:pPr marL="158750" indent="0" algn="l">
              <a:buNone/>
            </a:pPr>
            <a:endParaRPr lang="fr-FR" b="0" dirty="0"/>
          </a:p>
          <a:p>
            <a:pPr marL="158750" indent="0" algn="l">
              <a:buNone/>
            </a:pPr>
            <a:r>
              <a:rPr lang="fr-FR" b="0" dirty="0"/>
              <a:t>Qui nous permettra de trouver les meilleurs hyper paramètres pour notre modèle, en comparant les différentes performances de chaque combinaison grâce à la technique de cross-validation.</a:t>
            </a:r>
          </a:p>
          <a:p>
            <a:pPr marL="158750" indent="0" algn="l">
              <a:buNone/>
            </a:pPr>
            <a:endParaRPr lang="fr-FR" b="0" dirty="0"/>
          </a:p>
          <a:p>
            <a:pPr marL="158750" indent="0" algn="l">
              <a:buNone/>
            </a:pPr>
            <a:r>
              <a:rPr lang="fr-FR" b="0" dirty="0"/>
              <a:t>Donc nous plaçons les hyperparamètre dans le (clic) dictionnaire </a:t>
            </a:r>
            <a:r>
              <a:rPr lang="fr-FR" b="0" dirty="0" err="1"/>
              <a:t>param_grid</a:t>
            </a:r>
            <a:r>
              <a:rPr lang="fr-FR" b="0" dirty="0"/>
              <a:t>, et nous récupérons le score avec (clic) </a:t>
            </a:r>
            <a:r>
              <a:rPr lang="fr-FR" b="0" dirty="0" err="1"/>
              <a:t>best_score</a:t>
            </a:r>
            <a:r>
              <a:rPr lang="fr-FR" b="0" dirty="0"/>
              <a:t>_. Et nous obtenons un score de 0,58 contre 0,56, notre score à un peu augmenté.</a:t>
            </a:r>
          </a:p>
          <a:p>
            <a:pPr marL="158750" indent="0" algn="l">
              <a:buNone/>
            </a:pPr>
            <a:endParaRPr lang="fr-FR" b="0" dirty="0"/>
          </a:p>
          <a:p>
            <a:pPr marL="158750" indent="0" algn="l">
              <a:buNone/>
            </a:pPr>
            <a:endParaRPr lang="fr-FR" b="0" dirty="0"/>
          </a:p>
        </p:txBody>
      </p:sp>
    </p:spTree>
    <p:extLst>
      <p:ext uri="{BB962C8B-B14F-4D97-AF65-F5344CB8AC3E}">
        <p14:creationId xmlns:p14="http://schemas.microsoft.com/office/powerpoint/2010/main" val="354099483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4"/>
        <p:cNvGrpSpPr/>
        <p:nvPr/>
      </p:nvGrpSpPr>
      <p:grpSpPr>
        <a:xfrm>
          <a:off x="0" y="0"/>
          <a:ext cx="0" cy="0"/>
          <a:chOff x="0" y="0"/>
          <a:chExt cx="0" cy="0"/>
        </a:xfrm>
      </p:grpSpPr>
      <p:sp>
        <p:nvSpPr>
          <p:cNvPr id="815" name="Google Shape;815;gf6c5d55352_0_3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6" name="Google Shape;816;gf6c5d55352_0_3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gn="l">
              <a:buNone/>
            </a:pPr>
            <a:r>
              <a:rPr lang="fr-FR" b="0" dirty="0"/>
              <a:t>Faisons maintenant une matrice de confusion avec la fonction </a:t>
            </a:r>
            <a:r>
              <a:rPr lang="fr-FR" b="0" dirty="0" err="1"/>
              <a:t>confusion_matrix</a:t>
            </a:r>
            <a:r>
              <a:rPr lang="fr-FR" b="0" dirty="0"/>
              <a:t>.</a:t>
            </a:r>
          </a:p>
          <a:p>
            <a:pPr marL="158750" indent="0" algn="l">
              <a:buNone/>
            </a:pPr>
            <a:endParaRPr lang="fr-FR" b="0" dirty="0"/>
          </a:p>
          <a:p>
            <a:pPr marL="158750" indent="0" algn="l">
              <a:buNone/>
            </a:pPr>
            <a:r>
              <a:rPr lang="fr-FR" b="0" dirty="0"/>
              <a:t>Elle permet de vérifier (clic) le nombre de faux positifs, de faux négatifs, de vrais positifs et de vrais négatifs.</a:t>
            </a:r>
          </a:p>
          <a:p>
            <a:pPr marL="158750" indent="0" algn="l">
              <a:buNone/>
            </a:pPr>
            <a:endParaRPr lang="fr-FR" b="0" dirty="0"/>
          </a:p>
          <a:p>
            <a:pPr algn="l">
              <a:buFont typeface="Arial" panose="020B0604020202020204" pitchFamily="34" charset="0"/>
              <a:buChar char="•"/>
            </a:pPr>
            <a:r>
              <a:rPr lang="fr-FR" b="0" i="0" dirty="0">
                <a:solidFill>
                  <a:srgbClr val="000000"/>
                </a:solidFill>
                <a:effectLst/>
                <a:latin typeface="Helvetica Neue"/>
              </a:rPr>
              <a:t>Si le modèle prédit un </a:t>
            </a:r>
            <a:r>
              <a:rPr lang="fr-FR" b="1" i="0" dirty="0">
                <a:solidFill>
                  <a:srgbClr val="000000"/>
                </a:solidFill>
                <a:effectLst/>
                <a:latin typeface="Helvetica Neue"/>
              </a:rPr>
              <a:t>positif</a:t>
            </a:r>
            <a:r>
              <a:rPr lang="fr-FR" b="0" i="0" dirty="0">
                <a:solidFill>
                  <a:srgbClr val="000000"/>
                </a:solidFill>
                <a:effectLst/>
                <a:latin typeface="Helvetica Neue"/>
              </a:rPr>
              <a:t>, et que c'est bien un </a:t>
            </a:r>
            <a:r>
              <a:rPr lang="fr-FR" b="1" i="0" dirty="0">
                <a:solidFill>
                  <a:srgbClr val="000000"/>
                </a:solidFill>
                <a:effectLst/>
                <a:latin typeface="Helvetica Neue"/>
              </a:rPr>
              <a:t>positif</a:t>
            </a:r>
            <a:r>
              <a:rPr lang="fr-FR" b="0" i="0" dirty="0">
                <a:solidFill>
                  <a:srgbClr val="000000"/>
                </a:solidFill>
                <a:effectLst/>
                <a:latin typeface="Helvetica Neue"/>
              </a:rPr>
              <a:t>, alors c'est un </a:t>
            </a:r>
            <a:r>
              <a:rPr lang="fr-FR" b="1" i="0" dirty="0">
                <a:solidFill>
                  <a:srgbClr val="000000"/>
                </a:solidFill>
                <a:effectLst/>
                <a:latin typeface="Helvetica Neue"/>
              </a:rPr>
              <a:t>vrai positif</a:t>
            </a:r>
            <a:r>
              <a:rPr lang="fr-FR" b="0" i="0" dirty="0">
                <a:solidFill>
                  <a:srgbClr val="000000"/>
                </a:solidFill>
                <a:effectLst/>
                <a:latin typeface="Helvetica Neue"/>
              </a:rPr>
              <a:t>.</a:t>
            </a:r>
          </a:p>
          <a:p>
            <a:pPr algn="l">
              <a:buFont typeface="Arial" panose="020B0604020202020204" pitchFamily="34" charset="0"/>
              <a:buChar char="•"/>
            </a:pPr>
            <a:r>
              <a:rPr lang="fr-FR" b="0" i="0" dirty="0">
                <a:solidFill>
                  <a:srgbClr val="000000"/>
                </a:solidFill>
                <a:effectLst/>
                <a:latin typeface="Helvetica Neue"/>
              </a:rPr>
              <a:t>Si le modèle prédit un </a:t>
            </a:r>
            <a:r>
              <a:rPr lang="fr-FR" b="1" i="0" dirty="0">
                <a:solidFill>
                  <a:srgbClr val="000000"/>
                </a:solidFill>
                <a:effectLst/>
                <a:latin typeface="Helvetica Neue"/>
              </a:rPr>
              <a:t>positif</a:t>
            </a:r>
            <a:r>
              <a:rPr lang="fr-FR" b="0" i="0" dirty="0">
                <a:solidFill>
                  <a:srgbClr val="000000"/>
                </a:solidFill>
                <a:effectLst/>
                <a:latin typeface="Helvetica Neue"/>
              </a:rPr>
              <a:t>, alors que c'est un </a:t>
            </a:r>
            <a:r>
              <a:rPr lang="fr-FR" b="1" i="0" dirty="0">
                <a:solidFill>
                  <a:srgbClr val="000000"/>
                </a:solidFill>
                <a:effectLst/>
                <a:latin typeface="Helvetica Neue"/>
              </a:rPr>
              <a:t>négatif</a:t>
            </a:r>
            <a:r>
              <a:rPr lang="fr-FR" b="0" i="0" dirty="0">
                <a:solidFill>
                  <a:srgbClr val="000000"/>
                </a:solidFill>
                <a:effectLst/>
                <a:latin typeface="Helvetica Neue"/>
              </a:rPr>
              <a:t>, alors c'est un </a:t>
            </a:r>
            <a:r>
              <a:rPr lang="fr-FR" b="1" i="0" dirty="0">
                <a:solidFill>
                  <a:srgbClr val="000000"/>
                </a:solidFill>
                <a:effectLst/>
                <a:latin typeface="Helvetica Neue"/>
              </a:rPr>
              <a:t>faux positif</a:t>
            </a:r>
            <a:r>
              <a:rPr lang="fr-FR" b="0" i="0" dirty="0">
                <a:solidFill>
                  <a:srgbClr val="000000"/>
                </a:solidFill>
                <a:effectLst/>
                <a:latin typeface="Helvetica Neue"/>
              </a:rPr>
              <a:t>.</a:t>
            </a:r>
          </a:p>
          <a:p>
            <a:pPr algn="l">
              <a:buFont typeface="Arial" panose="020B0604020202020204" pitchFamily="34" charset="0"/>
              <a:buChar char="•"/>
            </a:pPr>
            <a:r>
              <a:rPr lang="fr-FR" b="0" i="0" dirty="0">
                <a:solidFill>
                  <a:srgbClr val="000000"/>
                </a:solidFill>
                <a:effectLst/>
                <a:latin typeface="Helvetica Neue"/>
              </a:rPr>
              <a:t>Si le modèle prédit un </a:t>
            </a:r>
            <a:r>
              <a:rPr lang="fr-FR" b="1" i="0" dirty="0">
                <a:solidFill>
                  <a:srgbClr val="000000"/>
                </a:solidFill>
                <a:effectLst/>
                <a:latin typeface="Helvetica Neue"/>
              </a:rPr>
              <a:t>négatif</a:t>
            </a:r>
            <a:r>
              <a:rPr lang="fr-FR" b="0" i="0" dirty="0">
                <a:solidFill>
                  <a:srgbClr val="000000"/>
                </a:solidFill>
                <a:effectLst/>
                <a:latin typeface="Helvetica Neue"/>
              </a:rPr>
              <a:t>, alors que c'est un </a:t>
            </a:r>
            <a:r>
              <a:rPr lang="fr-FR" b="1" i="0" dirty="0">
                <a:solidFill>
                  <a:srgbClr val="000000"/>
                </a:solidFill>
                <a:effectLst/>
                <a:latin typeface="Helvetica Neue"/>
              </a:rPr>
              <a:t>positif</a:t>
            </a:r>
            <a:r>
              <a:rPr lang="fr-FR" b="0" i="0" dirty="0">
                <a:solidFill>
                  <a:srgbClr val="000000"/>
                </a:solidFill>
                <a:effectLst/>
                <a:latin typeface="Helvetica Neue"/>
              </a:rPr>
              <a:t>, alors c'est un </a:t>
            </a:r>
            <a:r>
              <a:rPr lang="fr-FR" b="1" i="0" dirty="0">
                <a:solidFill>
                  <a:srgbClr val="000000"/>
                </a:solidFill>
                <a:effectLst/>
                <a:latin typeface="Helvetica Neue"/>
              </a:rPr>
              <a:t>faux négatif</a:t>
            </a:r>
            <a:r>
              <a:rPr lang="fr-FR" b="0" i="0" dirty="0">
                <a:solidFill>
                  <a:srgbClr val="000000"/>
                </a:solidFill>
                <a:effectLst/>
                <a:latin typeface="Helvetica Neue"/>
              </a:rPr>
              <a:t>.</a:t>
            </a:r>
          </a:p>
          <a:p>
            <a:pPr algn="l">
              <a:buFont typeface="Arial" panose="020B0604020202020204" pitchFamily="34" charset="0"/>
              <a:buChar char="•"/>
            </a:pPr>
            <a:r>
              <a:rPr lang="fr-FR" b="0" i="0" dirty="0">
                <a:solidFill>
                  <a:srgbClr val="000000"/>
                </a:solidFill>
                <a:effectLst/>
                <a:latin typeface="Helvetica Neue"/>
              </a:rPr>
              <a:t>Si le modèle prédit un </a:t>
            </a:r>
            <a:r>
              <a:rPr lang="fr-FR" b="1" i="0" dirty="0">
                <a:solidFill>
                  <a:srgbClr val="000000"/>
                </a:solidFill>
                <a:effectLst/>
                <a:latin typeface="Helvetica Neue"/>
              </a:rPr>
              <a:t>négatif</a:t>
            </a:r>
            <a:r>
              <a:rPr lang="fr-FR" b="0" i="0" dirty="0">
                <a:solidFill>
                  <a:srgbClr val="000000"/>
                </a:solidFill>
                <a:effectLst/>
                <a:latin typeface="Helvetica Neue"/>
              </a:rPr>
              <a:t>, et que c'est bien un </a:t>
            </a:r>
            <a:r>
              <a:rPr lang="fr-FR" b="1" i="0" dirty="0">
                <a:solidFill>
                  <a:srgbClr val="000000"/>
                </a:solidFill>
                <a:effectLst/>
                <a:latin typeface="Helvetica Neue"/>
              </a:rPr>
              <a:t>négatif</a:t>
            </a:r>
            <a:r>
              <a:rPr lang="fr-FR" b="0" i="0" dirty="0">
                <a:solidFill>
                  <a:srgbClr val="000000"/>
                </a:solidFill>
                <a:effectLst/>
                <a:latin typeface="Helvetica Neue"/>
              </a:rPr>
              <a:t>, alors c'est un </a:t>
            </a:r>
            <a:r>
              <a:rPr lang="fr-FR" b="1" i="0" dirty="0">
                <a:solidFill>
                  <a:srgbClr val="000000"/>
                </a:solidFill>
                <a:effectLst/>
                <a:latin typeface="Helvetica Neue"/>
              </a:rPr>
              <a:t>vrai négatif</a:t>
            </a:r>
            <a:r>
              <a:rPr lang="fr-FR" b="0" i="0" dirty="0">
                <a:solidFill>
                  <a:srgbClr val="000000"/>
                </a:solidFill>
                <a:effectLst/>
                <a:latin typeface="Helvetica Neue"/>
              </a:rPr>
              <a:t>.</a:t>
            </a:r>
          </a:p>
          <a:p>
            <a:pPr marL="158750" indent="0" algn="l">
              <a:buFont typeface="Arial" panose="020B0604020202020204" pitchFamily="34" charset="0"/>
              <a:buNone/>
            </a:pPr>
            <a:endParaRPr lang="fr-FR" b="0" i="0" dirty="0">
              <a:solidFill>
                <a:srgbClr val="000000"/>
              </a:solidFill>
              <a:effectLst/>
              <a:latin typeface="Helvetica Neue"/>
            </a:endParaRPr>
          </a:p>
          <a:p>
            <a:pPr marL="158750" indent="0" algn="l">
              <a:buFont typeface="Arial" panose="020B0604020202020204" pitchFamily="34" charset="0"/>
              <a:buNone/>
            </a:pPr>
            <a:r>
              <a:rPr lang="fr-FR" b="0" i="0" dirty="0">
                <a:solidFill>
                  <a:srgbClr val="000000"/>
                </a:solidFill>
                <a:effectLst/>
                <a:latin typeface="Helvetica Neue"/>
              </a:rPr>
              <a:t>Cela nous permet de savoir si le modèle ne fait pas une même prédiction pour toutes les données.</a:t>
            </a:r>
          </a:p>
          <a:p>
            <a:pPr marL="158750" indent="0" algn="l">
              <a:buFont typeface="Arial" panose="020B0604020202020204" pitchFamily="34" charset="0"/>
              <a:buNone/>
            </a:pPr>
            <a:endParaRPr lang="fr-FR" b="0" i="0" dirty="0">
              <a:solidFill>
                <a:srgbClr val="000000"/>
              </a:solidFill>
              <a:effectLst/>
              <a:latin typeface="Helvetica Neue"/>
            </a:endParaRPr>
          </a:p>
          <a:p>
            <a:pPr marL="158750" indent="0" algn="l">
              <a:buFont typeface="Arial" panose="020B0604020202020204" pitchFamily="34" charset="0"/>
              <a:buNone/>
            </a:pPr>
            <a:r>
              <a:rPr lang="fr-FR" b="0" i="0" dirty="0">
                <a:solidFill>
                  <a:srgbClr val="000000"/>
                </a:solidFill>
                <a:effectLst/>
                <a:latin typeface="Helvetica Neue"/>
              </a:rPr>
              <a:t>**EXEMPLE DES VOITURES TUNNEL**</a:t>
            </a:r>
          </a:p>
          <a:p>
            <a:pPr marL="158750" indent="0" algn="l">
              <a:buFont typeface="Arial" panose="020B0604020202020204" pitchFamily="34" charset="0"/>
              <a:buNone/>
            </a:pPr>
            <a:endParaRPr lang="fr-FR" b="0" i="0" dirty="0">
              <a:solidFill>
                <a:srgbClr val="000000"/>
              </a:solidFill>
              <a:effectLst/>
              <a:latin typeface="Helvetica Neue"/>
            </a:endParaRPr>
          </a:p>
          <a:p>
            <a:pPr marL="158750" indent="0" algn="l">
              <a:buFont typeface="Arial" panose="020B0604020202020204" pitchFamily="34" charset="0"/>
              <a:buNone/>
            </a:pPr>
            <a:r>
              <a:rPr lang="fr-FR" b="0" i="0" dirty="0">
                <a:solidFill>
                  <a:srgbClr val="000000"/>
                </a:solidFill>
                <a:effectLst/>
                <a:latin typeface="Helvetica Neue"/>
              </a:rPr>
              <a:t>C'est pour cela que nous avons utilisé comme métrique le roc </a:t>
            </a:r>
            <a:r>
              <a:rPr lang="fr-FR" b="0" i="0" dirty="0" err="1">
                <a:solidFill>
                  <a:srgbClr val="000000"/>
                </a:solidFill>
                <a:effectLst/>
                <a:latin typeface="Helvetica Neue"/>
              </a:rPr>
              <a:t>auc</a:t>
            </a:r>
            <a:r>
              <a:rPr lang="fr-FR" b="0" i="0" dirty="0">
                <a:solidFill>
                  <a:srgbClr val="000000"/>
                </a:solidFill>
                <a:effectLst/>
                <a:latin typeface="Helvetica Neue"/>
              </a:rPr>
              <a:t>, qui pénalise les faux positifs.</a:t>
            </a:r>
          </a:p>
          <a:p>
            <a:pPr marL="158750" indent="0" algn="l">
              <a:buFont typeface="Arial" panose="020B0604020202020204" pitchFamily="34" charset="0"/>
              <a:buNone/>
            </a:pPr>
            <a:endParaRPr lang="fr-FR" b="0" i="0" dirty="0">
              <a:solidFill>
                <a:srgbClr val="000000"/>
              </a:solidFill>
              <a:effectLst/>
              <a:latin typeface="Helvetica Neue"/>
            </a:endParaRPr>
          </a:p>
          <a:p>
            <a:pPr marL="158750" indent="0" algn="l">
              <a:buFont typeface="Arial" panose="020B0604020202020204" pitchFamily="34" charset="0"/>
              <a:buNone/>
            </a:pPr>
            <a:r>
              <a:rPr lang="fr-FR" b="0" i="0" dirty="0">
                <a:solidFill>
                  <a:srgbClr val="000000"/>
                </a:solidFill>
                <a:effectLst/>
                <a:latin typeface="Helvetica Neue"/>
              </a:rPr>
              <a:t>Nous avons alors un (clic) score plus fiable qui reste cependant identique au précédent, puisque nous avons anticiper en utilisant la métrique roc </a:t>
            </a:r>
            <a:r>
              <a:rPr lang="fr-FR" b="0" i="0" dirty="0" err="1">
                <a:solidFill>
                  <a:srgbClr val="000000"/>
                </a:solidFill>
                <a:effectLst/>
                <a:latin typeface="Helvetica Neue"/>
              </a:rPr>
              <a:t>auc</a:t>
            </a:r>
            <a:r>
              <a:rPr lang="fr-FR" b="0" i="0" dirty="0">
                <a:solidFill>
                  <a:srgbClr val="000000"/>
                </a:solidFill>
                <a:effectLst/>
                <a:latin typeface="Helvetica Neue"/>
              </a:rPr>
              <a:t>.</a:t>
            </a:r>
          </a:p>
          <a:p>
            <a:pPr marL="158750" indent="0" algn="l">
              <a:buFont typeface="Arial" panose="020B0604020202020204" pitchFamily="34" charset="0"/>
              <a:buNone/>
            </a:pPr>
            <a:endParaRPr lang="fr-FR" b="0" i="0" dirty="0">
              <a:solidFill>
                <a:srgbClr val="000000"/>
              </a:solidFill>
              <a:effectLst/>
              <a:latin typeface="Helvetica Neue"/>
            </a:endParaRPr>
          </a:p>
          <a:p>
            <a:pPr marL="158750" indent="0" algn="l">
              <a:buFont typeface="Arial" panose="020B0604020202020204" pitchFamily="34" charset="0"/>
              <a:buNone/>
            </a:pPr>
            <a:r>
              <a:rPr lang="fr-FR" b="0" i="0" dirty="0">
                <a:solidFill>
                  <a:srgbClr val="000000"/>
                </a:solidFill>
                <a:effectLst/>
                <a:latin typeface="Helvetica Neue"/>
              </a:rPr>
              <a:t>Passons maintenant à un autre modèle.</a:t>
            </a:r>
          </a:p>
          <a:p>
            <a:pPr marL="158750" indent="0" algn="l">
              <a:buNone/>
            </a:pPr>
            <a:endParaRPr lang="fr-FR" b="0" dirty="0"/>
          </a:p>
        </p:txBody>
      </p:sp>
    </p:spTree>
    <p:extLst>
      <p:ext uri="{BB962C8B-B14F-4D97-AF65-F5344CB8AC3E}">
        <p14:creationId xmlns:p14="http://schemas.microsoft.com/office/powerpoint/2010/main" val="296744681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5"/>
        <p:cNvGrpSpPr/>
        <p:nvPr/>
      </p:nvGrpSpPr>
      <p:grpSpPr>
        <a:xfrm>
          <a:off x="0" y="0"/>
          <a:ext cx="0" cy="0"/>
          <a:chOff x="0" y="0"/>
          <a:chExt cx="0" cy="0"/>
        </a:xfrm>
      </p:grpSpPr>
      <p:sp>
        <p:nvSpPr>
          <p:cNvPr id="1166" name="Google Shape;1166;gf1e29d717b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7" name="Google Shape;1167;gf1e29d717b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La régression logistique va simplement séparer les deux sous-ensembles (prêt remboursé ou non).</a:t>
            </a:r>
          </a:p>
          <a:p>
            <a:pPr marL="0" lvl="0" indent="0" algn="l" rtl="0">
              <a:spcBef>
                <a:spcPts val="0"/>
              </a:spcBef>
              <a:spcAft>
                <a:spcPts val="0"/>
              </a:spcAft>
              <a:buNone/>
            </a:pPr>
            <a:endParaRPr lang="fr-FR" dirty="0"/>
          </a:p>
          <a:p>
            <a:pPr marL="0" lvl="0" indent="0" algn="l" rtl="0">
              <a:spcBef>
                <a:spcPts val="0"/>
              </a:spcBef>
              <a:spcAft>
                <a:spcPts val="0"/>
              </a:spcAft>
              <a:buNone/>
            </a:pPr>
            <a:r>
              <a:rPr lang="fr-FR" dirty="0"/>
              <a:t>Commençons maintenant avec notre modèle.</a:t>
            </a:r>
          </a:p>
        </p:txBody>
      </p:sp>
    </p:spTree>
    <p:extLst>
      <p:ext uri="{BB962C8B-B14F-4D97-AF65-F5344CB8AC3E}">
        <p14:creationId xmlns:p14="http://schemas.microsoft.com/office/powerpoint/2010/main" val="21686350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5"/>
        <p:cNvGrpSpPr/>
        <p:nvPr/>
      </p:nvGrpSpPr>
      <p:grpSpPr>
        <a:xfrm>
          <a:off x="0" y="0"/>
          <a:ext cx="0" cy="0"/>
          <a:chOff x="0" y="0"/>
          <a:chExt cx="0" cy="0"/>
        </a:xfrm>
      </p:grpSpPr>
      <p:sp>
        <p:nvSpPr>
          <p:cNvPr id="836" name="Google Shape;836;gf1e29d717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7" name="Google Shape;837;gf1e29d717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Commençons avec notre exploration des jeux de données.</a:t>
            </a:r>
            <a:endParaRPr dirty="0"/>
          </a:p>
        </p:txBody>
      </p:sp>
    </p:spTree>
    <p:extLst>
      <p:ext uri="{BB962C8B-B14F-4D97-AF65-F5344CB8AC3E}">
        <p14:creationId xmlns:p14="http://schemas.microsoft.com/office/powerpoint/2010/main" val="237241413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0"/>
        <p:cNvGrpSpPr/>
        <p:nvPr/>
      </p:nvGrpSpPr>
      <p:grpSpPr>
        <a:xfrm>
          <a:off x="0" y="0"/>
          <a:ext cx="0" cy="0"/>
          <a:chOff x="0" y="0"/>
          <a:chExt cx="0" cy="0"/>
        </a:xfrm>
      </p:grpSpPr>
      <p:sp>
        <p:nvSpPr>
          <p:cNvPr id="1001" name="Google Shape;1001;gf1f6431be9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2" name="Google Shape;1002;gf1f6431be9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Nous pouvons voir qu'à partir de 3000 lignes le modèle n'apprend plus vraiment, nous avons donc largement assez de données pour entrainer notre modèle, c’est-à-dire la totalité de notre jeu de données.</a:t>
            </a:r>
            <a:endParaRPr dirty="0"/>
          </a:p>
        </p:txBody>
      </p:sp>
    </p:spTree>
    <p:extLst>
      <p:ext uri="{BB962C8B-B14F-4D97-AF65-F5344CB8AC3E}">
        <p14:creationId xmlns:p14="http://schemas.microsoft.com/office/powerpoint/2010/main" val="83778639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0"/>
        <p:cNvGrpSpPr/>
        <p:nvPr/>
      </p:nvGrpSpPr>
      <p:grpSpPr>
        <a:xfrm>
          <a:off x="0" y="0"/>
          <a:ext cx="0" cy="0"/>
          <a:chOff x="0" y="0"/>
          <a:chExt cx="0" cy="0"/>
        </a:xfrm>
      </p:grpSpPr>
      <p:sp>
        <p:nvSpPr>
          <p:cNvPr id="1001" name="Google Shape;1001;gf1f6431be9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2" name="Google Shape;1002;gf1f6431be9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(clic) Voici ce que nous obtenons en respectant les étapes vu précédemment, la régression logistique n’a pas vraiment d’hyperparamètre à réglés, nous avons alors une variance quasi nulle sur ce point.</a:t>
            </a:r>
          </a:p>
          <a:p>
            <a:pPr marL="0" lvl="0" indent="0" algn="l" rtl="0">
              <a:spcBef>
                <a:spcPts val="0"/>
              </a:spcBef>
              <a:spcAft>
                <a:spcPts val="0"/>
              </a:spcAft>
              <a:buNone/>
            </a:pPr>
            <a:endParaRPr lang="fr-FR" dirty="0"/>
          </a:p>
          <a:p>
            <a:pPr marL="0" lvl="0" indent="0" algn="l" rtl="0">
              <a:spcBef>
                <a:spcPts val="0"/>
              </a:spcBef>
              <a:spcAft>
                <a:spcPts val="0"/>
              </a:spcAft>
              <a:buNone/>
            </a:pPr>
            <a:r>
              <a:rPr lang="fr-FR" dirty="0"/>
              <a:t>Nous avons un score ici bien plus élevé que notre précédent modèle, cela est peut être dû au fait que ce modèle avait une quantité de données pour s’entrainer bien plus suffisante.</a:t>
            </a:r>
          </a:p>
          <a:p>
            <a:pPr marL="0" lvl="0" indent="0" algn="l" rtl="0">
              <a:spcBef>
                <a:spcPts val="0"/>
              </a:spcBef>
              <a:spcAft>
                <a:spcPts val="0"/>
              </a:spcAft>
              <a:buNone/>
            </a:pPr>
            <a:endParaRPr lang="fr-FR" dirty="0"/>
          </a:p>
          <a:p>
            <a:pPr marL="0" lvl="0" indent="0" algn="l" rtl="0">
              <a:spcBef>
                <a:spcPts val="0"/>
              </a:spcBef>
              <a:spcAft>
                <a:spcPts val="0"/>
              </a:spcAft>
              <a:buNone/>
            </a:pPr>
            <a:r>
              <a:rPr lang="fr-FR" dirty="0"/>
              <a:t>Allons un peu plus loin avec l’ensemble </a:t>
            </a:r>
            <a:r>
              <a:rPr lang="fr-FR" dirty="0" err="1"/>
              <a:t>learning</a:t>
            </a:r>
            <a:r>
              <a:rPr lang="fr-FR" dirty="0"/>
              <a:t>.</a:t>
            </a:r>
            <a:endParaRPr dirty="0"/>
          </a:p>
        </p:txBody>
      </p:sp>
    </p:spTree>
    <p:extLst>
      <p:ext uri="{BB962C8B-B14F-4D97-AF65-F5344CB8AC3E}">
        <p14:creationId xmlns:p14="http://schemas.microsoft.com/office/powerpoint/2010/main" val="178856481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3"/>
        <p:cNvGrpSpPr/>
        <p:nvPr/>
      </p:nvGrpSpPr>
      <p:grpSpPr>
        <a:xfrm>
          <a:off x="0" y="0"/>
          <a:ext cx="0" cy="0"/>
          <a:chOff x="0" y="0"/>
          <a:chExt cx="0" cy="0"/>
        </a:xfrm>
      </p:grpSpPr>
      <p:sp>
        <p:nvSpPr>
          <p:cNvPr id="484" name="Google Shape;484;gf69e5c6408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5" name="Google Shape;485;gf69e5c6408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b="0" i="0" dirty="0">
                <a:solidFill>
                  <a:srgbClr val="000000"/>
                </a:solidFill>
                <a:effectLst/>
                <a:latin typeface="Helvetica Neue"/>
              </a:rPr>
              <a:t>L'Ensemble </a:t>
            </a:r>
            <a:r>
              <a:rPr lang="fr-FR" b="0" i="0" dirty="0" err="1">
                <a:solidFill>
                  <a:srgbClr val="000000"/>
                </a:solidFill>
                <a:effectLst/>
                <a:latin typeface="Helvetica Neue"/>
              </a:rPr>
              <a:t>learning</a:t>
            </a:r>
            <a:r>
              <a:rPr lang="fr-FR" b="0" i="0" dirty="0">
                <a:solidFill>
                  <a:srgbClr val="000000"/>
                </a:solidFill>
                <a:effectLst/>
                <a:latin typeface="Helvetica Neue"/>
              </a:rPr>
              <a:t> est une technique qui consiste à entrainer plusieurs modèles de machine </a:t>
            </a:r>
            <a:r>
              <a:rPr lang="fr-FR" b="0" i="0" dirty="0" err="1">
                <a:solidFill>
                  <a:srgbClr val="000000"/>
                </a:solidFill>
                <a:effectLst/>
                <a:latin typeface="Helvetica Neue"/>
              </a:rPr>
              <a:t>learning</a:t>
            </a:r>
            <a:r>
              <a:rPr lang="fr-FR" b="0" i="0" dirty="0">
                <a:solidFill>
                  <a:srgbClr val="000000"/>
                </a:solidFill>
                <a:effectLst/>
                <a:latin typeface="Helvetica Neue"/>
              </a:rPr>
              <a:t> pour ensuite considérer l'ensemble de leurs prédictions.</a:t>
            </a:r>
            <a:endParaRPr dirty="0"/>
          </a:p>
        </p:txBody>
      </p:sp>
    </p:spTree>
    <p:extLst>
      <p:ext uri="{BB962C8B-B14F-4D97-AF65-F5344CB8AC3E}">
        <p14:creationId xmlns:p14="http://schemas.microsoft.com/office/powerpoint/2010/main" val="428614805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0"/>
        <p:cNvGrpSpPr/>
        <p:nvPr/>
      </p:nvGrpSpPr>
      <p:grpSpPr>
        <a:xfrm>
          <a:off x="0" y="0"/>
          <a:ext cx="0" cy="0"/>
          <a:chOff x="0" y="0"/>
          <a:chExt cx="0" cy="0"/>
        </a:xfrm>
      </p:grpSpPr>
      <p:sp>
        <p:nvSpPr>
          <p:cNvPr id="1121" name="Google Shape;1121;gf1e29d717b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2" name="Google Shape;1122;gf1e29d717b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Pour ça il existe trois grandes méthodes :</a:t>
            </a:r>
          </a:p>
          <a:p>
            <a:pPr marL="0" lvl="0" indent="0" algn="l" rtl="0">
              <a:spcBef>
                <a:spcPts val="0"/>
              </a:spcBef>
              <a:spcAft>
                <a:spcPts val="0"/>
              </a:spcAft>
              <a:buNone/>
            </a:pPr>
            <a:endParaRPr lang="fr-FR" dirty="0"/>
          </a:p>
          <a:p>
            <a:pPr marL="171450" lvl="0" indent="-171450" algn="l" rtl="0">
              <a:spcBef>
                <a:spcPts val="0"/>
              </a:spcBef>
              <a:spcAft>
                <a:spcPts val="0"/>
              </a:spcAft>
            </a:pPr>
            <a:r>
              <a:rPr lang="fr-FR" dirty="0"/>
              <a:t>(clic) le bagging</a:t>
            </a:r>
          </a:p>
          <a:p>
            <a:pPr marL="171450" lvl="0" indent="-171450" algn="l" rtl="0">
              <a:spcBef>
                <a:spcPts val="0"/>
              </a:spcBef>
              <a:spcAft>
                <a:spcPts val="0"/>
              </a:spcAft>
            </a:pPr>
            <a:r>
              <a:rPr lang="fr-FR" dirty="0"/>
              <a:t>(clic) le </a:t>
            </a:r>
            <a:r>
              <a:rPr lang="fr-FR" dirty="0" err="1"/>
              <a:t>boosting</a:t>
            </a:r>
            <a:endParaRPr lang="fr-FR" dirty="0"/>
          </a:p>
          <a:p>
            <a:pPr marL="171450" lvl="0" indent="-171450" algn="l" rtl="0">
              <a:spcBef>
                <a:spcPts val="0"/>
              </a:spcBef>
              <a:spcAft>
                <a:spcPts val="0"/>
              </a:spcAft>
            </a:pPr>
            <a:r>
              <a:rPr lang="fr-FR" dirty="0"/>
              <a:t>(clic) le </a:t>
            </a:r>
            <a:r>
              <a:rPr lang="fr-FR" dirty="0" err="1"/>
              <a:t>stacking</a:t>
            </a:r>
            <a:endParaRPr lang="fr-FR" dirty="0"/>
          </a:p>
          <a:p>
            <a:pPr marL="0" lvl="0" indent="0" algn="l" rtl="0">
              <a:spcBef>
                <a:spcPts val="0"/>
              </a:spcBef>
              <a:spcAft>
                <a:spcPts val="0"/>
              </a:spcAft>
              <a:buNone/>
            </a:pPr>
            <a:endParaRPr lang="fr-FR" dirty="0"/>
          </a:p>
          <a:p>
            <a:pPr marL="0" lvl="0" indent="0" algn="l" rtl="0">
              <a:spcBef>
                <a:spcPts val="0"/>
              </a:spcBef>
              <a:spcAft>
                <a:spcPts val="0"/>
              </a:spcAft>
              <a:buNone/>
            </a:pPr>
            <a:r>
              <a:rPr lang="fr-FR" dirty="0"/>
              <a:t>Que nous verrons plus en détail juste après.</a:t>
            </a:r>
          </a:p>
          <a:p>
            <a:pPr marL="0" lvl="0" indent="0" algn="l" rtl="0">
              <a:spcBef>
                <a:spcPts val="0"/>
              </a:spcBef>
              <a:spcAft>
                <a:spcPts val="0"/>
              </a:spcAft>
              <a:buNone/>
            </a:pPr>
            <a:endParaRPr lang="fr-FR" dirty="0"/>
          </a:p>
          <a:p>
            <a:pPr marL="0" lvl="0" indent="0" algn="l" rtl="0">
              <a:spcBef>
                <a:spcPts val="0"/>
              </a:spcBef>
              <a:spcAft>
                <a:spcPts val="0"/>
              </a:spcAft>
              <a:buNone/>
            </a:pPr>
            <a:r>
              <a:rPr lang="fr-FR" dirty="0"/>
              <a:t>Nous pensons qu’il est bien de terminer par cela pour potentiellement avoir le score le plus élevé/fiable ! </a:t>
            </a:r>
          </a:p>
          <a:p>
            <a:pPr marL="0" lvl="0" indent="0" algn="l" rtl="0">
              <a:spcBef>
                <a:spcPts val="0"/>
              </a:spcBef>
              <a:spcAft>
                <a:spcPts val="0"/>
              </a:spcAft>
              <a:buNone/>
            </a:pPr>
            <a:endParaRPr lang="fr-FR" dirty="0"/>
          </a:p>
          <a:p>
            <a:pPr marL="0" lvl="0" indent="0" algn="l" rtl="0">
              <a:spcBef>
                <a:spcPts val="0"/>
              </a:spcBef>
              <a:spcAft>
                <a:spcPts val="0"/>
              </a:spcAft>
              <a:buNone/>
            </a:pPr>
            <a:r>
              <a:rPr lang="fr-FR" dirty="0"/>
              <a:t>En utilisant (clic) la moyenne de plusieurs modèles, nous pouvons alors en tirer un meilleur score.</a:t>
            </a:r>
          </a:p>
          <a:p>
            <a:pPr marL="0" lvl="0" indent="0" algn="l" rtl="0">
              <a:spcBef>
                <a:spcPts val="0"/>
              </a:spcBef>
              <a:spcAft>
                <a:spcPts val="0"/>
              </a:spcAft>
              <a:buNone/>
            </a:pPr>
            <a:endParaRPr lang="fr-FR" dirty="0"/>
          </a:p>
          <a:p>
            <a:pPr marL="0" lvl="0" indent="0" algn="l" rtl="0">
              <a:spcBef>
                <a:spcPts val="0"/>
              </a:spcBef>
              <a:spcAft>
                <a:spcPts val="0"/>
              </a:spcAft>
              <a:buNone/>
            </a:pPr>
            <a:r>
              <a:rPr lang="fr-FR" dirty="0"/>
              <a:t>Nous pouvons donc même avoir plusieurs modèles ayant chacun un score de 55%, les combiner, et obtenir un score se rapprochant des 100%.</a:t>
            </a:r>
          </a:p>
          <a:p>
            <a:pPr marL="0" lvl="0" indent="0" algn="l" rtl="0">
              <a:spcBef>
                <a:spcPts val="0"/>
              </a:spcBef>
              <a:spcAft>
                <a:spcPts val="0"/>
              </a:spcAft>
              <a:buNone/>
            </a:pPr>
            <a:endParaRPr lang="fr-FR" dirty="0"/>
          </a:p>
          <a:p>
            <a:pPr marL="0" lvl="0" indent="0" algn="l" rtl="0">
              <a:spcBef>
                <a:spcPts val="0"/>
              </a:spcBef>
              <a:spcAft>
                <a:spcPts val="0"/>
              </a:spcAft>
              <a:buNone/>
            </a:pPr>
            <a:r>
              <a:rPr lang="fr-FR" dirty="0"/>
              <a:t>L'idée est qu'une mauvaise prédiction soit ajustée par les bonnes prédictions des autres modèles.</a:t>
            </a:r>
          </a:p>
          <a:p>
            <a:pPr marL="0" lvl="0" indent="0" algn="l" rtl="0">
              <a:spcBef>
                <a:spcPts val="0"/>
              </a:spcBef>
              <a:spcAft>
                <a:spcPts val="0"/>
              </a:spcAft>
              <a:buNone/>
            </a:pPr>
            <a:endParaRPr lang="fr-FR" dirty="0"/>
          </a:p>
          <a:p>
            <a:pPr marL="0" lvl="0" indent="0" algn="l" rtl="0">
              <a:spcBef>
                <a:spcPts val="0"/>
              </a:spcBef>
              <a:spcAft>
                <a:spcPts val="0"/>
              </a:spcAft>
              <a:buNone/>
            </a:pPr>
            <a:r>
              <a:rPr lang="fr-FR" dirty="0"/>
              <a:t>Voyons maintenant plus en détails les différentes parties qui sont, le bagging, le </a:t>
            </a:r>
            <a:r>
              <a:rPr lang="fr-FR" dirty="0" err="1"/>
              <a:t>boosting</a:t>
            </a:r>
            <a:r>
              <a:rPr lang="fr-FR" dirty="0"/>
              <a:t> et le </a:t>
            </a:r>
            <a:r>
              <a:rPr lang="fr-FR" dirty="0" err="1"/>
              <a:t>stacking</a:t>
            </a:r>
            <a:r>
              <a:rPr lang="fr-FR" dirty="0"/>
              <a:t>.</a:t>
            </a:r>
          </a:p>
        </p:txBody>
      </p:sp>
    </p:spTree>
    <p:extLst>
      <p:ext uri="{BB962C8B-B14F-4D97-AF65-F5344CB8AC3E}">
        <p14:creationId xmlns:p14="http://schemas.microsoft.com/office/powerpoint/2010/main" val="292487147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8"/>
        <p:cNvGrpSpPr/>
        <p:nvPr/>
      </p:nvGrpSpPr>
      <p:grpSpPr>
        <a:xfrm>
          <a:off x="0" y="0"/>
          <a:ext cx="0" cy="0"/>
          <a:chOff x="0" y="0"/>
          <a:chExt cx="0" cy="0"/>
        </a:xfrm>
      </p:grpSpPr>
      <p:sp>
        <p:nvSpPr>
          <p:cNvPr id="1149" name="Google Shape;1149;gf1e29d717b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0" name="Google Shape;1150;gf1e29d717b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L'idée ici est de créer plusieurs entités d'un même modèle, et d'entrainer chacune de ses entités sur une portion aléatoire de notre </a:t>
            </a:r>
            <a:r>
              <a:rPr lang="fr-FR" dirty="0" err="1"/>
              <a:t>dataset</a:t>
            </a:r>
            <a:r>
              <a:rPr lang="fr-FR" dirty="0"/>
              <a:t>, nous avons donc avec ce procédé des résultats diversifiés puisqu'ils n'ont pas été entrainés sur les mêmes données.</a:t>
            </a:r>
          </a:p>
        </p:txBody>
      </p:sp>
    </p:spTree>
    <p:extLst>
      <p:ext uri="{BB962C8B-B14F-4D97-AF65-F5344CB8AC3E}">
        <p14:creationId xmlns:p14="http://schemas.microsoft.com/office/powerpoint/2010/main" val="335742828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8"/>
        <p:cNvGrpSpPr/>
        <p:nvPr/>
      </p:nvGrpSpPr>
      <p:grpSpPr>
        <a:xfrm>
          <a:off x="0" y="0"/>
          <a:ext cx="0" cy="0"/>
          <a:chOff x="0" y="0"/>
          <a:chExt cx="0" cy="0"/>
        </a:xfrm>
      </p:grpSpPr>
      <p:sp>
        <p:nvSpPr>
          <p:cNvPr id="1149" name="Google Shape;1149;gf1e29d717b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0" name="Google Shape;1150;gf1e29d717b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L'idée du </a:t>
            </a:r>
            <a:r>
              <a:rPr lang="fr-FR" dirty="0" err="1"/>
              <a:t>boosting</a:t>
            </a:r>
            <a:r>
              <a:rPr lang="fr-FR" dirty="0"/>
              <a:t> est d'entrainer l'un après l'autre plusieurs modèles relativement faibles en demandant à chaque modèle d'essayer de corriger les erreurs effectuées par son prédécesseur.</a:t>
            </a:r>
          </a:p>
          <a:p>
            <a:pPr marL="0" lvl="0" indent="0" algn="l" rtl="0">
              <a:spcBef>
                <a:spcPts val="0"/>
              </a:spcBef>
              <a:spcAft>
                <a:spcPts val="0"/>
              </a:spcAft>
              <a:buNone/>
            </a:pPr>
            <a:endParaRPr lang="fr-FR" dirty="0"/>
          </a:p>
          <a:p>
            <a:pPr marL="0" lvl="0" indent="0" algn="l" rtl="0">
              <a:spcBef>
                <a:spcPts val="0"/>
              </a:spcBef>
              <a:spcAft>
                <a:spcPts val="0"/>
              </a:spcAft>
              <a:buNone/>
            </a:pPr>
            <a:r>
              <a:rPr lang="fr-FR" dirty="0"/>
              <a:t>Du coup on obtient un ensemble de modèles complémentaires dans lequel les faiblesses des uns sont compensées par les forces d'autre.</a:t>
            </a:r>
          </a:p>
          <a:p>
            <a:pPr marL="0" lvl="0" indent="0" algn="l" rtl="0">
              <a:spcBef>
                <a:spcPts val="0"/>
              </a:spcBef>
              <a:spcAft>
                <a:spcPts val="0"/>
              </a:spcAft>
              <a:buNone/>
            </a:pPr>
            <a:endParaRPr lang="fr-FR" dirty="0"/>
          </a:p>
          <a:p>
            <a:pPr marL="0" lvl="0" indent="0" algn="l" rtl="0">
              <a:spcBef>
                <a:spcPts val="0"/>
              </a:spcBef>
              <a:spcAft>
                <a:spcPts val="0"/>
              </a:spcAft>
              <a:buNone/>
            </a:pPr>
            <a:r>
              <a:rPr lang="fr-FR" dirty="0"/>
              <a:t>La différence avec le Bagging, car c'est très ressemblant, est que le </a:t>
            </a:r>
            <a:r>
              <a:rPr lang="fr-FR" dirty="0" err="1"/>
              <a:t>Boosting</a:t>
            </a:r>
            <a:r>
              <a:rPr lang="fr-FR" dirty="0"/>
              <a:t> utilise des modèles à score faible, des modèles sous entrainés.</a:t>
            </a:r>
          </a:p>
          <a:p>
            <a:pPr marL="0" lvl="0" indent="0" algn="l" rtl="0">
              <a:spcBef>
                <a:spcPts val="0"/>
              </a:spcBef>
              <a:spcAft>
                <a:spcPts val="0"/>
              </a:spcAft>
              <a:buNone/>
            </a:pPr>
            <a:endParaRPr lang="fr-FR" dirty="0"/>
          </a:p>
          <a:p>
            <a:pPr marL="0" lvl="0" indent="0" algn="l" rtl="0">
              <a:spcBef>
                <a:spcPts val="0"/>
              </a:spcBef>
              <a:spcAft>
                <a:spcPts val="0"/>
              </a:spcAft>
              <a:buNone/>
            </a:pPr>
            <a:r>
              <a:rPr lang="fr-FR" dirty="0"/>
              <a:t>Pour faire cela, il existe deux grands algorithmes qui sont (clic) </a:t>
            </a:r>
            <a:r>
              <a:rPr lang="fr-FR" dirty="0" err="1"/>
              <a:t>AdaBoost</a:t>
            </a:r>
            <a:r>
              <a:rPr lang="fr-FR" dirty="0"/>
              <a:t> et (clic) Gradient </a:t>
            </a:r>
            <a:r>
              <a:rPr lang="fr-FR" dirty="0" err="1"/>
              <a:t>Boosting</a:t>
            </a:r>
            <a:r>
              <a:rPr lang="fr-FR" dirty="0"/>
              <a:t>.</a:t>
            </a:r>
          </a:p>
        </p:txBody>
      </p:sp>
    </p:spTree>
    <p:extLst>
      <p:ext uri="{BB962C8B-B14F-4D97-AF65-F5344CB8AC3E}">
        <p14:creationId xmlns:p14="http://schemas.microsoft.com/office/powerpoint/2010/main" val="252078119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8"/>
        <p:cNvGrpSpPr/>
        <p:nvPr/>
      </p:nvGrpSpPr>
      <p:grpSpPr>
        <a:xfrm>
          <a:off x="0" y="0"/>
          <a:ext cx="0" cy="0"/>
          <a:chOff x="0" y="0"/>
          <a:chExt cx="0" cy="0"/>
        </a:xfrm>
      </p:grpSpPr>
      <p:sp>
        <p:nvSpPr>
          <p:cNvPr id="1149" name="Google Shape;1149;gf1e29d717b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0" name="Google Shape;1150;gf1e29d717b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L'idée du Stacking est d'entrainer un modèle de machine </a:t>
            </a:r>
            <a:r>
              <a:rPr lang="fr-FR" dirty="0" err="1"/>
              <a:t>learning</a:t>
            </a:r>
            <a:r>
              <a:rPr lang="fr-FR" dirty="0"/>
              <a:t>  (clic) par-dessus les prédictions de plusieurs autres modèles.</a:t>
            </a:r>
          </a:p>
          <a:p>
            <a:pPr marL="0" lvl="0" indent="0" algn="l" rtl="0">
              <a:spcBef>
                <a:spcPts val="0"/>
              </a:spcBef>
              <a:spcAft>
                <a:spcPts val="0"/>
              </a:spcAft>
              <a:buNone/>
            </a:pPr>
            <a:endParaRPr lang="fr-FR" dirty="0"/>
          </a:p>
          <a:p>
            <a:pPr marL="0" lvl="0" indent="0" algn="l" rtl="0">
              <a:spcBef>
                <a:spcPts val="0"/>
              </a:spcBef>
              <a:spcAft>
                <a:spcPts val="0"/>
              </a:spcAft>
              <a:buNone/>
            </a:pPr>
            <a:r>
              <a:rPr lang="fr-FR" dirty="0"/>
              <a:t>C'est-à-dire qu’au lieu de simplement rassembler les résultats de nos modèles pour retenir une prédiction majoritaire, comme avec le Bagging et le </a:t>
            </a:r>
            <a:r>
              <a:rPr lang="fr-FR" dirty="0" err="1"/>
              <a:t>Boosting</a:t>
            </a:r>
            <a:r>
              <a:rPr lang="fr-FR" dirty="0"/>
              <a:t>, on demande à un modèle d'apprendre à reconnaitre qui a tort et qui a raison parmi les modèles, pour lui-même prédire le résultat final.</a:t>
            </a:r>
          </a:p>
          <a:p>
            <a:pPr marL="0" lvl="0" indent="0" algn="l" rtl="0">
              <a:spcBef>
                <a:spcPts val="0"/>
              </a:spcBef>
              <a:spcAft>
                <a:spcPts val="0"/>
              </a:spcAft>
              <a:buNone/>
            </a:pPr>
            <a:endParaRPr lang="fr-FR" dirty="0"/>
          </a:p>
          <a:p>
            <a:pPr marL="0" lvl="0" indent="0" algn="l" rtl="0">
              <a:spcBef>
                <a:spcPts val="0"/>
              </a:spcBef>
              <a:spcAft>
                <a:spcPts val="0"/>
              </a:spcAft>
              <a:buNone/>
            </a:pPr>
            <a:r>
              <a:rPr lang="fr-FR" b="1" i="0" dirty="0" err="1">
                <a:solidFill>
                  <a:srgbClr val="000000"/>
                </a:solidFill>
                <a:effectLst/>
                <a:latin typeface="Helvetica Neue"/>
              </a:rPr>
              <a:t>Scikit-learn</a:t>
            </a:r>
            <a:r>
              <a:rPr lang="fr-FR" b="0" i="0" dirty="0">
                <a:solidFill>
                  <a:srgbClr val="000000"/>
                </a:solidFill>
                <a:effectLst/>
                <a:latin typeface="Helvetica Neue"/>
              </a:rPr>
              <a:t> permet de faire cela facilement avec la fonction </a:t>
            </a:r>
            <a:r>
              <a:rPr lang="fr-FR" b="1" i="0" dirty="0" err="1">
                <a:solidFill>
                  <a:srgbClr val="000000"/>
                </a:solidFill>
                <a:effectLst/>
                <a:latin typeface="Helvetica Neue"/>
              </a:rPr>
              <a:t>Voting</a:t>
            </a:r>
            <a:r>
              <a:rPr lang="fr-FR" b="1" i="0" dirty="0">
                <a:solidFill>
                  <a:srgbClr val="000000"/>
                </a:solidFill>
                <a:effectLst/>
                <a:latin typeface="Helvetica Neue"/>
              </a:rPr>
              <a:t> Classifier</a:t>
            </a:r>
            <a:r>
              <a:rPr lang="fr-FR" b="0" i="0" dirty="0">
                <a:solidFill>
                  <a:srgbClr val="000000"/>
                </a:solidFill>
                <a:effectLst/>
                <a:latin typeface="Helvetica Neue"/>
              </a:rPr>
              <a:t>.</a:t>
            </a:r>
            <a:endParaRPr lang="fr-FR" dirty="0"/>
          </a:p>
        </p:txBody>
      </p:sp>
    </p:spTree>
    <p:extLst>
      <p:ext uri="{BB962C8B-B14F-4D97-AF65-F5344CB8AC3E}">
        <p14:creationId xmlns:p14="http://schemas.microsoft.com/office/powerpoint/2010/main" val="360250115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8"/>
        <p:cNvGrpSpPr/>
        <p:nvPr/>
      </p:nvGrpSpPr>
      <p:grpSpPr>
        <a:xfrm>
          <a:off x="0" y="0"/>
          <a:ext cx="0" cy="0"/>
          <a:chOff x="0" y="0"/>
          <a:chExt cx="0" cy="0"/>
        </a:xfrm>
      </p:grpSpPr>
      <p:sp>
        <p:nvSpPr>
          <p:cNvPr id="1149" name="Google Shape;1149;gf1e29d717b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0" name="Google Shape;1150;gf1e29d717b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Donc on va enchainer directement avec le </a:t>
            </a:r>
            <a:r>
              <a:rPr lang="fr-FR" dirty="0" err="1"/>
              <a:t>stacking</a:t>
            </a:r>
            <a:r>
              <a:rPr lang="fr-FR" dirty="0"/>
              <a:t>.</a:t>
            </a:r>
          </a:p>
          <a:p>
            <a:pPr marL="0" lvl="0" indent="0" algn="l" rtl="0">
              <a:spcBef>
                <a:spcPts val="0"/>
              </a:spcBef>
              <a:spcAft>
                <a:spcPts val="0"/>
              </a:spcAft>
              <a:buNone/>
            </a:pPr>
            <a:endParaRPr lang="fr-FR" dirty="0"/>
          </a:p>
          <a:p>
            <a:pPr marL="0" lvl="0" indent="0" algn="l" rtl="0">
              <a:spcBef>
                <a:spcPts val="0"/>
              </a:spcBef>
              <a:spcAft>
                <a:spcPts val="0"/>
              </a:spcAft>
              <a:buNone/>
            </a:pPr>
            <a:r>
              <a:rPr lang="fr-FR" dirty="0"/>
              <a:t>Nous allons utiliser deux modèles pour notre </a:t>
            </a:r>
            <a:r>
              <a:rPr lang="fr-FR" dirty="0" err="1"/>
              <a:t>Voting</a:t>
            </a:r>
            <a:r>
              <a:rPr lang="fr-FR" dirty="0"/>
              <a:t> Classifier :</a:t>
            </a:r>
          </a:p>
          <a:p>
            <a:pPr marL="0" lvl="0" indent="0" algn="l" rtl="0">
              <a:spcBef>
                <a:spcPts val="0"/>
              </a:spcBef>
              <a:spcAft>
                <a:spcPts val="0"/>
              </a:spcAft>
              <a:buNone/>
            </a:pPr>
            <a:endParaRPr lang="fr-FR" dirty="0"/>
          </a:p>
          <a:p>
            <a:pPr marL="0" lvl="0" indent="0" algn="l" rtl="0">
              <a:spcBef>
                <a:spcPts val="0"/>
              </a:spcBef>
              <a:spcAft>
                <a:spcPts val="0"/>
              </a:spcAft>
              <a:buNone/>
            </a:pPr>
            <a:r>
              <a:rPr lang="fr-FR" dirty="0"/>
              <a:t>Le (clic) </a:t>
            </a:r>
            <a:r>
              <a:rPr lang="fr-FR" dirty="0" err="1"/>
              <a:t>DecisionTreeClassifier</a:t>
            </a:r>
            <a:r>
              <a:rPr lang="fr-FR" dirty="0"/>
              <a:t>, et le (clic) RandomForestClassifier.</a:t>
            </a:r>
          </a:p>
          <a:p>
            <a:pPr marL="0" lvl="0" indent="0" algn="l" rtl="0">
              <a:spcBef>
                <a:spcPts val="0"/>
              </a:spcBef>
              <a:spcAft>
                <a:spcPts val="0"/>
              </a:spcAft>
              <a:buNone/>
            </a:pPr>
            <a:endParaRPr lang="fr-FR" dirty="0"/>
          </a:p>
          <a:p>
            <a:pPr marL="0" lvl="0" indent="0" algn="l" rtl="0">
              <a:spcBef>
                <a:spcPts val="0"/>
              </a:spcBef>
              <a:spcAft>
                <a:spcPts val="0"/>
              </a:spcAft>
              <a:buNone/>
            </a:pPr>
            <a:r>
              <a:rPr lang="fr-FR" dirty="0"/>
              <a:t>Voici leur courbe d’apprentissage.</a:t>
            </a:r>
          </a:p>
          <a:p>
            <a:pPr marL="0" lvl="0" indent="0" algn="l" rtl="0">
              <a:spcBef>
                <a:spcPts val="0"/>
              </a:spcBef>
              <a:spcAft>
                <a:spcPts val="0"/>
              </a:spcAft>
              <a:buNone/>
            </a:pPr>
            <a:endParaRPr lang="fr-FR" dirty="0"/>
          </a:p>
          <a:p>
            <a:pPr marL="0" lvl="0" indent="0" algn="l" rtl="0">
              <a:spcBef>
                <a:spcPts val="0"/>
              </a:spcBef>
              <a:spcAft>
                <a:spcPts val="0"/>
              </a:spcAft>
              <a:buNone/>
            </a:pPr>
            <a:r>
              <a:rPr lang="fr-FR" dirty="0"/>
              <a:t>Nous pourrons nous contenter de 30 000 points pour notre RandomForestClassifier, mais le modèle </a:t>
            </a:r>
            <a:r>
              <a:rPr lang="fr-FR" dirty="0" err="1"/>
              <a:t>DecisionTreeClassifier</a:t>
            </a:r>
            <a:r>
              <a:rPr lang="fr-FR" dirty="0"/>
              <a:t> à besoin de tous les points pour être entrainé au maximum. Nous utiliserons alors l'intégralité de nos données.</a:t>
            </a:r>
          </a:p>
          <a:p>
            <a:pPr marL="0" lvl="0" indent="0" algn="l" rtl="0">
              <a:spcBef>
                <a:spcPts val="0"/>
              </a:spcBef>
              <a:spcAft>
                <a:spcPts val="0"/>
              </a:spcAft>
              <a:buNone/>
            </a:pPr>
            <a:endParaRPr lang="fr-FR" dirty="0"/>
          </a:p>
          <a:p>
            <a:pPr marL="0" lvl="0" indent="0" algn="l" rtl="0">
              <a:spcBef>
                <a:spcPts val="0"/>
              </a:spcBef>
              <a:spcAft>
                <a:spcPts val="0"/>
              </a:spcAft>
              <a:buNone/>
            </a:pPr>
            <a:r>
              <a:rPr lang="fr-FR" dirty="0"/>
              <a:t>Une fois nos modèles entrainés, (clic) voici le score que nous obtenons avec le </a:t>
            </a:r>
            <a:r>
              <a:rPr lang="fr-FR" dirty="0" err="1"/>
              <a:t>voting</a:t>
            </a:r>
            <a:r>
              <a:rPr lang="fr-FR" dirty="0"/>
              <a:t> classifier, ce score est plus faible que celui du modèle de la </a:t>
            </a:r>
            <a:r>
              <a:rPr lang="fr-FR" dirty="0" err="1"/>
              <a:t>Regression</a:t>
            </a:r>
            <a:r>
              <a:rPr lang="fr-FR" dirty="0"/>
              <a:t> Logistique.</a:t>
            </a:r>
          </a:p>
          <a:p>
            <a:pPr marL="0" lvl="0" indent="0" algn="l" rtl="0">
              <a:spcBef>
                <a:spcPts val="0"/>
              </a:spcBef>
              <a:spcAft>
                <a:spcPts val="0"/>
              </a:spcAft>
              <a:buNone/>
            </a:pPr>
            <a:endParaRPr lang="fr-FR" dirty="0"/>
          </a:p>
        </p:txBody>
      </p:sp>
    </p:spTree>
    <p:extLst>
      <p:ext uri="{BB962C8B-B14F-4D97-AF65-F5344CB8AC3E}">
        <p14:creationId xmlns:p14="http://schemas.microsoft.com/office/powerpoint/2010/main" val="181075191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8"/>
        <p:cNvGrpSpPr/>
        <p:nvPr/>
      </p:nvGrpSpPr>
      <p:grpSpPr>
        <a:xfrm>
          <a:off x="0" y="0"/>
          <a:ext cx="0" cy="0"/>
          <a:chOff x="0" y="0"/>
          <a:chExt cx="0" cy="0"/>
        </a:xfrm>
      </p:grpSpPr>
      <p:sp>
        <p:nvSpPr>
          <p:cNvPr id="1149" name="Google Shape;1149;gf1e29d717b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0" name="Google Shape;1150;gf1e29d717b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Nous avons également utilisé le modèle (clic) </a:t>
            </a:r>
            <a:r>
              <a:rPr lang="fr-FR" dirty="0" err="1"/>
              <a:t>StackingClassifier</a:t>
            </a:r>
            <a:r>
              <a:rPr lang="fr-FR" dirty="0"/>
              <a:t> mais avons obtenue (clic) un score encore plus faible que le </a:t>
            </a:r>
            <a:r>
              <a:rPr lang="fr-FR" dirty="0" err="1"/>
              <a:t>votingClassifier</a:t>
            </a:r>
            <a:r>
              <a:rPr lang="fr-FR" dirty="0"/>
              <a:t>, passons au bagging et au </a:t>
            </a:r>
            <a:r>
              <a:rPr lang="fr-FR" dirty="0" err="1"/>
              <a:t>boosting</a:t>
            </a:r>
            <a:r>
              <a:rPr lang="fr-FR" dirty="0"/>
              <a:t>.</a:t>
            </a:r>
          </a:p>
        </p:txBody>
      </p:sp>
    </p:spTree>
    <p:extLst>
      <p:ext uri="{BB962C8B-B14F-4D97-AF65-F5344CB8AC3E}">
        <p14:creationId xmlns:p14="http://schemas.microsoft.com/office/powerpoint/2010/main" val="16300818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8"/>
        <p:cNvGrpSpPr/>
        <p:nvPr/>
      </p:nvGrpSpPr>
      <p:grpSpPr>
        <a:xfrm>
          <a:off x="0" y="0"/>
          <a:ext cx="0" cy="0"/>
          <a:chOff x="0" y="0"/>
          <a:chExt cx="0" cy="0"/>
        </a:xfrm>
      </p:grpSpPr>
      <p:sp>
        <p:nvSpPr>
          <p:cNvPr id="1149" name="Google Shape;1149;gf1e29d717b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0" name="Google Shape;1150;gf1e29d717b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Le Bagging quant à lui, nous donne (clic) un score de 0,67 avec le modèle RandomForestClassifier.</a:t>
            </a:r>
          </a:p>
          <a:p>
            <a:pPr marL="0" lvl="0" indent="0" algn="l" rtl="0">
              <a:spcBef>
                <a:spcPts val="0"/>
              </a:spcBef>
              <a:spcAft>
                <a:spcPts val="0"/>
              </a:spcAft>
              <a:buNone/>
            </a:pPr>
            <a:endParaRPr lang="fr-FR" dirty="0"/>
          </a:p>
          <a:p>
            <a:pPr marL="0" lvl="0" indent="0" algn="l" rtl="0">
              <a:spcBef>
                <a:spcPts val="0"/>
              </a:spcBef>
              <a:spcAft>
                <a:spcPts val="0"/>
              </a:spcAft>
              <a:buNone/>
            </a:pPr>
            <a:r>
              <a:rPr lang="fr-FR" dirty="0"/>
              <a:t>Le </a:t>
            </a:r>
            <a:r>
              <a:rPr lang="fr-FR" dirty="0" err="1"/>
              <a:t>boosting</a:t>
            </a:r>
            <a:r>
              <a:rPr lang="fr-FR" dirty="0"/>
              <a:t> nous donne (clic) 0,68 avec le modèle AdaBoostClassifier et (clic) 0,68 avec le modèle GradientBoostingClassifier.</a:t>
            </a:r>
          </a:p>
          <a:p>
            <a:pPr marL="0" lvl="0" indent="0" algn="l" rtl="0">
              <a:spcBef>
                <a:spcPts val="0"/>
              </a:spcBef>
              <a:spcAft>
                <a:spcPts val="0"/>
              </a:spcAft>
              <a:buNone/>
            </a:pPr>
            <a:endParaRPr lang="fr-FR" dirty="0"/>
          </a:p>
          <a:p>
            <a:pPr marL="0" lvl="0" indent="0" algn="l" rtl="0">
              <a:spcBef>
                <a:spcPts val="0"/>
              </a:spcBef>
              <a:spcAft>
                <a:spcPts val="0"/>
              </a:spcAft>
              <a:buNone/>
            </a:pPr>
            <a:r>
              <a:rPr lang="fr-FR" b="0" i="0" dirty="0">
                <a:solidFill>
                  <a:srgbClr val="000000"/>
                </a:solidFill>
                <a:effectLst/>
                <a:latin typeface="Helvetica Neue"/>
              </a:rPr>
              <a:t>Et voilà nous avons terminé notre </a:t>
            </a:r>
            <a:r>
              <a:rPr lang="fr-FR" b="1" i="0" dirty="0">
                <a:solidFill>
                  <a:srgbClr val="000000"/>
                </a:solidFill>
                <a:effectLst/>
                <a:latin typeface="Helvetica Neue"/>
              </a:rPr>
              <a:t>Ensemble Learning</a:t>
            </a:r>
            <a:r>
              <a:rPr lang="fr-FR" b="0" i="0" dirty="0">
                <a:solidFill>
                  <a:srgbClr val="000000"/>
                </a:solidFill>
                <a:effectLst/>
                <a:latin typeface="Helvetica Neue"/>
              </a:rPr>
              <a:t> ! On dirait bien que le </a:t>
            </a:r>
            <a:r>
              <a:rPr lang="fr-FR" b="1" i="0" dirty="0">
                <a:solidFill>
                  <a:srgbClr val="000000"/>
                </a:solidFill>
                <a:effectLst/>
                <a:latin typeface="Helvetica Neue"/>
              </a:rPr>
              <a:t>GradientBoostingClassifier</a:t>
            </a:r>
            <a:r>
              <a:rPr lang="fr-FR" b="0" i="0" dirty="0">
                <a:solidFill>
                  <a:srgbClr val="000000"/>
                </a:solidFill>
                <a:effectLst/>
                <a:latin typeface="Helvetica Neue"/>
              </a:rPr>
              <a:t> est le modèle avec le score le plus élevé (les chiffres </a:t>
            </a:r>
            <a:r>
              <a:rPr lang="fr-FR" b="0" i="0" dirty="0" err="1">
                <a:solidFill>
                  <a:srgbClr val="000000"/>
                </a:solidFill>
                <a:effectLst/>
                <a:latin typeface="Helvetica Neue"/>
              </a:rPr>
              <a:t>apres</a:t>
            </a:r>
            <a:r>
              <a:rPr lang="fr-FR" b="0" i="0" dirty="0">
                <a:solidFill>
                  <a:srgbClr val="000000"/>
                </a:solidFill>
                <a:effectLst/>
                <a:latin typeface="Helvetica Neue"/>
              </a:rPr>
              <a:t> la centième décimales sont plus élevés que </a:t>
            </a:r>
            <a:r>
              <a:rPr lang="fr-FR" b="0" i="0" dirty="0" err="1">
                <a:solidFill>
                  <a:srgbClr val="000000"/>
                </a:solidFill>
                <a:effectLst/>
                <a:latin typeface="Helvetica Neue"/>
              </a:rPr>
              <a:t>AdaBoostClassifier</a:t>
            </a:r>
            <a:r>
              <a:rPr lang="fr-FR" b="0" i="0" dirty="0">
                <a:solidFill>
                  <a:srgbClr val="000000"/>
                </a:solidFill>
                <a:effectLst/>
                <a:latin typeface="Helvetica Neue"/>
              </a:rPr>
              <a:t>) , regardons notre classement.</a:t>
            </a:r>
            <a:endParaRPr lang="fr-FR" dirty="0"/>
          </a:p>
        </p:txBody>
      </p:sp>
    </p:spTree>
    <p:extLst>
      <p:ext uri="{BB962C8B-B14F-4D97-AF65-F5344CB8AC3E}">
        <p14:creationId xmlns:p14="http://schemas.microsoft.com/office/powerpoint/2010/main" val="2979378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Google Shape;478;gf69e5c640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9" name="Google Shape;479;gf69e5c640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Nous avons 8 jeux de données (clic) au total sous un format csv.</a:t>
            </a:r>
          </a:p>
          <a:p>
            <a:pPr marL="0" lvl="0" indent="0" algn="l" rtl="0">
              <a:spcBef>
                <a:spcPts val="0"/>
              </a:spcBef>
              <a:spcAft>
                <a:spcPts val="0"/>
              </a:spcAft>
              <a:buNone/>
            </a:pPr>
            <a:endParaRPr lang="fr-FR" b="1" i="0" dirty="0">
              <a:solidFill>
                <a:srgbClr val="000000"/>
              </a:solidFill>
              <a:effectLst/>
              <a:latin typeface="Helvetica Neue"/>
            </a:endParaRPr>
          </a:p>
          <a:p>
            <a:pPr marL="0" lvl="0" indent="0" algn="l" rtl="0">
              <a:spcBef>
                <a:spcPts val="0"/>
              </a:spcBef>
              <a:spcAft>
                <a:spcPts val="0"/>
              </a:spcAft>
              <a:buNone/>
            </a:pPr>
            <a:r>
              <a:rPr lang="fr-FR" b="1" i="0" dirty="0">
                <a:solidFill>
                  <a:srgbClr val="000000"/>
                </a:solidFill>
                <a:effectLst/>
                <a:latin typeface="Helvetica Neue"/>
              </a:rPr>
              <a:t>application_train/application_test</a:t>
            </a:r>
            <a:r>
              <a:rPr lang="fr-FR" b="0" i="0" dirty="0">
                <a:solidFill>
                  <a:srgbClr val="000000"/>
                </a:solidFill>
                <a:effectLst/>
                <a:latin typeface="Helvetica Neue"/>
              </a:rPr>
              <a:t> nous donne des informations sur chaque demande de prêt. Les données d'entrainement sont accompagnées de la variable </a:t>
            </a:r>
            <a:r>
              <a:rPr lang="fr-FR" b="1" i="0" dirty="0">
                <a:solidFill>
                  <a:srgbClr val="000000"/>
                </a:solidFill>
                <a:effectLst/>
                <a:latin typeface="Helvetica Neue"/>
              </a:rPr>
              <a:t>TARGET</a:t>
            </a:r>
            <a:r>
              <a:rPr lang="fr-FR" b="0" i="0" dirty="0">
                <a:solidFill>
                  <a:srgbClr val="000000"/>
                </a:solidFill>
                <a:effectLst/>
                <a:latin typeface="Helvetica Neue"/>
              </a:rPr>
              <a:t>, où 0 est lorsque le prêt a été remboursé et 1 lorsqu’il n’a pas été remboursé.</a:t>
            </a:r>
          </a:p>
          <a:p>
            <a:pPr marL="0" lvl="0" indent="0" algn="l" rtl="0">
              <a:spcBef>
                <a:spcPts val="0"/>
              </a:spcBef>
              <a:spcAft>
                <a:spcPts val="0"/>
              </a:spcAft>
              <a:buNone/>
            </a:pPr>
            <a:endParaRPr lang="fr-FR" b="0" i="0" dirty="0">
              <a:solidFill>
                <a:srgbClr val="000000"/>
              </a:solidFill>
              <a:effectLst/>
              <a:latin typeface="Helvetica Neue"/>
            </a:endParaRPr>
          </a:p>
          <a:p>
            <a:pPr marL="0" lvl="0" indent="0" algn="l" rtl="0">
              <a:spcBef>
                <a:spcPts val="0"/>
              </a:spcBef>
              <a:spcAft>
                <a:spcPts val="0"/>
              </a:spcAft>
              <a:buNone/>
            </a:pPr>
            <a:r>
              <a:rPr lang="fr-FR" b="0" i="0" dirty="0">
                <a:solidFill>
                  <a:srgbClr val="000000"/>
                </a:solidFill>
                <a:effectLst/>
                <a:latin typeface="Helvetica Neue"/>
              </a:rPr>
              <a:t>Les données de test seront utiliser pour tester nos données et ne contiennent, du coup, pas la colonne </a:t>
            </a:r>
            <a:r>
              <a:rPr lang="fr-FR" b="0" i="0" dirty="0" err="1">
                <a:solidFill>
                  <a:srgbClr val="000000"/>
                </a:solidFill>
                <a:effectLst/>
                <a:latin typeface="Helvetica Neue"/>
              </a:rPr>
              <a:t>target</a:t>
            </a:r>
            <a:r>
              <a:rPr lang="fr-FR" b="0" i="0" dirty="0">
                <a:solidFill>
                  <a:srgbClr val="000000"/>
                </a:solidFill>
                <a:effectLst/>
                <a:latin typeface="Helvetica Neue"/>
              </a:rPr>
              <a:t>.</a:t>
            </a:r>
          </a:p>
          <a:p>
            <a:pPr marL="0" lvl="0" indent="0" algn="l" rtl="0">
              <a:spcBef>
                <a:spcPts val="0"/>
              </a:spcBef>
              <a:spcAft>
                <a:spcPts val="0"/>
              </a:spcAft>
              <a:buNone/>
            </a:pPr>
            <a:endParaRPr lang="fr-FR" b="0" i="0" dirty="0">
              <a:solidFill>
                <a:srgbClr val="000000"/>
              </a:solidFill>
              <a:effectLst/>
              <a:latin typeface="Helvetica Neue"/>
            </a:endParaRPr>
          </a:p>
          <a:p>
            <a:pPr marL="0" lvl="0" indent="0" algn="l" rtl="0">
              <a:spcBef>
                <a:spcPts val="0"/>
              </a:spcBef>
              <a:spcAft>
                <a:spcPts val="0"/>
              </a:spcAft>
              <a:buNone/>
            </a:pPr>
            <a:r>
              <a:rPr lang="fr-FR" b="0" i="0" dirty="0">
                <a:solidFill>
                  <a:srgbClr val="000000"/>
                </a:solidFill>
                <a:effectLst/>
                <a:latin typeface="Helvetica Neue"/>
              </a:rPr>
              <a:t>Nous n’allons pas détailler les autres csv puisque nous ne les avons pas utilisé dans notre notebook.</a:t>
            </a:r>
          </a:p>
          <a:p>
            <a:pPr marL="0" lvl="0" indent="0" algn="l" rtl="0">
              <a:spcBef>
                <a:spcPts val="0"/>
              </a:spcBef>
              <a:spcAft>
                <a:spcPts val="0"/>
              </a:spcAft>
              <a:buNone/>
            </a:pPr>
            <a:endParaRPr lang="fr-FR" b="0" i="0" dirty="0">
              <a:solidFill>
                <a:srgbClr val="000000"/>
              </a:solidFill>
              <a:effectLst/>
              <a:latin typeface="Helvetica Neue"/>
            </a:endParaRPr>
          </a:p>
          <a:p>
            <a:pPr marL="0" lvl="0" indent="0" algn="l" rtl="0">
              <a:spcBef>
                <a:spcPts val="0"/>
              </a:spcBef>
              <a:spcAft>
                <a:spcPts val="0"/>
              </a:spcAft>
              <a:buNone/>
            </a:pPr>
            <a:endParaRPr lang="fr-FR" b="0" i="0" dirty="0">
              <a:solidFill>
                <a:srgbClr val="000000"/>
              </a:solidFill>
              <a:effectLst/>
              <a:latin typeface="Helvetica Neue"/>
            </a:endParaRPr>
          </a:p>
          <a:p>
            <a:pPr marL="0" lvl="0" indent="0" algn="l" rtl="0">
              <a:spcBef>
                <a:spcPts val="0"/>
              </a:spcBef>
              <a:spcAft>
                <a:spcPts val="0"/>
              </a:spcAft>
              <a:buNone/>
            </a:pPr>
            <a:endParaRPr lang="fr-FR" b="0" i="0" dirty="0">
              <a:solidFill>
                <a:srgbClr val="000000"/>
              </a:solidFill>
              <a:effectLst/>
              <a:latin typeface="Helvetica Neue"/>
            </a:endParaRPr>
          </a:p>
          <a:p>
            <a:pPr marL="0" lvl="0" indent="0" algn="l" rtl="0">
              <a:spcBef>
                <a:spcPts val="0"/>
              </a:spcBef>
              <a:spcAft>
                <a:spcPts val="0"/>
              </a:spcAft>
              <a:buNone/>
            </a:pPr>
            <a:endParaRPr lang="fr-FR" dirty="0"/>
          </a:p>
        </p:txBody>
      </p:sp>
    </p:spTree>
    <p:extLst>
      <p:ext uri="{BB962C8B-B14F-4D97-AF65-F5344CB8AC3E}">
        <p14:creationId xmlns:p14="http://schemas.microsoft.com/office/powerpoint/2010/main" val="197367757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5"/>
        <p:cNvGrpSpPr/>
        <p:nvPr/>
      </p:nvGrpSpPr>
      <p:grpSpPr>
        <a:xfrm>
          <a:off x="0" y="0"/>
          <a:ext cx="0" cy="0"/>
          <a:chOff x="0" y="0"/>
          <a:chExt cx="0" cy="0"/>
        </a:xfrm>
      </p:grpSpPr>
      <p:sp>
        <p:nvSpPr>
          <p:cNvPr id="836" name="Google Shape;836;gf1e29d717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7" name="Google Shape;837;gf1e29d717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Voyons maintenant notre classement, nous avons stocké chaque score dans un dictionnaire pour en voir le classement.</a:t>
            </a:r>
            <a:endParaRPr dirty="0"/>
          </a:p>
        </p:txBody>
      </p:sp>
    </p:spTree>
    <p:extLst>
      <p:ext uri="{BB962C8B-B14F-4D97-AF65-F5344CB8AC3E}">
        <p14:creationId xmlns:p14="http://schemas.microsoft.com/office/powerpoint/2010/main" val="416583110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3"/>
        <p:cNvGrpSpPr/>
        <p:nvPr/>
      </p:nvGrpSpPr>
      <p:grpSpPr>
        <a:xfrm>
          <a:off x="0" y="0"/>
          <a:ext cx="0" cy="0"/>
          <a:chOff x="0" y="0"/>
          <a:chExt cx="0" cy="0"/>
        </a:xfrm>
      </p:grpSpPr>
      <p:sp>
        <p:nvSpPr>
          <p:cNvPr id="1524" name="Google Shape;1524;gf1e29d717b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5" name="Google Shape;1525;gf1e29d717b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b="0" i="0" dirty="0">
                <a:solidFill>
                  <a:srgbClr val="000000"/>
                </a:solidFill>
                <a:effectLst/>
                <a:latin typeface="Helvetica Neue"/>
              </a:rPr>
              <a:t>On voit ici que le modèle ayant eu le meilleur score est le </a:t>
            </a:r>
            <a:r>
              <a:rPr lang="fr-FR" b="1" i="0" dirty="0" err="1">
                <a:solidFill>
                  <a:srgbClr val="000000"/>
                </a:solidFill>
                <a:effectLst/>
                <a:latin typeface="Helvetica Neue"/>
              </a:rPr>
              <a:t>GradientBosstingClassifier</a:t>
            </a:r>
            <a:r>
              <a:rPr lang="fr-FR" b="0" i="0" dirty="0">
                <a:solidFill>
                  <a:srgbClr val="000000"/>
                </a:solidFill>
                <a:effectLst/>
                <a:latin typeface="Helvetica Neue"/>
              </a:rPr>
              <a:t> ! (Clic) Avec un score de 0,685 </a:t>
            </a:r>
          </a:p>
          <a:p>
            <a:pPr marL="0" lvl="0" indent="0" algn="l" rtl="0">
              <a:spcBef>
                <a:spcPts val="0"/>
              </a:spcBef>
              <a:spcAft>
                <a:spcPts val="0"/>
              </a:spcAft>
              <a:buNone/>
            </a:pPr>
            <a:endParaRPr lang="fr-FR" b="0" i="0" dirty="0">
              <a:solidFill>
                <a:srgbClr val="000000"/>
              </a:solidFill>
              <a:effectLst/>
              <a:latin typeface="Helvetica Neue"/>
            </a:endParaRPr>
          </a:p>
          <a:p>
            <a:pPr marL="0" lvl="0" indent="0" algn="l" rtl="0">
              <a:spcBef>
                <a:spcPts val="0"/>
              </a:spcBef>
              <a:spcAft>
                <a:spcPts val="0"/>
              </a:spcAft>
              <a:buNone/>
            </a:pPr>
            <a:r>
              <a:rPr lang="fr-FR" b="0" i="0" dirty="0">
                <a:solidFill>
                  <a:srgbClr val="000000"/>
                </a:solidFill>
                <a:effectLst/>
                <a:latin typeface="Helvetica Neue"/>
              </a:rPr>
              <a:t>Regardons maintenant l'importance des variables de ce modèle.</a:t>
            </a:r>
          </a:p>
        </p:txBody>
      </p:sp>
    </p:spTree>
    <p:extLst>
      <p:ext uri="{BB962C8B-B14F-4D97-AF65-F5344CB8AC3E}">
        <p14:creationId xmlns:p14="http://schemas.microsoft.com/office/powerpoint/2010/main" val="81358317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0"/>
        <p:cNvGrpSpPr/>
        <p:nvPr/>
      </p:nvGrpSpPr>
      <p:grpSpPr>
        <a:xfrm>
          <a:off x="0" y="0"/>
          <a:ext cx="0" cy="0"/>
          <a:chOff x="0" y="0"/>
          <a:chExt cx="0" cy="0"/>
        </a:xfrm>
      </p:grpSpPr>
      <p:sp>
        <p:nvSpPr>
          <p:cNvPr id="1021" name="Google Shape;1021;gf1e89c83e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2" name="Google Shape;1022;gf1e89c83e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dirty="0"/>
              <a:t>Quelles sont les variables les plus importantes que notre modèle a utilisées pour prédire si un client remboursera son prêt ou non.</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80924566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0"/>
        <p:cNvGrpSpPr/>
        <p:nvPr/>
      </p:nvGrpSpPr>
      <p:grpSpPr>
        <a:xfrm>
          <a:off x="0" y="0"/>
          <a:ext cx="0" cy="0"/>
          <a:chOff x="0" y="0"/>
          <a:chExt cx="0" cy="0"/>
        </a:xfrm>
      </p:grpSpPr>
      <p:sp>
        <p:nvSpPr>
          <p:cNvPr id="1581" name="Google Shape;1581;gf1e29d717b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2" name="Google Shape;1582;gf1e29d717b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Pour cela, nous avons utiliser </a:t>
            </a:r>
            <a:r>
              <a:rPr lang="fr-FR" dirty="0" err="1"/>
              <a:t>feature_importances</a:t>
            </a:r>
            <a:r>
              <a:rPr lang="fr-FR" dirty="0"/>
              <a:t>_ de </a:t>
            </a:r>
            <a:r>
              <a:rPr lang="fr-FR" dirty="0" err="1"/>
              <a:t>scikit-learn</a:t>
            </a:r>
            <a:r>
              <a:rPr lang="fr-FR" dirty="0"/>
              <a:t>.</a:t>
            </a:r>
          </a:p>
          <a:p>
            <a:pPr marL="0" lvl="0" indent="0" algn="l" rtl="0">
              <a:spcBef>
                <a:spcPts val="0"/>
              </a:spcBef>
              <a:spcAft>
                <a:spcPts val="0"/>
              </a:spcAft>
              <a:buNone/>
            </a:pPr>
            <a:endParaRPr lang="fr-FR" dirty="0"/>
          </a:p>
          <a:p>
            <a:pPr marL="0" lvl="0" indent="0" algn="l" rtl="0">
              <a:spcBef>
                <a:spcPts val="0"/>
              </a:spcBef>
              <a:spcAft>
                <a:spcPts val="0"/>
              </a:spcAft>
              <a:buNone/>
            </a:pPr>
            <a:r>
              <a:rPr lang="fr-FR" dirty="0"/>
              <a:t>On peut constater ici que les deux principales variables qui entrent dans le calcul du score de nos modèles sont EXT_SOURCE_3 et EXT_SOURCE_2.</a:t>
            </a:r>
          </a:p>
          <a:p>
            <a:pPr marL="0" lvl="0" indent="0" algn="l" rtl="0">
              <a:spcBef>
                <a:spcPts val="0"/>
              </a:spcBef>
              <a:spcAft>
                <a:spcPts val="0"/>
              </a:spcAft>
              <a:buNone/>
            </a:pPr>
            <a:endParaRPr lang="fr-FR" dirty="0"/>
          </a:p>
          <a:p>
            <a:pPr marL="0" lvl="0" indent="0" algn="l" rtl="0">
              <a:spcBef>
                <a:spcPts val="0"/>
              </a:spcBef>
              <a:spcAft>
                <a:spcPts val="0"/>
              </a:spcAft>
              <a:buNone/>
            </a:pPr>
            <a:r>
              <a:rPr lang="fr-FR" dirty="0"/>
              <a:t>DAYS_BIRTH et DAYS_EMPLOYED sont deux variables utilisées que l'ont retrouve dans le top 10 de nos deux modèles, c'est pertinent car DAYS_BIRTH correspond à l'âge du client en jours au moment de la demande et DAYS_EMPLOYED correspond à la quantité de jours où la personne a commencé son emploi actuel avant de faire la demande de prêt.</a:t>
            </a:r>
          </a:p>
        </p:txBody>
      </p:sp>
    </p:spTree>
    <p:extLst>
      <p:ext uri="{BB962C8B-B14F-4D97-AF65-F5344CB8AC3E}">
        <p14:creationId xmlns:p14="http://schemas.microsoft.com/office/powerpoint/2010/main" val="352064370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Google Shape;597;gf6c5d55352_0_3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8" name="Google Shape;598;gf6c5d55352_0_3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Nous avons effectué une (clic) analyse exploratoire, nous avons identifié les relations, les tendances ou les anomalies qui pourraient aider notre modélisation.</a:t>
            </a:r>
          </a:p>
          <a:p>
            <a:pPr marL="0" lvl="0" indent="0" algn="l" rtl="0">
              <a:spcBef>
                <a:spcPts val="0"/>
              </a:spcBef>
              <a:spcAft>
                <a:spcPts val="0"/>
              </a:spcAft>
              <a:buNone/>
            </a:pPr>
            <a:endParaRPr lang="fr-FR" dirty="0"/>
          </a:p>
          <a:p>
            <a:pPr marL="0" lvl="0" indent="0" algn="l" rtl="0">
              <a:spcBef>
                <a:spcPts val="0"/>
              </a:spcBef>
              <a:spcAft>
                <a:spcPts val="0"/>
              </a:spcAft>
              <a:buNone/>
            </a:pPr>
            <a:r>
              <a:rPr lang="fr-FR" dirty="0"/>
              <a:t>En cours de route, nous avons effectué (clic) les étapes de prétraitement nécessaires, telles que l'encodage des variables catégorielles, l'imputation des valeurs manquantes et la mise à l'échelle des variables dans un intervalle.</a:t>
            </a:r>
          </a:p>
          <a:p>
            <a:pPr marL="0" lvl="0" indent="0" algn="l" rtl="0">
              <a:spcBef>
                <a:spcPts val="0"/>
              </a:spcBef>
              <a:spcAft>
                <a:spcPts val="0"/>
              </a:spcAft>
              <a:buNone/>
            </a:pPr>
            <a:endParaRPr lang="fr-FR" dirty="0"/>
          </a:p>
          <a:p>
            <a:pPr marL="0" lvl="0" indent="0" algn="l" rtl="0">
              <a:spcBef>
                <a:spcPts val="0"/>
              </a:spcBef>
              <a:spcAft>
                <a:spcPts val="0"/>
              </a:spcAft>
              <a:buNone/>
            </a:pPr>
            <a:r>
              <a:rPr lang="fr-FR" dirty="0"/>
              <a:t>Une fois l'exploration des données, la préparation des données et la création de nouvelles variables terminées nous avons (clic) mis en œuvre un modèle de base sur lequel nous avions pour objectif d'augmenter ses performances. Puis nous avons construit d'autres modèles plus complexes pour (clic) surpasser notre premier score.</a:t>
            </a:r>
          </a:p>
          <a:p>
            <a:pPr marL="0" lvl="0" indent="0" algn="l" rtl="0">
              <a:spcBef>
                <a:spcPts val="0"/>
              </a:spcBef>
              <a:spcAft>
                <a:spcPts val="0"/>
              </a:spcAft>
              <a:buNone/>
            </a:pPr>
            <a:endParaRPr lang="fr-FR" dirty="0"/>
          </a:p>
          <a:p>
            <a:pPr marL="0" lvl="0" indent="0" algn="l" rtl="0">
              <a:spcBef>
                <a:spcPts val="0"/>
              </a:spcBef>
              <a:spcAft>
                <a:spcPts val="0"/>
              </a:spcAft>
              <a:buNone/>
            </a:pPr>
            <a:r>
              <a:rPr lang="fr-FR" b="0" i="0" dirty="0">
                <a:solidFill>
                  <a:srgbClr val="000000"/>
                </a:solidFill>
                <a:effectLst/>
                <a:latin typeface="Helvetica Neue"/>
              </a:rPr>
              <a:t>Nous avons maintenant un modèle efficace pour prédire selon les différentes variables, si oui ou non, il est plus ou moins probable, que tel ou tel profile, rembourse ou non, son prêt.</a:t>
            </a:r>
            <a:endParaRPr lang="fr-FR" dirty="0"/>
          </a:p>
        </p:txBody>
      </p:sp>
    </p:spTree>
    <p:extLst>
      <p:ext uri="{BB962C8B-B14F-4D97-AF65-F5344CB8AC3E}">
        <p14:creationId xmlns:p14="http://schemas.microsoft.com/office/powerpoint/2010/main" val="24664595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0"/>
        <p:cNvGrpSpPr/>
        <p:nvPr/>
      </p:nvGrpSpPr>
      <p:grpSpPr>
        <a:xfrm>
          <a:off x="0" y="0"/>
          <a:ext cx="0" cy="0"/>
          <a:chOff x="0" y="0"/>
          <a:chExt cx="0" cy="0"/>
        </a:xfrm>
      </p:grpSpPr>
      <p:sp>
        <p:nvSpPr>
          <p:cNvPr id="1001" name="Google Shape;1001;gf1f6431be9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2" name="Google Shape;1002;gf1f6431be9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Nous avons dans notre jeu de données (clic) 48 000 lignes et 121 colonnes pour les données de test et (clic) 307 000 lignes et 122 colonnes pour les données d’entrainement, la colonne en plus est la colonne Target.</a:t>
            </a:r>
            <a:endParaRPr dirty="0"/>
          </a:p>
        </p:txBody>
      </p:sp>
    </p:spTree>
    <p:extLst>
      <p:ext uri="{BB962C8B-B14F-4D97-AF65-F5344CB8AC3E}">
        <p14:creationId xmlns:p14="http://schemas.microsoft.com/office/powerpoint/2010/main" val="20264747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0"/>
        <p:cNvGrpSpPr/>
        <p:nvPr/>
      </p:nvGrpSpPr>
      <p:grpSpPr>
        <a:xfrm>
          <a:off x="0" y="0"/>
          <a:ext cx="0" cy="0"/>
          <a:chOff x="0" y="0"/>
          <a:chExt cx="0" cy="0"/>
        </a:xfrm>
      </p:grpSpPr>
      <p:sp>
        <p:nvSpPr>
          <p:cNvPr id="1021" name="Google Shape;1021;gf1e89c83e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2" name="Google Shape;1022;gf1e89c83e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Passons maintenant à l’analyse exploratoire.</a:t>
            </a:r>
          </a:p>
          <a:p>
            <a:pPr marL="0" lvl="0" indent="0" algn="l" rtl="0">
              <a:spcBef>
                <a:spcPts val="0"/>
              </a:spcBef>
              <a:spcAft>
                <a:spcPts val="0"/>
              </a:spcAft>
              <a:buNone/>
            </a:pPr>
            <a:endParaRPr lang="fr-FR" dirty="0"/>
          </a:p>
          <a:p>
            <a:pPr marL="0" lvl="0" indent="0" algn="l" rtl="0">
              <a:spcBef>
                <a:spcPts val="0"/>
              </a:spcBef>
              <a:spcAft>
                <a:spcPts val="0"/>
              </a:spcAft>
              <a:buNone/>
            </a:pPr>
            <a:r>
              <a:rPr lang="fr-FR" dirty="0"/>
              <a:t>Nous allons dans cette section avoir un premier aperçu des données, de potentielles anomalies, de doublons, etc. Nous rentrons un peu plus dans les détails de notre première exploration.</a:t>
            </a:r>
          </a:p>
          <a:p>
            <a:pPr marL="0" lvl="0" indent="0" algn="l" rtl="0">
              <a:spcBef>
                <a:spcPts val="0"/>
              </a:spcBef>
              <a:spcAft>
                <a:spcPts val="0"/>
              </a:spcAft>
              <a:buNone/>
            </a:pPr>
            <a:endParaRPr lang="fr-FR" dirty="0"/>
          </a:p>
          <a:p>
            <a:pPr marL="0" lvl="0" indent="0" algn="l" rtl="0">
              <a:spcBef>
                <a:spcPts val="0"/>
              </a:spcBef>
              <a:spcAft>
                <a:spcPts val="0"/>
              </a:spcAft>
              <a:buNone/>
            </a:pPr>
            <a:r>
              <a:rPr lang="fr-FR" dirty="0"/>
              <a:t>Nous savons que la colonne "TARGET" nous informe si le prêt a été remboursé dans les délais (0) ou non (1). Il serait intéressant de regarder cela de plus près, voyons voir combien de prêts, on était remboursé et combien ne l'ont pas été.</a:t>
            </a:r>
          </a:p>
        </p:txBody>
      </p:sp>
    </p:spTree>
    <p:extLst>
      <p:ext uri="{BB962C8B-B14F-4D97-AF65-F5344CB8AC3E}">
        <p14:creationId xmlns:p14="http://schemas.microsoft.com/office/powerpoint/2010/main" val="17523094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6"/>
        <p:cNvGrpSpPr/>
        <p:nvPr/>
      </p:nvGrpSpPr>
      <p:grpSpPr>
        <a:xfrm>
          <a:off x="0" y="0"/>
          <a:ext cx="0" cy="0"/>
          <a:chOff x="0" y="0"/>
          <a:chExt cx="0" cy="0"/>
        </a:xfrm>
      </p:grpSpPr>
      <p:sp>
        <p:nvSpPr>
          <p:cNvPr id="1507" name="Google Shape;1507;gf1e29d717b_0_1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8" name="Google Shape;1508;gf1e29d717b_0_1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b="0" i="0" dirty="0">
                <a:solidFill>
                  <a:srgbClr val="000000"/>
                </a:solidFill>
                <a:effectLst/>
                <a:latin typeface="Helvetica Neue"/>
              </a:rPr>
              <a:t>(clic) On constate qu'il y a plus de prêts remboursés à temps que de prêt non remboursé.</a:t>
            </a:r>
            <a:endParaRPr dirty="0"/>
          </a:p>
        </p:txBody>
      </p:sp>
    </p:spTree>
    <p:extLst>
      <p:ext uri="{BB962C8B-B14F-4D97-AF65-F5344CB8AC3E}">
        <p14:creationId xmlns:p14="http://schemas.microsoft.com/office/powerpoint/2010/main" val="19245578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3"/>
        <p:cNvGrpSpPr/>
        <p:nvPr/>
      </p:nvGrpSpPr>
      <p:grpSpPr>
        <a:xfrm>
          <a:off x="0" y="0"/>
          <a:ext cx="0" cy="0"/>
          <a:chOff x="0" y="0"/>
          <a:chExt cx="0" cy="0"/>
        </a:xfrm>
      </p:grpSpPr>
      <p:sp>
        <p:nvSpPr>
          <p:cNvPr id="1524" name="Google Shape;1524;gf1e29d717b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5" name="Google Shape;1525;gf1e29d717b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b="0" i="0" dirty="0">
                <a:solidFill>
                  <a:srgbClr val="000000"/>
                </a:solidFill>
                <a:effectLst/>
                <a:latin typeface="Helvetica Neue"/>
              </a:rPr>
              <a:t>(clic) Nous avons ici de nombreuses colonnes avec des quantités de NaN élevées, toutes les valeurs manquantes seront imputées avec la médiane.</a:t>
            </a:r>
            <a:endParaRPr dirty="0"/>
          </a:p>
        </p:txBody>
      </p:sp>
    </p:spTree>
    <p:extLst>
      <p:ext uri="{BB962C8B-B14F-4D97-AF65-F5344CB8AC3E}">
        <p14:creationId xmlns:p14="http://schemas.microsoft.com/office/powerpoint/2010/main" val="10450413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1"/>
        </a:solid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22725" y="1853638"/>
            <a:ext cx="4658400" cy="1250100"/>
          </a:xfrm>
          <a:prstGeom prst="rect">
            <a:avLst/>
          </a:prstGeom>
        </p:spPr>
        <p:txBody>
          <a:bodyPr spcFirstLastPara="1" wrap="square" lIns="91425" tIns="91425" rIns="91425" bIns="91425" anchor="ctr" anchorCtr="0">
            <a:noAutofit/>
          </a:bodyPr>
          <a:lstStyle>
            <a:lvl1pPr lvl="0">
              <a:lnSpc>
                <a:spcPct val="90000"/>
              </a:lnSpc>
              <a:spcBef>
                <a:spcPts val="0"/>
              </a:spcBef>
              <a:spcAft>
                <a:spcPts val="0"/>
              </a:spcAft>
              <a:buClr>
                <a:srgbClr val="191919"/>
              </a:buClr>
              <a:buSzPts val="5200"/>
              <a:buNone/>
              <a:defRPr sz="4300">
                <a:solidFill>
                  <a:schemeClr val="lt1"/>
                </a:solidFill>
                <a:latin typeface="Montserrat ExtraBold"/>
                <a:ea typeface="Montserrat ExtraBold"/>
                <a:cs typeface="Montserrat ExtraBold"/>
                <a:sym typeface="Montserrat ExtraBold"/>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835100" y="3735075"/>
            <a:ext cx="2879400" cy="4677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1400"/>
              <a:buNone/>
              <a:defRPr sz="1600">
                <a:solidFill>
                  <a:schemeClr val="lt1"/>
                </a:solidFill>
                <a:latin typeface="Poppins"/>
                <a:ea typeface="Poppins"/>
                <a:cs typeface="Poppins"/>
                <a:sym typeface="Poppins"/>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1" name="Google Shape;11;p2"/>
          <p:cNvSpPr/>
          <p:nvPr/>
        </p:nvSpPr>
        <p:spPr>
          <a:xfrm rot="-5400000">
            <a:off x="356940" y="-364566"/>
            <a:ext cx="5153976" cy="5867856"/>
          </a:xfrm>
          <a:prstGeom prst="flowChartDocument">
            <a:avLst/>
          </a:prstGeom>
          <a:solidFill>
            <a:srgbClr val="0C20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able of contents">
  <p:cSld name="BLANK_1">
    <p:bg>
      <p:bgPr>
        <a:solidFill>
          <a:schemeClr val="accent3"/>
        </a:solidFill>
        <a:effectLst/>
      </p:bgPr>
    </p:bg>
    <p:spTree>
      <p:nvGrpSpPr>
        <p:cNvPr id="1" name="Shape 54"/>
        <p:cNvGrpSpPr/>
        <p:nvPr/>
      </p:nvGrpSpPr>
      <p:grpSpPr>
        <a:xfrm>
          <a:off x="0" y="0"/>
          <a:ext cx="0" cy="0"/>
          <a:chOff x="0" y="0"/>
          <a:chExt cx="0" cy="0"/>
        </a:xfrm>
      </p:grpSpPr>
      <p:sp>
        <p:nvSpPr>
          <p:cNvPr id="55" name="Google Shape;55;p13"/>
          <p:cNvSpPr/>
          <p:nvPr/>
        </p:nvSpPr>
        <p:spPr>
          <a:xfrm rot="-5581004">
            <a:off x="4260655" y="-1252273"/>
            <a:ext cx="3989378" cy="6332504"/>
          </a:xfrm>
          <a:prstGeom prst="flowChartDocumen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56" name="Google Shape;56;p13"/>
          <p:cNvSpPr/>
          <p:nvPr/>
        </p:nvSpPr>
        <p:spPr>
          <a:xfrm rot="-5710370">
            <a:off x="-509933" y="-2509851"/>
            <a:ext cx="9258315" cy="10440453"/>
          </a:xfrm>
          <a:prstGeom prst="flowChartDocumen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57" name="Google Shape;57;p13"/>
          <p:cNvSpPr txBox="1">
            <a:spLocks noGrp="1"/>
          </p:cNvSpPr>
          <p:nvPr>
            <p:ph type="title"/>
          </p:nvPr>
        </p:nvSpPr>
        <p:spPr>
          <a:xfrm>
            <a:off x="1558200" y="1742775"/>
            <a:ext cx="26901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700" b="1">
                <a:solidFill>
                  <a:schemeClr val="dk2"/>
                </a:solidFill>
                <a:latin typeface="Poppins"/>
                <a:ea typeface="Poppins"/>
                <a:cs typeface="Poppins"/>
                <a:sym typeface="Poppins"/>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58" name="Google Shape;58;p13"/>
          <p:cNvSpPr txBox="1">
            <a:spLocks noGrp="1"/>
          </p:cNvSpPr>
          <p:nvPr>
            <p:ph type="title" idx="2" hasCustomPrompt="1"/>
          </p:nvPr>
        </p:nvSpPr>
        <p:spPr>
          <a:xfrm>
            <a:off x="739425" y="1742775"/>
            <a:ext cx="7479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b="1">
                <a:solidFill>
                  <a:schemeClr val="lt1"/>
                </a:solidFill>
                <a:latin typeface="Poppins"/>
                <a:ea typeface="Poppins"/>
                <a:cs typeface="Poppins"/>
                <a:sym typeface="Poppins"/>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9" name="Google Shape;59;p13"/>
          <p:cNvSpPr txBox="1">
            <a:spLocks noGrp="1"/>
          </p:cNvSpPr>
          <p:nvPr>
            <p:ph type="subTitle" idx="1"/>
          </p:nvPr>
        </p:nvSpPr>
        <p:spPr>
          <a:xfrm>
            <a:off x="1558200" y="2253100"/>
            <a:ext cx="26901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solidFill>
                  <a:schemeClr val="dk1"/>
                </a:solidFill>
                <a:latin typeface="Poppins"/>
                <a:ea typeface="Poppins"/>
                <a:cs typeface="Poppins"/>
                <a:sym typeface="Poppins"/>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60" name="Google Shape;60;p13"/>
          <p:cNvSpPr txBox="1">
            <a:spLocks noGrp="1"/>
          </p:cNvSpPr>
          <p:nvPr>
            <p:ph type="title" idx="3"/>
          </p:nvPr>
        </p:nvSpPr>
        <p:spPr>
          <a:xfrm>
            <a:off x="5232600" y="1742775"/>
            <a:ext cx="26901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700" b="1">
                <a:solidFill>
                  <a:schemeClr val="dk2"/>
                </a:solidFill>
                <a:latin typeface="Poppins"/>
                <a:ea typeface="Poppins"/>
                <a:cs typeface="Poppins"/>
                <a:sym typeface="Poppins"/>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61" name="Google Shape;61;p13"/>
          <p:cNvSpPr txBox="1">
            <a:spLocks noGrp="1"/>
          </p:cNvSpPr>
          <p:nvPr>
            <p:ph type="title" idx="4" hasCustomPrompt="1"/>
          </p:nvPr>
        </p:nvSpPr>
        <p:spPr>
          <a:xfrm>
            <a:off x="4380425" y="1742775"/>
            <a:ext cx="7479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b="1">
                <a:solidFill>
                  <a:schemeClr val="lt1"/>
                </a:solidFill>
                <a:latin typeface="Poppins"/>
                <a:ea typeface="Poppins"/>
                <a:cs typeface="Poppins"/>
                <a:sym typeface="Poppins"/>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2" name="Google Shape;62;p13"/>
          <p:cNvSpPr txBox="1">
            <a:spLocks noGrp="1"/>
          </p:cNvSpPr>
          <p:nvPr>
            <p:ph type="subTitle" idx="5"/>
          </p:nvPr>
        </p:nvSpPr>
        <p:spPr>
          <a:xfrm>
            <a:off x="5232600" y="2253100"/>
            <a:ext cx="26901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solidFill>
                  <a:schemeClr val="dk1"/>
                </a:solidFill>
                <a:latin typeface="Poppins"/>
                <a:ea typeface="Poppins"/>
                <a:cs typeface="Poppins"/>
                <a:sym typeface="Poppins"/>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63" name="Google Shape;63;p13"/>
          <p:cNvSpPr txBox="1">
            <a:spLocks noGrp="1"/>
          </p:cNvSpPr>
          <p:nvPr>
            <p:ph type="title" idx="6"/>
          </p:nvPr>
        </p:nvSpPr>
        <p:spPr>
          <a:xfrm>
            <a:off x="5248524" y="3532175"/>
            <a:ext cx="26901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700" b="1">
                <a:solidFill>
                  <a:schemeClr val="dk2"/>
                </a:solidFill>
                <a:latin typeface="Poppins"/>
                <a:ea typeface="Poppins"/>
                <a:cs typeface="Poppins"/>
                <a:sym typeface="Poppins"/>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64" name="Google Shape;64;p13"/>
          <p:cNvSpPr txBox="1">
            <a:spLocks noGrp="1"/>
          </p:cNvSpPr>
          <p:nvPr>
            <p:ph type="title" idx="7" hasCustomPrompt="1"/>
          </p:nvPr>
        </p:nvSpPr>
        <p:spPr>
          <a:xfrm>
            <a:off x="4380425" y="3532175"/>
            <a:ext cx="7479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b="1">
                <a:solidFill>
                  <a:schemeClr val="lt1"/>
                </a:solidFill>
                <a:latin typeface="Poppins"/>
                <a:ea typeface="Poppins"/>
                <a:cs typeface="Poppins"/>
                <a:sym typeface="Poppins"/>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5" name="Google Shape;65;p13"/>
          <p:cNvSpPr txBox="1">
            <a:spLocks noGrp="1"/>
          </p:cNvSpPr>
          <p:nvPr>
            <p:ph type="subTitle" idx="8"/>
          </p:nvPr>
        </p:nvSpPr>
        <p:spPr>
          <a:xfrm>
            <a:off x="5250189" y="4042500"/>
            <a:ext cx="26901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solidFill>
                  <a:schemeClr val="dk1"/>
                </a:solidFill>
                <a:latin typeface="Poppins"/>
                <a:ea typeface="Poppins"/>
                <a:cs typeface="Poppins"/>
                <a:sym typeface="Poppins"/>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66" name="Google Shape;66;p13"/>
          <p:cNvSpPr txBox="1">
            <a:spLocks noGrp="1"/>
          </p:cNvSpPr>
          <p:nvPr>
            <p:ph type="title" idx="9"/>
          </p:nvPr>
        </p:nvSpPr>
        <p:spPr>
          <a:xfrm>
            <a:off x="1558200" y="3532175"/>
            <a:ext cx="26901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700" b="1">
                <a:solidFill>
                  <a:schemeClr val="dk2"/>
                </a:solidFill>
                <a:latin typeface="Poppins"/>
                <a:ea typeface="Poppins"/>
                <a:cs typeface="Poppins"/>
                <a:sym typeface="Poppins"/>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67" name="Google Shape;67;p13"/>
          <p:cNvSpPr txBox="1">
            <a:spLocks noGrp="1"/>
          </p:cNvSpPr>
          <p:nvPr>
            <p:ph type="title" idx="13" hasCustomPrompt="1"/>
          </p:nvPr>
        </p:nvSpPr>
        <p:spPr>
          <a:xfrm>
            <a:off x="739674" y="3532175"/>
            <a:ext cx="7209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b="1">
                <a:solidFill>
                  <a:schemeClr val="lt1"/>
                </a:solidFill>
                <a:latin typeface="Poppins"/>
                <a:ea typeface="Poppins"/>
                <a:cs typeface="Poppins"/>
                <a:sym typeface="Poppins"/>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8" name="Google Shape;68;p13"/>
          <p:cNvSpPr txBox="1">
            <a:spLocks noGrp="1"/>
          </p:cNvSpPr>
          <p:nvPr>
            <p:ph type="subTitle" idx="14"/>
          </p:nvPr>
        </p:nvSpPr>
        <p:spPr>
          <a:xfrm>
            <a:off x="1558200" y="4042500"/>
            <a:ext cx="26901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solidFill>
                  <a:schemeClr val="dk1"/>
                </a:solidFill>
                <a:latin typeface="Poppins"/>
                <a:ea typeface="Poppins"/>
                <a:cs typeface="Poppins"/>
                <a:sym typeface="Poppins"/>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69" name="Google Shape;69;p13"/>
          <p:cNvSpPr txBox="1">
            <a:spLocks noGrp="1"/>
          </p:cNvSpPr>
          <p:nvPr>
            <p:ph type="title" idx="15"/>
          </p:nvPr>
        </p:nvSpPr>
        <p:spPr>
          <a:xfrm>
            <a:off x="720000" y="532925"/>
            <a:ext cx="7704000" cy="4848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sz="3600">
                <a:solidFill>
                  <a:schemeClr val="dk2"/>
                </a:solidFill>
                <a:latin typeface="Montserrat ExtraBold"/>
                <a:ea typeface="Montserrat ExtraBold"/>
                <a:cs typeface="Montserrat ExtraBold"/>
                <a:sym typeface="Montserrat ExtraBold"/>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ext">
  <p:cSld name="CUSTOM">
    <p:bg>
      <p:bgPr>
        <a:solidFill>
          <a:schemeClr val="lt1"/>
        </a:solidFill>
        <a:effectLst/>
      </p:bgPr>
    </p:bg>
    <p:spTree>
      <p:nvGrpSpPr>
        <p:cNvPr id="1" name="Shape 74"/>
        <p:cNvGrpSpPr/>
        <p:nvPr/>
      </p:nvGrpSpPr>
      <p:grpSpPr>
        <a:xfrm>
          <a:off x="0" y="0"/>
          <a:ext cx="0" cy="0"/>
          <a:chOff x="0" y="0"/>
          <a:chExt cx="0" cy="0"/>
        </a:xfrm>
      </p:grpSpPr>
      <p:sp>
        <p:nvSpPr>
          <p:cNvPr id="75" name="Google Shape;75;p15"/>
          <p:cNvSpPr/>
          <p:nvPr/>
        </p:nvSpPr>
        <p:spPr>
          <a:xfrm rot="3699419" flipH="1">
            <a:off x="2131963" y="-1207207"/>
            <a:ext cx="8621816" cy="6719964"/>
          </a:xfrm>
          <a:prstGeom prst="flowChartDocument">
            <a:avLst/>
          </a:prstGeom>
          <a:solidFill>
            <a:srgbClr val="0C20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5"/>
          <p:cNvSpPr txBox="1">
            <a:spLocks noGrp="1"/>
          </p:cNvSpPr>
          <p:nvPr>
            <p:ph type="title"/>
          </p:nvPr>
        </p:nvSpPr>
        <p:spPr>
          <a:xfrm>
            <a:off x="2772700" y="905475"/>
            <a:ext cx="5656200" cy="14310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2000"/>
              <a:buNone/>
              <a:defRPr sz="9400">
                <a:solidFill>
                  <a:schemeClr val="lt1"/>
                </a:solidFill>
                <a:latin typeface="Montserrat ExtraBold"/>
                <a:ea typeface="Montserrat ExtraBold"/>
                <a:cs typeface="Montserrat ExtraBold"/>
                <a:sym typeface="Montserrat ExtraBold"/>
              </a:defRPr>
            </a:lvl1pPr>
            <a:lvl2pPr lvl="1" rtl="0">
              <a:spcBef>
                <a:spcPts val="0"/>
              </a:spcBef>
              <a:spcAft>
                <a:spcPts val="0"/>
              </a:spcAft>
              <a:buSzPts val="3500"/>
              <a:buNone/>
              <a:defRPr>
                <a:latin typeface="Lato"/>
                <a:ea typeface="Lato"/>
                <a:cs typeface="Lato"/>
                <a:sym typeface="Lato"/>
              </a:defRPr>
            </a:lvl2pPr>
            <a:lvl3pPr lvl="2" rtl="0">
              <a:spcBef>
                <a:spcPts val="0"/>
              </a:spcBef>
              <a:spcAft>
                <a:spcPts val="0"/>
              </a:spcAft>
              <a:buSzPts val="3500"/>
              <a:buNone/>
              <a:defRPr>
                <a:latin typeface="Lato"/>
                <a:ea typeface="Lato"/>
                <a:cs typeface="Lato"/>
                <a:sym typeface="Lato"/>
              </a:defRPr>
            </a:lvl3pPr>
            <a:lvl4pPr lvl="3" rtl="0">
              <a:spcBef>
                <a:spcPts val="0"/>
              </a:spcBef>
              <a:spcAft>
                <a:spcPts val="0"/>
              </a:spcAft>
              <a:buSzPts val="3500"/>
              <a:buNone/>
              <a:defRPr>
                <a:latin typeface="Lato"/>
                <a:ea typeface="Lato"/>
                <a:cs typeface="Lato"/>
                <a:sym typeface="Lato"/>
              </a:defRPr>
            </a:lvl4pPr>
            <a:lvl5pPr lvl="4" rtl="0">
              <a:spcBef>
                <a:spcPts val="0"/>
              </a:spcBef>
              <a:spcAft>
                <a:spcPts val="0"/>
              </a:spcAft>
              <a:buSzPts val="3500"/>
              <a:buNone/>
              <a:defRPr>
                <a:latin typeface="Lato"/>
                <a:ea typeface="Lato"/>
                <a:cs typeface="Lato"/>
                <a:sym typeface="Lato"/>
              </a:defRPr>
            </a:lvl5pPr>
            <a:lvl6pPr lvl="5" rtl="0">
              <a:spcBef>
                <a:spcPts val="0"/>
              </a:spcBef>
              <a:spcAft>
                <a:spcPts val="0"/>
              </a:spcAft>
              <a:buSzPts val="3500"/>
              <a:buNone/>
              <a:defRPr>
                <a:latin typeface="Lato"/>
                <a:ea typeface="Lato"/>
                <a:cs typeface="Lato"/>
                <a:sym typeface="Lato"/>
              </a:defRPr>
            </a:lvl6pPr>
            <a:lvl7pPr lvl="6" rtl="0">
              <a:spcBef>
                <a:spcPts val="0"/>
              </a:spcBef>
              <a:spcAft>
                <a:spcPts val="0"/>
              </a:spcAft>
              <a:buSzPts val="3500"/>
              <a:buNone/>
              <a:defRPr>
                <a:latin typeface="Lato"/>
                <a:ea typeface="Lato"/>
                <a:cs typeface="Lato"/>
                <a:sym typeface="Lato"/>
              </a:defRPr>
            </a:lvl7pPr>
            <a:lvl8pPr lvl="7" rtl="0">
              <a:spcBef>
                <a:spcPts val="0"/>
              </a:spcBef>
              <a:spcAft>
                <a:spcPts val="0"/>
              </a:spcAft>
              <a:buSzPts val="3500"/>
              <a:buNone/>
              <a:defRPr>
                <a:latin typeface="Lato"/>
                <a:ea typeface="Lato"/>
                <a:cs typeface="Lato"/>
                <a:sym typeface="Lato"/>
              </a:defRPr>
            </a:lvl8pPr>
            <a:lvl9pPr lvl="8" rtl="0">
              <a:spcBef>
                <a:spcPts val="0"/>
              </a:spcBef>
              <a:spcAft>
                <a:spcPts val="0"/>
              </a:spcAft>
              <a:buSzPts val="3500"/>
              <a:buNone/>
              <a:defRPr>
                <a:latin typeface="Lato"/>
                <a:ea typeface="Lato"/>
                <a:cs typeface="Lato"/>
                <a:sym typeface="Lato"/>
              </a:defRPr>
            </a:lvl9pPr>
          </a:lstStyle>
          <a:p>
            <a:endParaRPr/>
          </a:p>
        </p:txBody>
      </p:sp>
      <p:sp>
        <p:nvSpPr>
          <p:cNvPr id="77" name="Google Shape;77;p15"/>
          <p:cNvSpPr txBox="1">
            <a:spLocks noGrp="1"/>
          </p:cNvSpPr>
          <p:nvPr>
            <p:ph type="subTitle" idx="1"/>
          </p:nvPr>
        </p:nvSpPr>
        <p:spPr>
          <a:xfrm>
            <a:off x="4200200" y="2345575"/>
            <a:ext cx="4194600" cy="8121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400"/>
              <a:buNone/>
              <a:defRPr sz="1600">
                <a:solidFill>
                  <a:schemeClr val="lt1"/>
                </a:solidFill>
                <a:latin typeface="Poppins"/>
                <a:ea typeface="Poppins"/>
                <a:cs typeface="Poppins"/>
                <a:sym typeface="Poppins"/>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hree columns">
  <p:cSld name="BLANK_1_1_1_2">
    <p:bg>
      <p:bgPr>
        <a:solidFill>
          <a:schemeClr val="accent3"/>
        </a:solidFill>
        <a:effectLst/>
      </p:bgPr>
    </p:bg>
    <p:spTree>
      <p:nvGrpSpPr>
        <p:cNvPr id="1" name="Shape 105"/>
        <p:cNvGrpSpPr/>
        <p:nvPr/>
      </p:nvGrpSpPr>
      <p:grpSpPr>
        <a:xfrm>
          <a:off x="0" y="0"/>
          <a:ext cx="0" cy="0"/>
          <a:chOff x="0" y="0"/>
          <a:chExt cx="0" cy="0"/>
        </a:xfrm>
      </p:grpSpPr>
      <p:sp>
        <p:nvSpPr>
          <p:cNvPr id="106" name="Google Shape;106;p21"/>
          <p:cNvSpPr/>
          <p:nvPr/>
        </p:nvSpPr>
        <p:spPr>
          <a:xfrm rot="5400072">
            <a:off x="249654" y="554799"/>
            <a:ext cx="5136966" cy="4033908"/>
          </a:xfrm>
          <a:prstGeom prst="flowChartDocumen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07" name="Google Shape;107;p21"/>
          <p:cNvSpPr/>
          <p:nvPr/>
        </p:nvSpPr>
        <p:spPr>
          <a:xfrm rot="5399964" flipH="1">
            <a:off x="2190744" y="-1800204"/>
            <a:ext cx="5162562" cy="8743896"/>
          </a:xfrm>
          <a:prstGeom prst="flowChartDocumen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08" name="Google Shape;108;p21"/>
          <p:cNvSpPr txBox="1">
            <a:spLocks noGrp="1"/>
          </p:cNvSpPr>
          <p:nvPr>
            <p:ph type="title"/>
          </p:nvPr>
        </p:nvSpPr>
        <p:spPr>
          <a:xfrm>
            <a:off x="5723400" y="1574900"/>
            <a:ext cx="2683800" cy="5277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500"/>
              <a:buNone/>
              <a:defRPr sz="2700" b="1">
                <a:solidFill>
                  <a:schemeClr val="dk2"/>
                </a:solidFill>
                <a:latin typeface="Poppins"/>
                <a:ea typeface="Poppins"/>
                <a:cs typeface="Poppins"/>
                <a:sym typeface="Poppins"/>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09" name="Google Shape;109;p21"/>
          <p:cNvSpPr txBox="1">
            <a:spLocks noGrp="1"/>
          </p:cNvSpPr>
          <p:nvPr>
            <p:ph type="subTitle" idx="1"/>
          </p:nvPr>
        </p:nvSpPr>
        <p:spPr>
          <a:xfrm>
            <a:off x="6070800" y="2038031"/>
            <a:ext cx="2336400" cy="4848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1600">
                <a:solidFill>
                  <a:schemeClr val="dk1"/>
                </a:solidFill>
                <a:latin typeface="Poppins"/>
                <a:ea typeface="Poppins"/>
                <a:cs typeface="Poppins"/>
                <a:sym typeface="Poppins"/>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0" name="Google Shape;110;p21"/>
          <p:cNvSpPr txBox="1">
            <a:spLocks noGrp="1"/>
          </p:cNvSpPr>
          <p:nvPr>
            <p:ph type="title" idx="2"/>
          </p:nvPr>
        </p:nvSpPr>
        <p:spPr>
          <a:xfrm>
            <a:off x="1705700" y="2647400"/>
            <a:ext cx="2683800" cy="5277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500"/>
              <a:buNone/>
              <a:defRPr sz="2700" b="1">
                <a:solidFill>
                  <a:schemeClr val="dk2"/>
                </a:solidFill>
                <a:latin typeface="Poppins"/>
                <a:ea typeface="Poppins"/>
                <a:cs typeface="Poppins"/>
                <a:sym typeface="Poppins"/>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11" name="Google Shape;111;p21"/>
          <p:cNvSpPr txBox="1">
            <a:spLocks noGrp="1"/>
          </p:cNvSpPr>
          <p:nvPr>
            <p:ph type="subTitle" idx="3"/>
          </p:nvPr>
        </p:nvSpPr>
        <p:spPr>
          <a:xfrm>
            <a:off x="2053100" y="3110531"/>
            <a:ext cx="2336400" cy="4848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1600">
                <a:solidFill>
                  <a:schemeClr val="dk1"/>
                </a:solidFill>
                <a:latin typeface="Poppins"/>
                <a:ea typeface="Poppins"/>
                <a:cs typeface="Poppins"/>
                <a:sym typeface="Poppins"/>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2" name="Google Shape;112;p21"/>
          <p:cNvSpPr txBox="1">
            <a:spLocks noGrp="1"/>
          </p:cNvSpPr>
          <p:nvPr>
            <p:ph type="title" idx="4"/>
          </p:nvPr>
        </p:nvSpPr>
        <p:spPr>
          <a:xfrm>
            <a:off x="5723400" y="3566325"/>
            <a:ext cx="2683800" cy="5277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500"/>
              <a:buNone/>
              <a:defRPr sz="2700" b="1">
                <a:solidFill>
                  <a:schemeClr val="dk2"/>
                </a:solidFill>
                <a:latin typeface="Poppins"/>
                <a:ea typeface="Poppins"/>
                <a:cs typeface="Poppins"/>
                <a:sym typeface="Poppins"/>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13" name="Google Shape;113;p21"/>
          <p:cNvSpPr txBox="1">
            <a:spLocks noGrp="1"/>
          </p:cNvSpPr>
          <p:nvPr>
            <p:ph type="subTitle" idx="5"/>
          </p:nvPr>
        </p:nvSpPr>
        <p:spPr>
          <a:xfrm>
            <a:off x="6070800" y="4029456"/>
            <a:ext cx="2336400" cy="4848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1600">
                <a:solidFill>
                  <a:schemeClr val="dk1"/>
                </a:solidFill>
                <a:latin typeface="Poppins"/>
                <a:ea typeface="Poppins"/>
                <a:cs typeface="Poppins"/>
                <a:sym typeface="Poppins"/>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4" name="Google Shape;114;p21"/>
          <p:cNvSpPr txBox="1">
            <a:spLocks noGrp="1"/>
          </p:cNvSpPr>
          <p:nvPr>
            <p:ph type="title" idx="6"/>
          </p:nvPr>
        </p:nvSpPr>
        <p:spPr>
          <a:xfrm>
            <a:off x="720000" y="532925"/>
            <a:ext cx="7704000" cy="4848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sz="3600">
                <a:solidFill>
                  <a:schemeClr val="dk2"/>
                </a:solidFill>
                <a:latin typeface="Montserrat ExtraBold"/>
                <a:ea typeface="Montserrat ExtraBold"/>
                <a:cs typeface="Montserrat ExtraBold"/>
                <a:sym typeface="Montserrat ExtraBold"/>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3">
  <p:cSld name="BLANK_1_1_1_1_2_1_1">
    <p:bg>
      <p:bgPr>
        <a:solidFill>
          <a:schemeClr val="dk2"/>
        </a:solidFill>
        <a:effectLst/>
      </p:bgPr>
    </p:bg>
    <p:spTree>
      <p:nvGrpSpPr>
        <p:cNvPr id="1" name="Shape 147"/>
        <p:cNvGrpSpPr/>
        <p:nvPr/>
      </p:nvGrpSpPr>
      <p:grpSpPr>
        <a:xfrm>
          <a:off x="0" y="0"/>
          <a:ext cx="0" cy="0"/>
          <a:chOff x="0" y="0"/>
          <a:chExt cx="0" cy="0"/>
        </a:xfrm>
      </p:grpSpPr>
      <p:sp>
        <p:nvSpPr>
          <p:cNvPr id="148" name="Google Shape;148;p26"/>
          <p:cNvSpPr/>
          <p:nvPr/>
        </p:nvSpPr>
        <p:spPr>
          <a:xfrm rot="5400071">
            <a:off x="-157036" y="-350253"/>
            <a:ext cx="5197230" cy="6000750"/>
          </a:xfrm>
          <a:prstGeom prst="flowChartDocumen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26"/>
          <p:cNvSpPr/>
          <p:nvPr/>
        </p:nvSpPr>
        <p:spPr>
          <a:xfrm rot="-5399929">
            <a:off x="4319714" y="-437227"/>
            <a:ext cx="5197230" cy="6000750"/>
          </a:xfrm>
          <a:prstGeom prst="flowChartDocumen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26"/>
          <p:cNvSpPr/>
          <p:nvPr/>
        </p:nvSpPr>
        <p:spPr>
          <a:xfrm rot="-5399929">
            <a:off x="4564180" y="217369"/>
            <a:ext cx="5197230" cy="4686282"/>
          </a:xfrm>
          <a:prstGeom prst="flowChartDocumen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26"/>
          <p:cNvSpPr/>
          <p:nvPr/>
        </p:nvSpPr>
        <p:spPr>
          <a:xfrm rot="5400069">
            <a:off x="-257989" y="-370647"/>
            <a:ext cx="5387688" cy="5671782"/>
          </a:xfrm>
          <a:prstGeom prst="flowChartDocumen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26"/>
          <p:cNvSpPr txBox="1">
            <a:spLocks noGrp="1"/>
          </p:cNvSpPr>
          <p:nvPr>
            <p:ph type="title"/>
          </p:nvPr>
        </p:nvSpPr>
        <p:spPr>
          <a:xfrm>
            <a:off x="720000" y="532925"/>
            <a:ext cx="7704000" cy="4848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sz="3600">
                <a:solidFill>
                  <a:schemeClr val="dk2"/>
                </a:solidFill>
                <a:latin typeface="Montserrat ExtraBold"/>
                <a:ea typeface="Montserrat ExtraBold"/>
                <a:cs typeface="Montserrat ExtraBold"/>
                <a:sym typeface="Montserrat ExtraBold"/>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six columns">
  <p:cSld name="BLANK_1_1_1_1_1">
    <p:bg>
      <p:bgPr>
        <a:solidFill>
          <a:schemeClr val="dk2"/>
        </a:solidFill>
        <a:effectLst/>
      </p:bgPr>
    </p:bg>
    <p:spTree>
      <p:nvGrpSpPr>
        <p:cNvPr id="1" name="Shape 153"/>
        <p:cNvGrpSpPr/>
        <p:nvPr/>
      </p:nvGrpSpPr>
      <p:grpSpPr>
        <a:xfrm>
          <a:off x="0" y="0"/>
          <a:ext cx="0" cy="0"/>
          <a:chOff x="0" y="0"/>
          <a:chExt cx="0" cy="0"/>
        </a:xfrm>
      </p:grpSpPr>
      <p:sp>
        <p:nvSpPr>
          <p:cNvPr id="154" name="Google Shape;154;p27"/>
          <p:cNvSpPr/>
          <p:nvPr/>
        </p:nvSpPr>
        <p:spPr>
          <a:xfrm rot="5399967" flipH="1">
            <a:off x="30283" y="-856842"/>
            <a:ext cx="5694570" cy="7068114"/>
          </a:xfrm>
          <a:prstGeom prst="flowChartDocumen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55" name="Google Shape;155;p27"/>
          <p:cNvSpPr/>
          <p:nvPr/>
        </p:nvSpPr>
        <p:spPr>
          <a:xfrm rot="-5400032" flipH="1">
            <a:off x="3601466" y="-867066"/>
            <a:ext cx="5714982" cy="7068114"/>
          </a:xfrm>
          <a:prstGeom prst="flowChartDocumen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56" name="Google Shape;156;p27"/>
          <p:cNvSpPr/>
          <p:nvPr/>
        </p:nvSpPr>
        <p:spPr>
          <a:xfrm rot="-5400021" flipH="1">
            <a:off x="1329088" y="-347286"/>
            <a:ext cx="8839206" cy="7171578"/>
          </a:xfrm>
          <a:prstGeom prst="flowChartDocumen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57" name="Google Shape;157;p27"/>
          <p:cNvSpPr/>
          <p:nvPr/>
        </p:nvSpPr>
        <p:spPr>
          <a:xfrm rot="5399978" flipH="1">
            <a:off x="-294226" y="-1848107"/>
            <a:ext cx="8324802" cy="7068114"/>
          </a:xfrm>
          <a:prstGeom prst="flowChartDocumen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58" name="Google Shape;158;p27"/>
          <p:cNvSpPr txBox="1">
            <a:spLocks noGrp="1"/>
          </p:cNvSpPr>
          <p:nvPr>
            <p:ph type="title"/>
          </p:nvPr>
        </p:nvSpPr>
        <p:spPr>
          <a:xfrm>
            <a:off x="720000" y="1682850"/>
            <a:ext cx="23055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700" b="1">
                <a:solidFill>
                  <a:schemeClr val="dk2"/>
                </a:solidFill>
                <a:latin typeface="Poppins"/>
                <a:ea typeface="Poppins"/>
                <a:cs typeface="Poppins"/>
                <a:sym typeface="Poppins"/>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59" name="Google Shape;159;p27"/>
          <p:cNvSpPr txBox="1">
            <a:spLocks noGrp="1"/>
          </p:cNvSpPr>
          <p:nvPr>
            <p:ph type="subTitle" idx="1"/>
          </p:nvPr>
        </p:nvSpPr>
        <p:spPr>
          <a:xfrm>
            <a:off x="720000" y="2269375"/>
            <a:ext cx="2305500" cy="484800"/>
          </a:xfrm>
          <a:prstGeom prst="rect">
            <a:avLst/>
          </a:prstGeom>
        </p:spPr>
        <p:txBody>
          <a:bodyPr spcFirstLastPara="1" wrap="square" lIns="91425" tIns="91425" rIns="91425" bIns="91425" anchor="ctr" anchorCtr="0">
            <a:noAutofit/>
          </a:bodyPr>
          <a:lstStyle>
            <a:lvl1pPr lvl="0" algn="ctr" rtl="0">
              <a:lnSpc>
                <a:spcPct val="80000"/>
              </a:lnSpc>
              <a:spcBef>
                <a:spcPts val="0"/>
              </a:spcBef>
              <a:spcAft>
                <a:spcPts val="0"/>
              </a:spcAft>
              <a:buSzPts val="1400"/>
              <a:buNone/>
              <a:defRPr sz="1600">
                <a:solidFill>
                  <a:srgbClr val="000000"/>
                </a:solidFill>
                <a:latin typeface="Lato"/>
                <a:ea typeface="Lato"/>
                <a:cs typeface="Lato"/>
                <a:sym typeface="Lato"/>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0" name="Google Shape;160;p27"/>
          <p:cNvSpPr txBox="1">
            <a:spLocks noGrp="1"/>
          </p:cNvSpPr>
          <p:nvPr>
            <p:ph type="title" idx="2"/>
          </p:nvPr>
        </p:nvSpPr>
        <p:spPr>
          <a:xfrm>
            <a:off x="3419269" y="1682850"/>
            <a:ext cx="23055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700" b="1">
                <a:solidFill>
                  <a:schemeClr val="dk2"/>
                </a:solidFill>
                <a:latin typeface="Poppins"/>
                <a:ea typeface="Poppins"/>
                <a:cs typeface="Poppins"/>
                <a:sym typeface="Poppins"/>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61" name="Google Shape;161;p27"/>
          <p:cNvSpPr txBox="1">
            <a:spLocks noGrp="1"/>
          </p:cNvSpPr>
          <p:nvPr>
            <p:ph type="subTitle" idx="3"/>
          </p:nvPr>
        </p:nvSpPr>
        <p:spPr>
          <a:xfrm>
            <a:off x="3419269" y="2269375"/>
            <a:ext cx="2305500" cy="484800"/>
          </a:xfrm>
          <a:prstGeom prst="rect">
            <a:avLst/>
          </a:prstGeom>
        </p:spPr>
        <p:txBody>
          <a:bodyPr spcFirstLastPara="1" wrap="square" lIns="91425" tIns="91425" rIns="91425" bIns="91425" anchor="ctr" anchorCtr="0">
            <a:noAutofit/>
          </a:bodyPr>
          <a:lstStyle>
            <a:lvl1pPr lvl="0" algn="ctr" rtl="0">
              <a:lnSpc>
                <a:spcPct val="80000"/>
              </a:lnSpc>
              <a:spcBef>
                <a:spcPts val="0"/>
              </a:spcBef>
              <a:spcAft>
                <a:spcPts val="0"/>
              </a:spcAft>
              <a:buSzPts val="1400"/>
              <a:buNone/>
              <a:defRPr sz="1600">
                <a:solidFill>
                  <a:srgbClr val="000000"/>
                </a:solidFill>
                <a:latin typeface="Lato"/>
                <a:ea typeface="Lato"/>
                <a:cs typeface="Lato"/>
                <a:sym typeface="Lato"/>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2" name="Google Shape;162;p27"/>
          <p:cNvSpPr txBox="1">
            <a:spLocks noGrp="1"/>
          </p:cNvSpPr>
          <p:nvPr>
            <p:ph type="title" idx="4"/>
          </p:nvPr>
        </p:nvSpPr>
        <p:spPr>
          <a:xfrm>
            <a:off x="720000" y="3116250"/>
            <a:ext cx="23055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700" b="1">
                <a:solidFill>
                  <a:schemeClr val="dk2"/>
                </a:solidFill>
                <a:latin typeface="Poppins"/>
                <a:ea typeface="Poppins"/>
                <a:cs typeface="Poppins"/>
                <a:sym typeface="Poppins"/>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63" name="Google Shape;163;p27"/>
          <p:cNvSpPr txBox="1">
            <a:spLocks noGrp="1"/>
          </p:cNvSpPr>
          <p:nvPr>
            <p:ph type="subTitle" idx="5"/>
          </p:nvPr>
        </p:nvSpPr>
        <p:spPr>
          <a:xfrm>
            <a:off x="720000" y="3702775"/>
            <a:ext cx="23055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solidFill>
                  <a:srgbClr val="000000"/>
                </a:solidFill>
                <a:latin typeface="Lato"/>
                <a:ea typeface="Lato"/>
                <a:cs typeface="Lato"/>
                <a:sym typeface="Lato"/>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4" name="Google Shape;164;p27"/>
          <p:cNvSpPr txBox="1">
            <a:spLocks noGrp="1"/>
          </p:cNvSpPr>
          <p:nvPr>
            <p:ph type="title" idx="6"/>
          </p:nvPr>
        </p:nvSpPr>
        <p:spPr>
          <a:xfrm>
            <a:off x="3419269" y="3116250"/>
            <a:ext cx="23055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700" b="1">
                <a:solidFill>
                  <a:schemeClr val="dk2"/>
                </a:solidFill>
                <a:latin typeface="Poppins"/>
                <a:ea typeface="Poppins"/>
                <a:cs typeface="Poppins"/>
                <a:sym typeface="Poppins"/>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65" name="Google Shape;165;p27"/>
          <p:cNvSpPr txBox="1">
            <a:spLocks noGrp="1"/>
          </p:cNvSpPr>
          <p:nvPr>
            <p:ph type="subTitle" idx="7"/>
          </p:nvPr>
        </p:nvSpPr>
        <p:spPr>
          <a:xfrm>
            <a:off x="3419269" y="3702775"/>
            <a:ext cx="23055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solidFill>
                  <a:srgbClr val="000000"/>
                </a:solidFill>
                <a:latin typeface="Lato"/>
                <a:ea typeface="Lato"/>
                <a:cs typeface="Lato"/>
                <a:sym typeface="Lato"/>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6" name="Google Shape;166;p27"/>
          <p:cNvSpPr txBox="1">
            <a:spLocks noGrp="1"/>
          </p:cNvSpPr>
          <p:nvPr>
            <p:ph type="title" idx="8"/>
          </p:nvPr>
        </p:nvSpPr>
        <p:spPr>
          <a:xfrm>
            <a:off x="6118545" y="1682850"/>
            <a:ext cx="23055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700" b="1">
                <a:solidFill>
                  <a:schemeClr val="dk2"/>
                </a:solidFill>
                <a:latin typeface="Poppins"/>
                <a:ea typeface="Poppins"/>
                <a:cs typeface="Poppins"/>
                <a:sym typeface="Poppins"/>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67" name="Google Shape;167;p27"/>
          <p:cNvSpPr txBox="1">
            <a:spLocks noGrp="1"/>
          </p:cNvSpPr>
          <p:nvPr>
            <p:ph type="subTitle" idx="9"/>
          </p:nvPr>
        </p:nvSpPr>
        <p:spPr>
          <a:xfrm>
            <a:off x="6118545" y="2269375"/>
            <a:ext cx="23055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solidFill>
                  <a:srgbClr val="000000"/>
                </a:solidFill>
                <a:latin typeface="Lato"/>
                <a:ea typeface="Lato"/>
                <a:cs typeface="Lato"/>
                <a:sym typeface="Lato"/>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8" name="Google Shape;168;p27"/>
          <p:cNvSpPr txBox="1">
            <a:spLocks noGrp="1"/>
          </p:cNvSpPr>
          <p:nvPr>
            <p:ph type="title" idx="13"/>
          </p:nvPr>
        </p:nvSpPr>
        <p:spPr>
          <a:xfrm>
            <a:off x="6118545" y="3116250"/>
            <a:ext cx="23055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700" b="1">
                <a:solidFill>
                  <a:schemeClr val="dk2"/>
                </a:solidFill>
                <a:latin typeface="Poppins"/>
                <a:ea typeface="Poppins"/>
                <a:cs typeface="Poppins"/>
                <a:sym typeface="Poppins"/>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69" name="Google Shape;169;p27"/>
          <p:cNvSpPr txBox="1">
            <a:spLocks noGrp="1"/>
          </p:cNvSpPr>
          <p:nvPr>
            <p:ph type="subTitle" idx="14"/>
          </p:nvPr>
        </p:nvSpPr>
        <p:spPr>
          <a:xfrm>
            <a:off x="6118545" y="3702775"/>
            <a:ext cx="23055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solidFill>
                  <a:srgbClr val="000000"/>
                </a:solidFill>
                <a:latin typeface="Lato"/>
                <a:ea typeface="Lato"/>
                <a:cs typeface="Lato"/>
                <a:sym typeface="Lato"/>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0" name="Google Shape;170;p27"/>
          <p:cNvSpPr txBox="1">
            <a:spLocks noGrp="1"/>
          </p:cNvSpPr>
          <p:nvPr>
            <p:ph type="title" idx="15"/>
          </p:nvPr>
        </p:nvSpPr>
        <p:spPr>
          <a:xfrm>
            <a:off x="720000" y="532925"/>
            <a:ext cx="7704000" cy="484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sz="3600">
                <a:solidFill>
                  <a:schemeClr val="dk2"/>
                </a:solidFill>
                <a:latin typeface="Montserrat ExtraBold"/>
                <a:ea typeface="Montserrat ExtraBold"/>
                <a:cs typeface="Montserrat ExtraBold"/>
                <a:sym typeface="Montserrat ExtraBold"/>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Numbers and text 1">
  <p:cSld name="BLANK_1_1_1_1_1_1">
    <p:bg>
      <p:bgPr>
        <a:solidFill>
          <a:schemeClr val="dk2"/>
        </a:solidFill>
        <a:effectLst/>
      </p:bgPr>
    </p:bg>
    <p:spTree>
      <p:nvGrpSpPr>
        <p:cNvPr id="1" name="Shape 171"/>
        <p:cNvGrpSpPr/>
        <p:nvPr/>
      </p:nvGrpSpPr>
      <p:grpSpPr>
        <a:xfrm>
          <a:off x="0" y="0"/>
          <a:ext cx="0" cy="0"/>
          <a:chOff x="0" y="0"/>
          <a:chExt cx="0" cy="0"/>
        </a:xfrm>
      </p:grpSpPr>
      <p:sp>
        <p:nvSpPr>
          <p:cNvPr id="172" name="Google Shape;172;p28"/>
          <p:cNvSpPr/>
          <p:nvPr/>
        </p:nvSpPr>
        <p:spPr>
          <a:xfrm rot="-36" flipH="1">
            <a:off x="-218050" y="-2190729"/>
            <a:ext cx="5124438" cy="8372754"/>
          </a:xfrm>
          <a:prstGeom prst="flowChartDocumen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73" name="Google Shape;173;p28"/>
          <p:cNvSpPr/>
          <p:nvPr/>
        </p:nvSpPr>
        <p:spPr>
          <a:xfrm rot="10799964" flipH="1">
            <a:off x="4506350" y="-1047729"/>
            <a:ext cx="5124438" cy="8372754"/>
          </a:xfrm>
          <a:prstGeom prst="flowChartDocumen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74" name="Google Shape;174;p28"/>
          <p:cNvSpPr/>
          <p:nvPr/>
        </p:nvSpPr>
        <p:spPr>
          <a:xfrm rot="-36" flipH="1">
            <a:off x="-65660" y="-1267101"/>
            <a:ext cx="5124438" cy="7068114"/>
          </a:xfrm>
          <a:prstGeom prst="flowChartDocumen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75" name="Google Shape;175;p28"/>
          <p:cNvSpPr/>
          <p:nvPr/>
        </p:nvSpPr>
        <p:spPr>
          <a:xfrm rot="10799964" flipH="1">
            <a:off x="4277740" y="-657501"/>
            <a:ext cx="5124438" cy="7068114"/>
          </a:xfrm>
          <a:prstGeom prst="flowChartDocumen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76" name="Google Shape;176;p28"/>
          <p:cNvSpPr txBox="1">
            <a:spLocks noGrp="1"/>
          </p:cNvSpPr>
          <p:nvPr>
            <p:ph type="subTitle" idx="1"/>
          </p:nvPr>
        </p:nvSpPr>
        <p:spPr>
          <a:xfrm>
            <a:off x="760625" y="3499875"/>
            <a:ext cx="2384100" cy="598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solidFill>
                  <a:schemeClr val="dk1"/>
                </a:solidFill>
                <a:latin typeface="Poppins"/>
                <a:ea typeface="Poppins"/>
                <a:cs typeface="Poppins"/>
                <a:sym typeface="Poppins"/>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177" name="Google Shape;177;p28"/>
          <p:cNvSpPr txBox="1">
            <a:spLocks noGrp="1"/>
          </p:cNvSpPr>
          <p:nvPr>
            <p:ph type="subTitle" idx="2"/>
          </p:nvPr>
        </p:nvSpPr>
        <p:spPr>
          <a:xfrm>
            <a:off x="3413513" y="3499875"/>
            <a:ext cx="2384100" cy="598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solidFill>
                  <a:schemeClr val="dk1"/>
                </a:solidFill>
                <a:latin typeface="Poppins"/>
                <a:ea typeface="Poppins"/>
                <a:cs typeface="Poppins"/>
                <a:sym typeface="Poppins"/>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178" name="Google Shape;178;p28"/>
          <p:cNvSpPr txBox="1">
            <a:spLocks noGrp="1"/>
          </p:cNvSpPr>
          <p:nvPr>
            <p:ph type="subTitle" idx="3"/>
          </p:nvPr>
        </p:nvSpPr>
        <p:spPr>
          <a:xfrm>
            <a:off x="6029988" y="3499875"/>
            <a:ext cx="2384100" cy="598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solidFill>
                  <a:schemeClr val="dk1"/>
                </a:solidFill>
                <a:latin typeface="Poppins"/>
                <a:ea typeface="Poppins"/>
                <a:cs typeface="Poppins"/>
                <a:sym typeface="Poppins"/>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179" name="Google Shape;179;p28"/>
          <p:cNvSpPr txBox="1">
            <a:spLocks noGrp="1"/>
          </p:cNvSpPr>
          <p:nvPr>
            <p:ph type="title" hasCustomPrompt="1"/>
          </p:nvPr>
        </p:nvSpPr>
        <p:spPr>
          <a:xfrm>
            <a:off x="760475" y="1551725"/>
            <a:ext cx="2384100" cy="520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000"/>
              <a:buNone/>
              <a:defRPr sz="4000">
                <a:solidFill>
                  <a:schemeClr val="dk2"/>
                </a:solidFill>
                <a:latin typeface="Montserrat ExtraBold"/>
                <a:ea typeface="Montserrat ExtraBold"/>
                <a:cs typeface="Montserrat ExtraBold"/>
                <a:sym typeface="Montserrat ExtraBold"/>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80" name="Google Shape;180;p28"/>
          <p:cNvSpPr txBox="1">
            <a:spLocks noGrp="1"/>
          </p:cNvSpPr>
          <p:nvPr>
            <p:ph type="title" idx="4" hasCustomPrompt="1"/>
          </p:nvPr>
        </p:nvSpPr>
        <p:spPr>
          <a:xfrm>
            <a:off x="3413375" y="1551725"/>
            <a:ext cx="2384100" cy="520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000"/>
              <a:buNone/>
              <a:defRPr sz="4000">
                <a:solidFill>
                  <a:schemeClr val="dk2"/>
                </a:solidFill>
                <a:latin typeface="Montserrat ExtraBold"/>
                <a:ea typeface="Montserrat ExtraBold"/>
                <a:cs typeface="Montserrat ExtraBold"/>
                <a:sym typeface="Montserrat ExtraBold"/>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81" name="Google Shape;181;p28"/>
          <p:cNvSpPr txBox="1">
            <a:spLocks noGrp="1"/>
          </p:cNvSpPr>
          <p:nvPr>
            <p:ph type="title" idx="5" hasCustomPrompt="1"/>
          </p:nvPr>
        </p:nvSpPr>
        <p:spPr>
          <a:xfrm>
            <a:off x="6029850" y="1551725"/>
            <a:ext cx="2384100" cy="520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000"/>
              <a:buNone/>
              <a:defRPr sz="4000">
                <a:solidFill>
                  <a:schemeClr val="dk2"/>
                </a:solidFill>
                <a:latin typeface="Montserrat ExtraBold"/>
                <a:ea typeface="Montserrat ExtraBold"/>
                <a:cs typeface="Montserrat ExtraBold"/>
                <a:sym typeface="Montserrat ExtraBold"/>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82" name="Google Shape;182;p28"/>
          <p:cNvSpPr txBox="1">
            <a:spLocks noGrp="1"/>
          </p:cNvSpPr>
          <p:nvPr>
            <p:ph type="title" idx="6"/>
          </p:nvPr>
        </p:nvSpPr>
        <p:spPr>
          <a:xfrm>
            <a:off x="728375" y="530525"/>
            <a:ext cx="7687200" cy="463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3600"/>
              <a:buFont typeface="Montserrat ExtraBold"/>
              <a:buNone/>
              <a:defRPr sz="3600">
                <a:solidFill>
                  <a:schemeClr val="dk2"/>
                </a:solidFill>
                <a:latin typeface="Montserrat ExtraBold"/>
                <a:ea typeface="Montserrat ExtraBold"/>
                <a:cs typeface="Montserrat ExtraBold"/>
                <a:sym typeface="Montserrat ExtraBold"/>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ection Header 1">
  <p:cSld name="CUSTOM_2">
    <p:bg>
      <p:bgPr>
        <a:solidFill>
          <a:schemeClr val="lt1"/>
        </a:solidFill>
        <a:effectLst/>
      </p:bgPr>
    </p:bg>
    <p:spTree>
      <p:nvGrpSpPr>
        <p:cNvPr id="1" name="Shape 183"/>
        <p:cNvGrpSpPr/>
        <p:nvPr/>
      </p:nvGrpSpPr>
      <p:grpSpPr>
        <a:xfrm>
          <a:off x="0" y="0"/>
          <a:ext cx="0" cy="0"/>
          <a:chOff x="0" y="0"/>
          <a:chExt cx="0" cy="0"/>
        </a:xfrm>
      </p:grpSpPr>
      <p:sp>
        <p:nvSpPr>
          <p:cNvPr id="184" name="Google Shape;184;p29"/>
          <p:cNvSpPr/>
          <p:nvPr/>
        </p:nvSpPr>
        <p:spPr>
          <a:xfrm rot="9136852">
            <a:off x="1710037" y="1050495"/>
            <a:ext cx="9823463" cy="7954204"/>
          </a:xfrm>
          <a:prstGeom prst="flowChartDocumen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29"/>
          <p:cNvSpPr txBox="1">
            <a:spLocks noGrp="1"/>
          </p:cNvSpPr>
          <p:nvPr>
            <p:ph type="title"/>
          </p:nvPr>
        </p:nvSpPr>
        <p:spPr>
          <a:xfrm flipH="1">
            <a:off x="4203150" y="2487163"/>
            <a:ext cx="4207500" cy="10476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600"/>
              <a:buNone/>
              <a:defRPr sz="4500">
                <a:solidFill>
                  <a:schemeClr val="lt1"/>
                </a:solidFill>
                <a:latin typeface="Montserrat ExtraBold"/>
                <a:ea typeface="Montserrat ExtraBold"/>
                <a:cs typeface="Montserrat ExtraBold"/>
                <a:sym typeface="Montserrat ExtraBold"/>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86" name="Google Shape;186;p29"/>
          <p:cNvSpPr txBox="1">
            <a:spLocks noGrp="1"/>
          </p:cNvSpPr>
          <p:nvPr>
            <p:ph type="title" idx="2" hasCustomPrompt="1"/>
          </p:nvPr>
        </p:nvSpPr>
        <p:spPr>
          <a:xfrm flipH="1">
            <a:off x="7043250" y="1388138"/>
            <a:ext cx="13674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2"/>
              </a:buClr>
              <a:buSzPts val="6000"/>
              <a:buNone/>
              <a:defRPr sz="6500">
                <a:solidFill>
                  <a:schemeClr val="lt1"/>
                </a:solidFill>
                <a:latin typeface="Montserrat ExtraBold"/>
                <a:ea typeface="Montserrat ExtraBold"/>
                <a:cs typeface="Montserrat ExtraBold"/>
                <a:sym typeface="Montserrat ExtraBold"/>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87" name="Google Shape;187;p29"/>
          <p:cNvSpPr txBox="1">
            <a:spLocks noGrp="1"/>
          </p:cNvSpPr>
          <p:nvPr>
            <p:ph type="subTitle" idx="1"/>
          </p:nvPr>
        </p:nvSpPr>
        <p:spPr>
          <a:xfrm flipH="1">
            <a:off x="3704850" y="3400763"/>
            <a:ext cx="4705800" cy="4161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1600">
                <a:solidFill>
                  <a:schemeClr val="lt1"/>
                </a:solidFill>
                <a:latin typeface="Poppins"/>
                <a:ea typeface="Poppins"/>
                <a:cs typeface="Poppins"/>
                <a:sym typeface="Poppins"/>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Section Header 2">
  <p:cSld name="CUSTOM_2_1">
    <p:bg>
      <p:bgPr>
        <a:solidFill>
          <a:schemeClr val="lt1"/>
        </a:solidFill>
        <a:effectLst/>
      </p:bgPr>
    </p:bg>
    <p:spTree>
      <p:nvGrpSpPr>
        <p:cNvPr id="1" name="Shape 188"/>
        <p:cNvGrpSpPr/>
        <p:nvPr/>
      </p:nvGrpSpPr>
      <p:grpSpPr>
        <a:xfrm>
          <a:off x="0" y="0"/>
          <a:ext cx="0" cy="0"/>
          <a:chOff x="0" y="0"/>
          <a:chExt cx="0" cy="0"/>
        </a:xfrm>
      </p:grpSpPr>
      <p:sp>
        <p:nvSpPr>
          <p:cNvPr id="189" name="Google Shape;189;p30"/>
          <p:cNvSpPr/>
          <p:nvPr/>
        </p:nvSpPr>
        <p:spPr>
          <a:xfrm rot="10279750">
            <a:off x="2519167" y="3162263"/>
            <a:ext cx="7507675" cy="7424074"/>
          </a:xfrm>
          <a:prstGeom prst="flowChartDocumen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90" name="Google Shape;190;p30"/>
          <p:cNvSpPr/>
          <p:nvPr/>
        </p:nvSpPr>
        <p:spPr>
          <a:xfrm rot="-1140831" flipH="1">
            <a:off x="-1557482" y="-4164280"/>
            <a:ext cx="10945135" cy="9093778"/>
          </a:xfrm>
          <a:prstGeom prst="flowChartDocumen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91" name="Google Shape;191;p30"/>
          <p:cNvSpPr txBox="1">
            <a:spLocks noGrp="1"/>
          </p:cNvSpPr>
          <p:nvPr>
            <p:ph type="title"/>
          </p:nvPr>
        </p:nvSpPr>
        <p:spPr>
          <a:xfrm flipH="1">
            <a:off x="2002500" y="1877563"/>
            <a:ext cx="5139000" cy="72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4500">
                <a:solidFill>
                  <a:schemeClr val="lt1"/>
                </a:solidFill>
                <a:latin typeface="Montserrat ExtraBold"/>
                <a:ea typeface="Montserrat ExtraBold"/>
                <a:cs typeface="Montserrat ExtraBold"/>
                <a:sym typeface="Montserrat ExtraBold"/>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92" name="Google Shape;192;p30"/>
          <p:cNvSpPr txBox="1">
            <a:spLocks noGrp="1"/>
          </p:cNvSpPr>
          <p:nvPr>
            <p:ph type="title" idx="2" hasCustomPrompt="1"/>
          </p:nvPr>
        </p:nvSpPr>
        <p:spPr>
          <a:xfrm flipH="1">
            <a:off x="3848854" y="626138"/>
            <a:ext cx="14463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2"/>
              </a:buClr>
              <a:buSzPts val="6000"/>
              <a:buNone/>
              <a:defRPr sz="6500">
                <a:solidFill>
                  <a:schemeClr val="lt1"/>
                </a:solidFill>
                <a:latin typeface="Montserrat ExtraBold"/>
                <a:ea typeface="Montserrat ExtraBold"/>
                <a:cs typeface="Montserrat ExtraBold"/>
                <a:sym typeface="Montserrat ExtraBold"/>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93" name="Google Shape;193;p30"/>
          <p:cNvSpPr txBox="1">
            <a:spLocks noGrp="1"/>
          </p:cNvSpPr>
          <p:nvPr>
            <p:ph type="subTitle" idx="1"/>
          </p:nvPr>
        </p:nvSpPr>
        <p:spPr>
          <a:xfrm flipH="1">
            <a:off x="2002350" y="2638763"/>
            <a:ext cx="5139000" cy="416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solidFill>
                  <a:schemeClr val="lt1"/>
                </a:solidFill>
                <a:latin typeface="Poppins"/>
                <a:ea typeface="Poppins"/>
                <a:cs typeface="Poppins"/>
                <a:sym typeface="Poppins"/>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ackground 1">
  <p:cSld name="BLANK_1_1_1_1_1_1_1">
    <p:bg>
      <p:bgPr>
        <a:solidFill>
          <a:schemeClr val="accent3"/>
        </a:solidFill>
        <a:effectLst/>
      </p:bgPr>
    </p:bg>
    <p:spTree>
      <p:nvGrpSpPr>
        <p:cNvPr id="1" name="Shape 210"/>
        <p:cNvGrpSpPr/>
        <p:nvPr/>
      </p:nvGrpSpPr>
      <p:grpSpPr>
        <a:xfrm>
          <a:off x="0" y="0"/>
          <a:ext cx="0" cy="0"/>
          <a:chOff x="0" y="0"/>
          <a:chExt cx="0" cy="0"/>
        </a:xfrm>
      </p:grpSpPr>
      <p:sp>
        <p:nvSpPr>
          <p:cNvPr id="211" name="Google Shape;211;p33"/>
          <p:cNvSpPr/>
          <p:nvPr/>
        </p:nvSpPr>
        <p:spPr>
          <a:xfrm rot="5400000" flipH="1">
            <a:off x="751888" y="-1428763"/>
            <a:ext cx="6573420" cy="7467606"/>
          </a:xfrm>
          <a:prstGeom prst="flowChartDocumen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33"/>
          <p:cNvSpPr/>
          <p:nvPr/>
        </p:nvSpPr>
        <p:spPr>
          <a:xfrm rot="5400000" flipH="1">
            <a:off x="1947638" y="-2138020"/>
            <a:ext cx="6573420" cy="9038520"/>
          </a:xfrm>
          <a:prstGeom prst="flowChartDocumen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ackground 2">
  <p:cSld name="BLANK_1_1_1_1_1_1_1_1">
    <p:bg>
      <p:bgPr>
        <a:solidFill>
          <a:schemeClr val="dk2"/>
        </a:solidFill>
        <a:effectLst/>
      </p:bgPr>
    </p:bg>
    <p:spTree>
      <p:nvGrpSpPr>
        <p:cNvPr id="1" name="Shape 213"/>
        <p:cNvGrpSpPr/>
        <p:nvPr/>
      </p:nvGrpSpPr>
      <p:grpSpPr>
        <a:xfrm>
          <a:off x="0" y="0"/>
          <a:ext cx="0" cy="0"/>
          <a:chOff x="0" y="0"/>
          <a:chExt cx="0" cy="0"/>
        </a:xfrm>
      </p:grpSpPr>
      <p:sp>
        <p:nvSpPr>
          <p:cNvPr id="214" name="Google Shape;214;p34"/>
          <p:cNvSpPr/>
          <p:nvPr/>
        </p:nvSpPr>
        <p:spPr>
          <a:xfrm rot="9054688" flipH="1">
            <a:off x="-787722" y="-114650"/>
            <a:ext cx="11007140" cy="6335133"/>
          </a:xfrm>
          <a:prstGeom prst="flowChartDocumen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34"/>
          <p:cNvSpPr/>
          <p:nvPr/>
        </p:nvSpPr>
        <p:spPr>
          <a:xfrm rot="9054688" flipH="1">
            <a:off x="-338445" y="149913"/>
            <a:ext cx="11007140" cy="8248640"/>
          </a:xfrm>
          <a:prstGeom prst="flowChartDocumen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lt1"/>
        </a:solidFill>
        <a:effectLst/>
      </p:bgPr>
    </p:bg>
    <p:spTree>
      <p:nvGrpSpPr>
        <p:cNvPr id="1" name="Shape 12"/>
        <p:cNvGrpSpPr/>
        <p:nvPr/>
      </p:nvGrpSpPr>
      <p:grpSpPr>
        <a:xfrm>
          <a:off x="0" y="0"/>
          <a:ext cx="0" cy="0"/>
          <a:chOff x="0" y="0"/>
          <a:chExt cx="0" cy="0"/>
        </a:xfrm>
      </p:grpSpPr>
      <p:sp>
        <p:nvSpPr>
          <p:cNvPr id="13" name="Google Shape;13;p3"/>
          <p:cNvSpPr/>
          <p:nvPr/>
        </p:nvSpPr>
        <p:spPr>
          <a:xfrm rot="-7820636">
            <a:off x="-2764275" y="1083460"/>
            <a:ext cx="9454879" cy="6719979"/>
          </a:xfrm>
          <a:prstGeom prst="flowChartDocument">
            <a:avLst/>
          </a:prstGeom>
          <a:solidFill>
            <a:srgbClr val="0C20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3"/>
          <p:cNvSpPr txBox="1">
            <a:spLocks noGrp="1"/>
          </p:cNvSpPr>
          <p:nvPr>
            <p:ph type="title"/>
          </p:nvPr>
        </p:nvSpPr>
        <p:spPr>
          <a:xfrm>
            <a:off x="715100" y="3316350"/>
            <a:ext cx="4449000" cy="8418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4500">
                <a:solidFill>
                  <a:schemeClr val="lt1"/>
                </a:solidFill>
                <a:latin typeface="Montserrat ExtraBold"/>
                <a:ea typeface="Montserrat ExtraBold"/>
                <a:cs typeface="Montserrat ExtraBold"/>
                <a:sym typeface="Montserrat ExtraBold"/>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title" idx="2" hasCustomPrompt="1"/>
          </p:nvPr>
        </p:nvSpPr>
        <p:spPr>
          <a:xfrm>
            <a:off x="715100" y="2303100"/>
            <a:ext cx="13674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500">
                <a:solidFill>
                  <a:schemeClr val="lt1"/>
                </a:solidFill>
                <a:latin typeface="Montserrat ExtraBold"/>
                <a:ea typeface="Montserrat ExtraBold"/>
                <a:cs typeface="Montserrat ExtraBold"/>
                <a:sym typeface="Montserrat ExtraBold"/>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6" name="Google Shape;16;p3"/>
          <p:cNvSpPr txBox="1">
            <a:spLocks noGrp="1"/>
          </p:cNvSpPr>
          <p:nvPr>
            <p:ph type="subTitle" idx="1"/>
          </p:nvPr>
        </p:nvSpPr>
        <p:spPr>
          <a:xfrm>
            <a:off x="715100" y="4230800"/>
            <a:ext cx="4449000" cy="377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solidFill>
                  <a:schemeClr val="lt1"/>
                </a:solidFill>
                <a:latin typeface="Poppins"/>
                <a:ea typeface="Poppins"/>
                <a:cs typeface="Poppins"/>
                <a:sym typeface="Poppins"/>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solidFill>
          <a:schemeClr val="dk2"/>
        </a:solidFill>
        <a:effectLst/>
      </p:bgPr>
    </p:bg>
    <p:spTree>
      <p:nvGrpSpPr>
        <p:cNvPr id="1" name="Shape 17"/>
        <p:cNvGrpSpPr/>
        <p:nvPr/>
      </p:nvGrpSpPr>
      <p:grpSpPr>
        <a:xfrm>
          <a:off x="0" y="0"/>
          <a:ext cx="0" cy="0"/>
          <a:chOff x="0" y="0"/>
          <a:chExt cx="0" cy="0"/>
        </a:xfrm>
      </p:grpSpPr>
      <p:sp>
        <p:nvSpPr>
          <p:cNvPr id="18" name="Google Shape;18;p4"/>
          <p:cNvSpPr/>
          <p:nvPr/>
        </p:nvSpPr>
        <p:spPr>
          <a:xfrm rot="-5541284" flipH="1">
            <a:off x="2826278" y="-1542061"/>
            <a:ext cx="5509574" cy="8226446"/>
          </a:xfrm>
          <a:prstGeom prst="flowChartDocumen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9" name="Google Shape;19;p4"/>
          <p:cNvSpPr/>
          <p:nvPr/>
        </p:nvSpPr>
        <p:spPr>
          <a:xfrm rot="-5899740" flipH="1">
            <a:off x="-96631" y="-2002755"/>
            <a:ext cx="9124937" cy="9780754"/>
          </a:xfrm>
          <a:prstGeom prst="flowChartDocumen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0" name="Google Shape;20;p4"/>
          <p:cNvSpPr txBox="1">
            <a:spLocks noGrp="1"/>
          </p:cNvSpPr>
          <p:nvPr>
            <p:ph type="title"/>
          </p:nvPr>
        </p:nvSpPr>
        <p:spPr>
          <a:xfrm>
            <a:off x="720000" y="535000"/>
            <a:ext cx="7704000" cy="4827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sz="3600">
                <a:solidFill>
                  <a:schemeClr val="dk2"/>
                </a:solidFill>
                <a:latin typeface="Montserrat ExtraBold"/>
                <a:ea typeface="Montserrat ExtraBold"/>
                <a:cs typeface="Montserrat ExtraBold"/>
                <a:sym typeface="Montserrat ExtraBold"/>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1" name="Google Shape;21;p4"/>
          <p:cNvSpPr txBox="1">
            <a:spLocks noGrp="1"/>
          </p:cNvSpPr>
          <p:nvPr>
            <p:ph type="body" idx="1"/>
          </p:nvPr>
        </p:nvSpPr>
        <p:spPr>
          <a:xfrm>
            <a:off x="720000" y="1152475"/>
            <a:ext cx="7704000" cy="34560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Clr>
                <a:srgbClr val="434343"/>
              </a:buClr>
              <a:buSzPts val="1400"/>
              <a:buFont typeface="Poppins"/>
              <a:buAutoNum type="arabicPeriod"/>
              <a:defRPr sz="1100">
                <a:solidFill>
                  <a:srgbClr val="434343"/>
                </a:solidFill>
                <a:latin typeface="Poppins"/>
                <a:ea typeface="Poppins"/>
                <a:cs typeface="Poppins"/>
                <a:sym typeface="Poppins"/>
              </a:defRPr>
            </a:lvl1pPr>
            <a:lvl2pPr marL="914400" lvl="1" indent="-304800" rtl="0">
              <a:lnSpc>
                <a:spcPct val="115000"/>
              </a:lnSpc>
              <a:spcBef>
                <a:spcPts val="0"/>
              </a:spcBef>
              <a:spcAft>
                <a:spcPts val="0"/>
              </a:spcAft>
              <a:buClr>
                <a:srgbClr val="434343"/>
              </a:buClr>
              <a:buSzPts val="1200"/>
              <a:buFont typeface="Roboto Condensed Light"/>
              <a:buAutoNum type="alphaLcPeriod"/>
              <a:defRPr>
                <a:solidFill>
                  <a:srgbClr val="434343"/>
                </a:solidFill>
              </a:defRPr>
            </a:lvl2pPr>
            <a:lvl3pPr marL="1371600" lvl="2" indent="-304800" rtl="0">
              <a:lnSpc>
                <a:spcPct val="115000"/>
              </a:lnSpc>
              <a:spcBef>
                <a:spcPts val="0"/>
              </a:spcBef>
              <a:spcAft>
                <a:spcPts val="0"/>
              </a:spcAft>
              <a:buClr>
                <a:srgbClr val="434343"/>
              </a:buClr>
              <a:buSzPts val="1200"/>
              <a:buFont typeface="Roboto Condensed Light"/>
              <a:buAutoNum type="romanLcPeriod"/>
              <a:defRPr>
                <a:solidFill>
                  <a:srgbClr val="434343"/>
                </a:solidFill>
              </a:defRPr>
            </a:lvl3pPr>
            <a:lvl4pPr marL="1828800" lvl="3" indent="-304800" rtl="0">
              <a:lnSpc>
                <a:spcPct val="115000"/>
              </a:lnSpc>
              <a:spcBef>
                <a:spcPts val="0"/>
              </a:spcBef>
              <a:spcAft>
                <a:spcPts val="0"/>
              </a:spcAft>
              <a:buClr>
                <a:srgbClr val="434343"/>
              </a:buClr>
              <a:buSzPts val="1200"/>
              <a:buFont typeface="Roboto Condensed Light"/>
              <a:buAutoNum type="arabicPeriod"/>
              <a:defRPr>
                <a:solidFill>
                  <a:srgbClr val="434343"/>
                </a:solidFill>
              </a:defRPr>
            </a:lvl4pPr>
            <a:lvl5pPr marL="2286000" lvl="4" indent="-304800" rtl="0">
              <a:lnSpc>
                <a:spcPct val="115000"/>
              </a:lnSpc>
              <a:spcBef>
                <a:spcPts val="0"/>
              </a:spcBef>
              <a:spcAft>
                <a:spcPts val="0"/>
              </a:spcAft>
              <a:buClr>
                <a:srgbClr val="434343"/>
              </a:buClr>
              <a:buSzPts val="1200"/>
              <a:buFont typeface="Roboto Condensed Light"/>
              <a:buAutoNum type="alphaLcPeriod"/>
              <a:defRPr>
                <a:solidFill>
                  <a:srgbClr val="434343"/>
                </a:solidFill>
              </a:defRPr>
            </a:lvl5pPr>
            <a:lvl6pPr marL="2743200" lvl="5" indent="-304800" rtl="0">
              <a:lnSpc>
                <a:spcPct val="115000"/>
              </a:lnSpc>
              <a:spcBef>
                <a:spcPts val="0"/>
              </a:spcBef>
              <a:spcAft>
                <a:spcPts val="0"/>
              </a:spcAft>
              <a:buClr>
                <a:srgbClr val="434343"/>
              </a:buClr>
              <a:buSzPts val="1200"/>
              <a:buFont typeface="Roboto Condensed Light"/>
              <a:buAutoNum type="romanLcPeriod"/>
              <a:defRPr>
                <a:solidFill>
                  <a:srgbClr val="434343"/>
                </a:solidFill>
              </a:defRPr>
            </a:lvl6pPr>
            <a:lvl7pPr marL="3200400" lvl="6" indent="-304800" rtl="0">
              <a:lnSpc>
                <a:spcPct val="115000"/>
              </a:lnSpc>
              <a:spcBef>
                <a:spcPts val="0"/>
              </a:spcBef>
              <a:spcAft>
                <a:spcPts val="0"/>
              </a:spcAft>
              <a:buClr>
                <a:srgbClr val="434343"/>
              </a:buClr>
              <a:buSzPts val="1200"/>
              <a:buFont typeface="Roboto Condensed Light"/>
              <a:buAutoNum type="arabicPeriod"/>
              <a:defRPr>
                <a:solidFill>
                  <a:srgbClr val="434343"/>
                </a:solidFill>
              </a:defRPr>
            </a:lvl7pPr>
            <a:lvl8pPr marL="3657600" lvl="7" indent="-304800" rtl="0">
              <a:lnSpc>
                <a:spcPct val="115000"/>
              </a:lnSpc>
              <a:spcBef>
                <a:spcPts val="0"/>
              </a:spcBef>
              <a:spcAft>
                <a:spcPts val="0"/>
              </a:spcAft>
              <a:buClr>
                <a:srgbClr val="434343"/>
              </a:buClr>
              <a:buSzPts val="1200"/>
              <a:buFont typeface="Roboto Condensed Light"/>
              <a:buAutoNum type="alphaLcPeriod"/>
              <a:defRPr>
                <a:solidFill>
                  <a:srgbClr val="434343"/>
                </a:solidFill>
              </a:defRPr>
            </a:lvl8pPr>
            <a:lvl9pPr marL="4114800" lvl="8" indent="-304800" rtl="0">
              <a:lnSpc>
                <a:spcPct val="115000"/>
              </a:lnSpc>
              <a:spcBef>
                <a:spcPts val="0"/>
              </a:spcBef>
              <a:spcAft>
                <a:spcPts val="0"/>
              </a:spcAft>
              <a:buClr>
                <a:srgbClr val="434343"/>
              </a:buClr>
              <a:buSzPts val="1200"/>
              <a:buFont typeface="Roboto Condensed Light"/>
              <a:buAutoNum type="romanLcPeriod"/>
              <a:defRPr>
                <a:solidFill>
                  <a:srgbClr val="434343"/>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solidFill>
          <a:schemeClr val="accent3"/>
        </a:solidFill>
        <a:effectLst/>
      </p:bgPr>
    </p:bg>
    <p:spTree>
      <p:nvGrpSpPr>
        <p:cNvPr id="1" name="Shape 22"/>
        <p:cNvGrpSpPr/>
        <p:nvPr/>
      </p:nvGrpSpPr>
      <p:grpSpPr>
        <a:xfrm>
          <a:off x="0" y="0"/>
          <a:ext cx="0" cy="0"/>
          <a:chOff x="0" y="0"/>
          <a:chExt cx="0" cy="0"/>
        </a:xfrm>
      </p:grpSpPr>
      <p:sp>
        <p:nvSpPr>
          <p:cNvPr id="23" name="Google Shape;23;p5"/>
          <p:cNvSpPr/>
          <p:nvPr/>
        </p:nvSpPr>
        <p:spPr>
          <a:xfrm rot="-5400072" flipH="1">
            <a:off x="5044603" y="1191726"/>
            <a:ext cx="5136966" cy="2753514"/>
          </a:xfrm>
          <a:prstGeom prst="flowChartDocumen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4" name="Google Shape;24;p5"/>
          <p:cNvSpPr/>
          <p:nvPr/>
        </p:nvSpPr>
        <p:spPr>
          <a:xfrm rot="-5400000">
            <a:off x="1521963" y="-1545005"/>
            <a:ext cx="5182542" cy="8226468"/>
          </a:xfrm>
          <a:prstGeom prst="flowChartDocumen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5" name="Google Shape;25;p5"/>
          <p:cNvSpPr txBox="1">
            <a:spLocks noGrp="1"/>
          </p:cNvSpPr>
          <p:nvPr>
            <p:ph type="subTitle" idx="1"/>
          </p:nvPr>
        </p:nvSpPr>
        <p:spPr>
          <a:xfrm>
            <a:off x="719988" y="2684125"/>
            <a:ext cx="2621700" cy="7134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2500"/>
              <a:buFont typeface="Bebas Neue"/>
              <a:buNone/>
              <a:defRPr sz="2700" b="1">
                <a:latin typeface="Poppins"/>
                <a:ea typeface="Poppins"/>
                <a:cs typeface="Poppins"/>
                <a:sym typeface="Poppins"/>
              </a:defRPr>
            </a:lvl1pPr>
            <a:lvl2pPr lvl="1"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26" name="Google Shape;26;p5"/>
          <p:cNvSpPr txBox="1">
            <a:spLocks noGrp="1"/>
          </p:cNvSpPr>
          <p:nvPr>
            <p:ph type="subTitle" idx="2"/>
          </p:nvPr>
        </p:nvSpPr>
        <p:spPr>
          <a:xfrm>
            <a:off x="3898763" y="2684125"/>
            <a:ext cx="2621700" cy="713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500"/>
              <a:buFont typeface="Bebas Neue"/>
              <a:buNone/>
              <a:defRPr sz="2700" b="1">
                <a:latin typeface="Poppins"/>
                <a:ea typeface="Poppins"/>
                <a:cs typeface="Poppins"/>
                <a:sym typeface="Poppins"/>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27" name="Google Shape;27;p5"/>
          <p:cNvSpPr txBox="1">
            <a:spLocks noGrp="1"/>
          </p:cNvSpPr>
          <p:nvPr>
            <p:ph type="subTitle" idx="3"/>
          </p:nvPr>
        </p:nvSpPr>
        <p:spPr>
          <a:xfrm>
            <a:off x="720150" y="3602950"/>
            <a:ext cx="2621700" cy="713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latin typeface="Poppins"/>
                <a:ea typeface="Poppins"/>
                <a:cs typeface="Poppins"/>
                <a:sym typeface="Poppins"/>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8" name="Google Shape;28;p5"/>
          <p:cNvSpPr txBox="1">
            <a:spLocks noGrp="1"/>
          </p:cNvSpPr>
          <p:nvPr>
            <p:ph type="subTitle" idx="4"/>
          </p:nvPr>
        </p:nvSpPr>
        <p:spPr>
          <a:xfrm>
            <a:off x="3898925" y="3602950"/>
            <a:ext cx="2621700" cy="713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latin typeface="Poppins"/>
                <a:ea typeface="Poppins"/>
                <a:cs typeface="Poppins"/>
                <a:sym typeface="Poppins"/>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9" name="Google Shape;29;p5"/>
          <p:cNvSpPr txBox="1">
            <a:spLocks noGrp="1"/>
          </p:cNvSpPr>
          <p:nvPr>
            <p:ph type="title"/>
          </p:nvPr>
        </p:nvSpPr>
        <p:spPr>
          <a:xfrm>
            <a:off x="720000" y="535000"/>
            <a:ext cx="5800500" cy="4827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sz="3600">
                <a:solidFill>
                  <a:schemeClr val="dk2"/>
                </a:solidFill>
                <a:latin typeface="Montserrat ExtraBold"/>
                <a:ea typeface="Montserrat ExtraBold"/>
                <a:cs typeface="Montserrat ExtraBold"/>
                <a:sym typeface="Montserrat ExtraBold"/>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solidFill>
          <a:schemeClr val="accent3"/>
        </a:solidFill>
        <a:effectLst/>
      </p:bgPr>
    </p:bg>
    <p:spTree>
      <p:nvGrpSpPr>
        <p:cNvPr id="1" name="Shape 30"/>
        <p:cNvGrpSpPr/>
        <p:nvPr/>
      </p:nvGrpSpPr>
      <p:grpSpPr>
        <a:xfrm>
          <a:off x="0" y="0"/>
          <a:ext cx="0" cy="0"/>
          <a:chOff x="0" y="0"/>
          <a:chExt cx="0" cy="0"/>
        </a:xfrm>
      </p:grpSpPr>
      <p:sp>
        <p:nvSpPr>
          <p:cNvPr id="31" name="Google Shape;31;p6"/>
          <p:cNvSpPr/>
          <p:nvPr/>
        </p:nvSpPr>
        <p:spPr>
          <a:xfrm rot="-486386" flipH="1">
            <a:off x="-1902568" y="-640257"/>
            <a:ext cx="12387502" cy="5960784"/>
          </a:xfrm>
          <a:prstGeom prst="flowChartDocumen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6"/>
          <p:cNvSpPr/>
          <p:nvPr/>
        </p:nvSpPr>
        <p:spPr>
          <a:xfrm rot="-486381" flipH="1">
            <a:off x="-289330" y="-808575"/>
            <a:ext cx="10000337" cy="5960784"/>
          </a:xfrm>
          <a:prstGeom prst="flowChartDocumen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6"/>
          <p:cNvSpPr txBox="1">
            <a:spLocks noGrp="1"/>
          </p:cNvSpPr>
          <p:nvPr>
            <p:ph type="title"/>
          </p:nvPr>
        </p:nvSpPr>
        <p:spPr>
          <a:xfrm>
            <a:off x="720000" y="535000"/>
            <a:ext cx="7704000" cy="4827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sz="3600">
                <a:solidFill>
                  <a:schemeClr val="dk2"/>
                </a:solidFill>
                <a:latin typeface="Montserrat ExtraBold"/>
                <a:ea typeface="Montserrat ExtraBold"/>
                <a:cs typeface="Montserrat ExtraBold"/>
                <a:sym typeface="Montserrat ExtraBold"/>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solidFill>
          <a:schemeClr val="dk2"/>
        </a:solidFill>
        <a:effectLst/>
      </p:bgPr>
    </p:bg>
    <p:spTree>
      <p:nvGrpSpPr>
        <p:cNvPr id="1" name="Shape 34"/>
        <p:cNvGrpSpPr/>
        <p:nvPr/>
      </p:nvGrpSpPr>
      <p:grpSpPr>
        <a:xfrm>
          <a:off x="0" y="0"/>
          <a:ext cx="0" cy="0"/>
          <a:chOff x="0" y="0"/>
          <a:chExt cx="0" cy="0"/>
        </a:xfrm>
      </p:grpSpPr>
      <p:sp>
        <p:nvSpPr>
          <p:cNvPr id="35" name="Google Shape;35;p7"/>
          <p:cNvSpPr/>
          <p:nvPr/>
        </p:nvSpPr>
        <p:spPr>
          <a:xfrm rot="-4705227">
            <a:off x="852381" y="-2410078"/>
            <a:ext cx="7062052" cy="9886900"/>
          </a:xfrm>
          <a:prstGeom prst="flowChartDocumen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6" name="Google Shape;36;p7"/>
          <p:cNvSpPr/>
          <p:nvPr/>
        </p:nvSpPr>
        <p:spPr>
          <a:xfrm rot="5400000" flipH="1">
            <a:off x="9278336" y="-986958"/>
            <a:ext cx="5182542" cy="8226468"/>
          </a:xfrm>
          <a:prstGeom prst="flowChartDocumen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7" name="Google Shape;37;p7"/>
          <p:cNvSpPr txBox="1">
            <a:spLocks noGrp="1"/>
          </p:cNvSpPr>
          <p:nvPr>
            <p:ph type="title"/>
          </p:nvPr>
        </p:nvSpPr>
        <p:spPr>
          <a:xfrm>
            <a:off x="720000" y="535000"/>
            <a:ext cx="7704000" cy="4827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sz="3600">
                <a:solidFill>
                  <a:schemeClr val="dk2"/>
                </a:solidFill>
                <a:latin typeface="Montserrat ExtraBold"/>
                <a:ea typeface="Montserrat ExtraBold"/>
                <a:cs typeface="Montserrat ExtraBold"/>
                <a:sym typeface="Montserrat ExtraBold"/>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8" name="Google Shape;38;p7"/>
          <p:cNvSpPr txBox="1">
            <a:spLocks noGrp="1"/>
          </p:cNvSpPr>
          <p:nvPr>
            <p:ph type="body" idx="1"/>
          </p:nvPr>
        </p:nvSpPr>
        <p:spPr>
          <a:xfrm>
            <a:off x="720000" y="1466850"/>
            <a:ext cx="5814300" cy="23169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Clr>
                <a:schemeClr val="accent3"/>
              </a:buClr>
              <a:buSzPts val="1200"/>
              <a:buFont typeface="Lato"/>
              <a:buChar char="●"/>
              <a:defRPr sz="1600">
                <a:solidFill>
                  <a:srgbClr val="434343"/>
                </a:solidFill>
                <a:latin typeface="Poppins"/>
                <a:ea typeface="Poppins"/>
                <a:cs typeface="Poppins"/>
                <a:sym typeface="Poppins"/>
              </a:defRPr>
            </a:lvl1pPr>
            <a:lvl2pPr marL="914400" lvl="1" indent="-304800" rtl="0">
              <a:lnSpc>
                <a:spcPct val="115000"/>
              </a:lnSpc>
              <a:spcBef>
                <a:spcPts val="0"/>
              </a:spcBef>
              <a:spcAft>
                <a:spcPts val="0"/>
              </a:spcAft>
              <a:buClr>
                <a:srgbClr val="000000"/>
              </a:buClr>
              <a:buSzPts val="1200"/>
              <a:buFont typeface="Arial"/>
              <a:buChar char="○"/>
              <a:defRPr>
                <a:solidFill>
                  <a:srgbClr val="434343"/>
                </a:solidFill>
              </a:defRPr>
            </a:lvl2pPr>
            <a:lvl3pPr marL="1371600" lvl="2" indent="-304800" rtl="0">
              <a:lnSpc>
                <a:spcPct val="115000"/>
              </a:lnSpc>
              <a:spcBef>
                <a:spcPts val="0"/>
              </a:spcBef>
              <a:spcAft>
                <a:spcPts val="0"/>
              </a:spcAft>
              <a:buClr>
                <a:srgbClr val="000000"/>
              </a:buClr>
              <a:buSzPts val="1200"/>
              <a:buFont typeface="Arial"/>
              <a:buChar char="■"/>
              <a:defRPr>
                <a:solidFill>
                  <a:srgbClr val="434343"/>
                </a:solidFill>
              </a:defRPr>
            </a:lvl3pPr>
            <a:lvl4pPr marL="1828800" lvl="3" indent="-304800" rtl="0">
              <a:lnSpc>
                <a:spcPct val="115000"/>
              </a:lnSpc>
              <a:spcBef>
                <a:spcPts val="0"/>
              </a:spcBef>
              <a:spcAft>
                <a:spcPts val="0"/>
              </a:spcAft>
              <a:buClr>
                <a:srgbClr val="000000"/>
              </a:buClr>
              <a:buSzPts val="1200"/>
              <a:buFont typeface="Arial"/>
              <a:buChar char="●"/>
              <a:defRPr>
                <a:solidFill>
                  <a:srgbClr val="434343"/>
                </a:solidFill>
              </a:defRPr>
            </a:lvl4pPr>
            <a:lvl5pPr marL="2286000" lvl="4" indent="-304800" rtl="0">
              <a:lnSpc>
                <a:spcPct val="115000"/>
              </a:lnSpc>
              <a:spcBef>
                <a:spcPts val="0"/>
              </a:spcBef>
              <a:spcAft>
                <a:spcPts val="0"/>
              </a:spcAft>
              <a:buClr>
                <a:srgbClr val="000000"/>
              </a:buClr>
              <a:buSzPts val="1200"/>
              <a:buFont typeface="Arial"/>
              <a:buChar char="○"/>
              <a:defRPr>
                <a:solidFill>
                  <a:srgbClr val="434343"/>
                </a:solidFill>
              </a:defRPr>
            </a:lvl5pPr>
            <a:lvl6pPr marL="2743200" lvl="5" indent="-304800" rtl="0">
              <a:lnSpc>
                <a:spcPct val="115000"/>
              </a:lnSpc>
              <a:spcBef>
                <a:spcPts val="0"/>
              </a:spcBef>
              <a:spcAft>
                <a:spcPts val="0"/>
              </a:spcAft>
              <a:buClr>
                <a:srgbClr val="000000"/>
              </a:buClr>
              <a:buSzPts val="1200"/>
              <a:buFont typeface="Arial"/>
              <a:buChar char="■"/>
              <a:defRPr>
                <a:solidFill>
                  <a:srgbClr val="434343"/>
                </a:solidFill>
              </a:defRPr>
            </a:lvl6pPr>
            <a:lvl7pPr marL="3200400" lvl="6" indent="-304800" rtl="0">
              <a:lnSpc>
                <a:spcPct val="115000"/>
              </a:lnSpc>
              <a:spcBef>
                <a:spcPts val="0"/>
              </a:spcBef>
              <a:spcAft>
                <a:spcPts val="0"/>
              </a:spcAft>
              <a:buClr>
                <a:srgbClr val="000000"/>
              </a:buClr>
              <a:buSzPts val="1200"/>
              <a:buFont typeface="Arial"/>
              <a:buChar char="●"/>
              <a:defRPr>
                <a:solidFill>
                  <a:srgbClr val="434343"/>
                </a:solidFill>
              </a:defRPr>
            </a:lvl7pPr>
            <a:lvl8pPr marL="3657600" lvl="7" indent="-304800" rtl="0">
              <a:lnSpc>
                <a:spcPct val="115000"/>
              </a:lnSpc>
              <a:spcBef>
                <a:spcPts val="0"/>
              </a:spcBef>
              <a:spcAft>
                <a:spcPts val="0"/>
              </a:spcAft>
              <a:buClr>
                <a:srgbClr val="000000"/>
              </a:buClr>
              <a:buSzPts val="1200"/>
              <a:buFont typeface="Arial"/>
              <a:buChar char="○"/>
              <a:defRPr>
                <a:solidFill>
                  <a:srgbClr val="434343"/>
                </a:solidFill>
              </a:defRPr>
            </a:lvl8pPr>
            <a:lvl9pPr marL="4114800" lvl="8" indent="-304800" rtl="0">
              <a:lnSpc>
                <a:spcPct val="115000"/>
              </a:lnSpc>
              <a:spcBef>
                <a:spcPts val="0"/>
              </a:spcBef>
              <a:spcAft>
                <a:spcPts val="0"/>
              </a:spcAft>
              <a:buClr>
                <a:srgbClr val="000000"/>
              </a:buClr>
              <a:buSzPts val="1200"/>
              <a:buFont typeface="Arial"/>
              <a:buChar char="■"/>
              <a:defRPr>
                <a:solidFill>
                  <a:srgbClr val="434343"/>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1"/>
        </a:solidFill>
        <a:effectLst/>
      </p:bgPr>
    </p:bg>
    <p:spTree>
      <p:nvGrpSpPr>
        <p:cNvPr id="1" name="Shape 39"/>
        <p:cNvGrpSpPr/>
        <p:nvPr/>
      </p:nvGrpSpPr>
      <p:grpSpPr>
        <a:xfrm>
          <a:off x="0" y="0"/>
          <a:ext cx="0" cy="0"/>
          <a:chOff x="0" y="0"/>
          <a:chExt cx="0" cy="0"/>
        </a:xfrm>
      </p:grpSpPr>
      <p:sp>
        <p:nvSpPr>
          <p:cNvPr id="40" name="Google Shape;40;p8"/>
          <p:cNvSpPr/>
          <p:nvPr/>
        </p:nvSpPr>
        <p:spPr>
          <a:xfrm rot="-98" flipH="1">
            <a:off x="-176787" y="-1092039"/>
            <a:ext cx="9497574" cy="5143230"/>
          </a:xfrm>
          <a:prstGeom prst="flowChartDocumen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8"/>
          <p:cNvSpPr txBox="1">
            <a:spLocks noGrp="1"/>
          </p:cNvSpPr>
          <p:nvPr>
            <p:ph type="title"/>
          </p:nvPr>
        </p:nvSpPr>
        <p:spPr>
          <a:xfrm>
            <a:off x="2061100" y="535000"/>
            <a:ext cx="6367800" cy="2017800"/>
          </a:xfrm>
          <a:prstGeom prst="rect">
            <a:avLst/>
          </a:prstGeom>
        </p:spPr>
        <p:txBody>
          <a:bodyPr spcFirstLastPara="1" wrap="square" lIns="91425" tIns="91425" rIns="91425" bIns="91425" anchor="ctr" anchorCtr="0">
            <a:noAutofit/>
          </a:bodyPr>
          <a:lstStyle>
            <a:lvl1pPr lvl="0" algn="r">
              <a:spcBef>
                <a:spcPts val="0"/>
              </a:spcBef>
              <a:spcAft>
                <a:spcPts val="0"/>
              </a:spcAft>
              <a:buSzPts val="6000"/>
              <a:buNone/>
              <a:defRPr sz="7200">
                <a:solidFill>
                  <a:schemeClr val="lt1"/>
                </a:solidFill>
                <a:latin typeface="Montserrat ExtraBold"/>
                <a:ea typeface="Montserrat ExtraBold"/>
                <a:cs typeface="Montserrat ExtraBold"/>
                <a:sym typeface="Montserrat ExtraBold"/>
              </a:defRPr>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solidFill>
          <a:schemeClr val="lt1"/>
        </a:solidFill>
        <a:effectLst/>
      </p:bgPr>
    </p:bg>
    <p:spTree>
      <p:nvGrpSpPr>
        <p:cNvPr id="1" name="Shape 42"/>
        <p:cNvGrpSpPr/>
        <p:nvPr/>
      </p:nvGrpSpPr>
      <p:grpSpPr>
        <a:xfrm>
          <a:off x="0" y="0"/>
          <a:ext cx="0" cy="0"/>
          <a:chOff x="0" y="0"/>
          <a:chExt cx="0" cy="0"/>
        </a:xfrm>
      </p:grpSpPr>
      <p:sp>
        <p:nvSpPr>
          <p:cNvPr id="43" name="Google Shape;43;p9"/>
          <p:cNvSpPr/>
          <p:nvPr/>
        </p:nvSpPr>
        <p:spPr>
          <a:xfrm rot="-3699419">
            <a:off x="-1697087" y="-1354507"/>
            <a:ext cx="8621816" cy="6719964"/>
          </a:xfrm>
          <a:prstGeom prst="flowChartDocument">
            <a:avLst/>
          </a:prstGeom>
          <a:solidFill>
            <a:srgbClr val="0C20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9"/>
          <p:cNvSpPr txBox="1">
            <a:spLocks noGrp="1"/>
          </p:cNvSpPr>
          <p:nvPr>
            <p:ph type="subTitle" idx="1"/>
          </p:nvPr>
        </p:nvSpPr>
        <p:spPr>
          <a:xfrm>
            <a:off x="715100" y="894950"/>
            <a:ext cx="4066500" cy="872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4500">
                <a:solidFill>
                  <a:schemeClr val="lt1"/>
                </a:solidFill>
                <a:latin typeface="Montserrat ExtraBold"/>
                <a:ea typeface="Montserrat ExtraBold"/>
                <a:cs typeface="Montserrat ExtraBold"/>
                <a:sym typeface="Montserrat ExtraBold"/>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45" name="Google Shape;45;p9"/>
          <p:cNvSpPr txBox="1">
            <a:spLocks noGrp="1"/>
          </p:cNvSpPr>
          <p:nvPr>
            <p:ph type="subTitle" idx="2"/>
          </p:nvPr>
        </p:nvSpPr>
        <p:spPr>
          <a:xfrm>
            <a:off x="715100" y="1690925"/>
            <a:ext cx="4066500" cy="1276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800">
                <a:solidFill>
                  <a:schemeClr val="lt1"/>
                </a:solidFill>
                <a:latin typeface="Poppins"/>
                <a:ea typeface="Poppins"/>
                <a:cs typeface="Poppins"/>
                <a:sym typeface="Poppins"/>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5100" y="445025"/>
            <a:ext cx="77139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500"/>
              <a:buFont typeface="Montserrat ExtraBold"/>
              <a:buNone/>
              <a:defRPr sz="3500">
                <a:solidFill>
                  <a:schemeClr val="dk1"/>
                </a:solidFill>
                <a:latin typeface="Montserrat ExtraBold"/>
                <a:ea typeface="Montserrat ExtraBold"/>
                <a:cs typeface="Montserrat ExtraBold"/>
                <a:sym typeface="Montserrat ExtraBold"/>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715100" y="1152475"/>
            <a:ext cx="77139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2"/>
              </a:buClr>
              <a:buSzPts val="1400"/>
              <a:buFont typeface="Poppins"/>
              <a:buChar char="●"/>
              <a:defRPr>
                <a:solidFill>
                  <a:schemeClr val="dk2"/>
                </a:solidFill>
                <a:latin typeface="Poppins"/>
                <a:ea typeface="Poppins"/>
                <a:cs typeface="Poppins"/>
                <a:sym typeface="Poppins"/>
              </a:defRPr>
            </a:lvl1pPr>
            <a:lvl2pPr marL="914400" lvl="1" indent="-3175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2pPr>
            <a:lvl3pPr marL="1371600" lvl="2" indent="-3175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3pPr>
            <a:lvl4pPr marL="1828800" lvl="3" indent="-3175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4pPr>
            <a:lvl5pPr marL="2286000" lvl="4" indent="-3175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5pPr>
            <a:lvl6pPr marL="2743200" lvl="5" indent="-3175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6pPr>
            <a:lvl7pPr marL="3200400" lvl="6" indent="-3175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7pPr>
            <a:lvl8pPr marL="3657600" lvl="7" indent="-3175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8pPr>
            <a:lvl9pPr marL="4114800" lvl="8" indent="-317500">
              <a:lnSpc>
                <a:spcPct val="115000"/>
              </a:lnSpc>
              <a:spcBef>
                <a:spcPts val="1600"/>
              </a:spcBef>
              <a:spcAft>
                <a:spcPts val="1600"/>
              </a:spcAft>
              <a:buClr>
                <a:schemeClr val="dk2"/>
              </a:buClr>
              <a:buSzPts val="1400"/>
              <a:buFont typeface="Poppins"/>
              <a:buChar char="■"/>
              <a:defRPr>
                <a:solidFill>
                  <a:schemeClr val="dk2"/>
                </a:solidFill>
                <a:latin typeface="Poppins"/>
                <a:ea typeface="Poppins"/>
                <a:cs typeface="Poppins"/>
                <a:sym typeface="Poppi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8" r:id="rId9"/>
    <p:sldLayoutId id="2147483659" r:id="rId10"/>
    <p:sldLayoutId id="2147483661" r:id="rId11"/>
    <p:sldLayoutId id="2147483667" r:id="rId12"/>
    <p:sldLayoutId id="2147483672" r:id="rId13"/>
    <p:sldLayoutId id="2147483673" r:id="rId14"/>
    <p:sldLayoutId id="2147483674" r:id="rId15"/>
    <p:sldLayoutId id="2147483675" r:id="rId16"/>
    <p:sldLayoutId id="2147483676" r:id="rId17"/>
    <p:sldLayoutId id="2147483679" r:id="rId18"/>
    <p:sldLayoutId id="2147483680" r:id="rId1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5.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18.png"/><Relationship Id="rId7"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10.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19.svg"/></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10.xml"/><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5.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svg"/></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1.xml"/><Relationship Id="rId4" Type="http://schemas.openxmlformats.org/officeDocument/2006/relationships/image" Target="../media/image2.svg"/></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17.xml"/><Relationship Id="rId4" Type="http://schemas.openxmlformats.org/officeDocument/2006/relationships/image" Target="../media/image27.svg"/></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3.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4.xml"/><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5.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34.sv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9.xml"/><Relationship Id="rId1" Type="http://schemas.openxmlformats.org/officeDocument/2006/relationships/slideLayout" Target="../slideLayouts/slideLayout16.xml"/><Relationship Id="rId4" Type="http://schemas.openxmlformats.org/officeDocument/2006/relationships/image" Target="../media/image37.sv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1.xml"/><Relationship Id="rId1" Type="http://schemas.openxmlformats.org/officeDocument/2006/relationships/slideLayout" Target="../slideLayouts/slideLayout6.xml"/><Relationship Id="rId5" Type="http://schemas.openxmlformats.org/officeDocument/2006/relationships/image" Target="../media/image39.png"/><Relationship Id="rId4" Type="http://schemas.openxmlformats.org/officeDocument/2006/relationships/image" Target="../media/image38.png"/></Relationships>
</file>

<file path=ppt/slides/_rels/slide3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image" Target="../media/image41.svg"/></Relationships>
</file>

<file path=ppt/slides/_rels/slide3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3.xml"/><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5.xml"/><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6.xml"/><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8.xml"/><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9.xml"/><Relationship Id="rId1" Type="http://schemas.openxmlformats.org/officeDocument/2006/relationships/slideLayout" Target="../slideLayouts/slideLayout7.xml"/><Relationship Id="rId4" Type="http://schemas.openxmlformats.org/officeDocument/2006/relationships/image" Target="../media/image47.sv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s/_rels/slide4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8" Type="http://schemas.openxmlformats.org/officeDocument/2006/relationships/image" Target="../media/image54.svg"/><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notesSlide" Target="../notesSlides/notesSlide42.xml"/><Relationship Id="rId1" Type="http://schemas.openxmlformats.org/officeDocument/2006/relationships/slideLayout" Target="../slideLayouts/slideLayout11.xml"/><Relationship Id="rId6" Type="http://schemas.openxmlformats.org/officeDocument/2006/relationships/image" Target="../media/image52.svg"/><Relationship Id="rId5" Type="http://schemas.openxmlformats.org/officeDocument/2006/relationships/image" Target="../media/image51.png"/><Relationship Id="rId10" Type="http://schemas.openxmlformats.org/officeDocument/2006/relationships/image" Target="../media/image56.svg"/><Relationship Id="rId4" Type="http://schemas.openxmlformats.org/officeDocument/2006/relationships/image" Target="../media/image50.svg"/><Relationship Id="rId9" Type="http://schemas.openxmlformats.org/officeDocument/2006/relationships/image" Target="../media/image55.png"/></Relationships>
</file>

<file path=ppt/slides/_rels/slide4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3.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4.xml"/><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6.xml"/><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7.xml"/><Relationship Id="rId1" Type="http://schemas.openxmlformats.org/officeDocument/2006/relationships/slideLayout" Target="../slideLayouts/slideLayout14.xml"/><Relationship Id="rId4" Type="http://schemas.openxmlformats.org/officeDocument/2006/relationships/image" Target="../media/image61.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4.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8.svg"/></Relationships>
</file>

<file path=ppt/slides/_rels/slide5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63.svg"/></Relationships>
</file>

<file path=ppt/slides/_rels/slide5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51.xml"/><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52.xml"/><Relationship Id="rId1" Type="http://schemas.openxmlformats.org/officeDocument/2006/relationships/slideLayout" Target="../slideLayouts/slideLayout16.xml"/><Relationship Id="rId4" Type="http://schemas.openxmlformats.org/officeDocument/2006/relationships/image" Target="../media/image66.svg"/></Relationships>
</file>

<file path=ppt/slides/_rels/slide5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3.xml"/><Relationship Id="rId1" Type="http://schemas.openxmlformats.org/officeDocument/2006/relationships/slideLayout" Target="../slideLayouts/slideLayout13.xml"/><Relationship Id="rId4" Type="http://schemas.openxmlformats.org/officeDocument/2006/relationships/image" Target="../media/image67.png"/></Relationships>
</file>

<file path=ppt/slides/_rels/slide54.xml.rels><?xml version="1.0" encoding="UTF-8" standalone="yes"?>
<Relationships xmlns="http://schemas.openxmlformats.org/package/2006/relationships"><Relationship Id="rId8" Type="http://schemas.openxmlformats.org/officeDocument/2006/relationships/image" Target="../media/image4.svg"/><Relationship Id="rId13" Type="http://schemas.openxmlformats.org/officeDocument/2006/relationships/image" Target="../media/image36.png"/><Relationship Id="rId3" Type="http://schemas.openxmlformats.org/officeDocument/2006/relationships/image" Target="../media/image13.png"/><Relationship Id="rId7" Type="http://schemas.openxmlformats.org/officeDocument/2006/relationships/image" Target="../media/image3.png"/><Relationship Id="rId12" Type="http://schemas.openxmlformats.org/officeDocument/2006/relationships/image" Target="../media/image34.svg"/><Relationship Id="rId2" Type="http://schemas.openxmlformats.org/officeDocument/2006/relationships/notesSlide" Target="../notesSlides/notesSlide54.xml"/><Relationship Id="rId16" Type="http://schemas.openxmlformats.org/officeDocument/2006/relationships/image" Target="../media/image63.svg"/><Relationship Id="rId1" Type="http://schemas.openxmlformats.org/officeDocument/2006/relationships/slideLayout" Target="../slideLayouts/slideLayout8.xml"/><Relationship Id="rId6" Type="http://schemas.openxmlformats.org/officeDocument/2006/relationships/image" Target="../media/image6.svg"/><Relationship Id="rId11" Type="http://schemas.openxmlformats.org/officeDocument/2006/relationships/image" Target="../media/image33.png"/><Relationship Id="rId5" Type="http://schemas.openxmlformats.org/officeDocument/2006/relationships/image" Target="../media/image5.png"/><Relationship Id="rId15" Type="http://schemas.openxmlformats.org/officeDocument/2006/relationships/image" Target="../media/image62.png"/><Relationship Id="rId10" Type="http://schemas.openxmlformats.org/officeDocument/2006/relationships/image" Target="../media/image27.svg"/><Relationship Id="rId4" Type="http://schemas.openxmlformats.org/officeDocument/2006/relationships/image" Target="../media/image14.svg"/><Relationship Id="rId9" Type="http://schemas.openxmlformats.org/officeDocument/2006/relationships/image" Target="../media/image26.png"/><Relationship Id="rId14" Type="http://schemas.openxmlformats.org/officeDocument/2006/relationships/image" Target="../media/image37.sv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16.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14.svg"/></Relationships>
</file>

<file path=ppt/slides/_rels/slide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25"/>
        <p:cNvGrpSpPr/>
        <p:nvPr/>
      </p:nvGrpSpPr>
      <p:grpSpPr>
        <a:xfrm>
          <a:off x="0" y="0"/>
          <a:ext cx="0" cy="0"/>
          <a:chOff x="0" y="0"/>
          <a:chExt cx="0" cy="0"/>
        </a:xfrm>
      </p:grpSpPr>
      <p:sp>
        <p:nvSpPr>
          <p:cNvPr id="226" name="Google Shape;226;p38"/>
          <p:cNvSpPr/>
          <p:nvPr/>
        </p:nvSpPr>
        <p:spPr>
          <a:xfrm>
            <a:off x="744450" y="3198525"/>
            <a:ext cx="3886500" cy="426600"/>
          </a:xfrm>
          <a:prstGeom prst="roundRect">
            <a:avLst>
              <a:gd name="adj" fmla="val 16667"/>
            </a:avLst>
          </a:prstGeom>
          <a:solidFill>
            <a:srgbClr val="F3AC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38"/>
          <p:cNvSpPr txBox="1">
            <a:spLocks noGrp="1"/>
          </p:cNvSpPr>
          <p:nvPr>
            <p:ph type="ctrTitle"/>
          </p:nvPr>
        </p:nvSpPr>
        <p:spPr>
          <a:xfrm>
            <a:off x="722725" y="1853638"/>
            <a:ext cx="4658400" cy="1250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Prêt à dépenser</a:t>
            </a:r>
            <a:endParaRPr dirty="0"/>
          </a:p>
        </p:txBody>
      </p:sp>
      <p:sp>
        <p:nvSpPr>
          <p:cNvPr id="228" name="Google Shape;228;p38"/>
          <p:cNvSpPr txBox="1">
            <a:spLocks noGrp="1"/>
          </p:cNvSpPr>
          <p:nvPr>
            <p:ph type="subTitle" idx="1"/>
          </p:nvPr>
        </p:nvSpPr>
        <p:spPr>
          <a:xfrm>
            <a:off x="835100" y="3735075"/>
            <a:ext cx="2879400" cy="46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Construire un modèle de scoring</a:t>
            </a:r>
            <a:endParaRPr dirty="0"/>
          </a:p>
        </p:txBody>
      </p:sp>
      <p:sp>
        <p:nvSpPr>
          <p:cNvPr id="229" name="Google Shape;229;p38"/>
          <p:cNvSpPr txBox="1">
            <a:spLocks noGrp="1"/>
          </p:cNvSpPr>
          <p:nvPr>
            <p:ph type="ctrTitle"/>
          </p:nvPr>
        </p:nvSpPr>
        <p:spPr>
          <a:xfrm>
            <a:off x="835100" y="3251175"/>
            <a:ext cx="3531600" cy="321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600" dirty="0">
                <a:solidFill>
                  <a:schemeClr val="dk2"/>
                </a:solidFill>
                <a:latin typeface="Montserrat Medium"/>
                <a:ea typeface="Montserrat Medium"/>
                <a:cs typeface="Montserrat Medium"/>
                <a:sym typeface="Montserrat Medium"/>
              </a:rPr>
              <a:t>December 4th</a:t>
            </a:r>
            <a:endParaRPr sz="1600" dirty="0">
              <a:solidFill>
                <a:schemeClr val="dk2"/>
              </a:solidFill>
              <a:latin typeface="Montserrat Medium"/>
              <a:ea typeface="Montserrat Medium"/>
              <a:cs typeface="Montserrat Medium"/>
              <a:sym typeface="Montserrat Medium"/>
            </a:endParaRPr>
          </a:p>
        </p:txBody>
      </p:sp>
      <p:grpSp>
        <p:nvGrpSpPr>
          <p:cNvPr id="230" name="Google Shape;230;p38"/>
          <p:cNvGrpSpPr/>
          <p:nvPr/>
        </p:nvGrpSpPr>
        <p:grpSpPr>
          <a:xfrm>
            <a:off x="5200643" y="793126"/>
            <a:ext cx="3313719" cy="3759286"/>
            <a:chOff x="5200643" y="793126"/>
            <a:chExt cx="3313719" cy="3759286"/>
          </a:xfrm>
        </p:grpSpPr>
        <p:sp>
          <p:nvSpPr>
            <p:cNvPr id="231" name="Google Shape;231;p38"/>
            <p:cNvSpPr/>
            <p:nvPr/>
          </p:nvSpPr>
          <p:spPr>
            <a:xfrm flipH="1">
              <a:off x="8161205" y="4426483"/>
              <a:ext cx="352217" cy="59039"/>
            </a:xfrm>
            <a:custGeom>
              <a:avLst/>
              <a:gdLst/>
              <a:ahLst/>
              <a:cxnLst/>
              <a:rect l="l" t="t" r="r" b="b"/>
              <a:pathLst>
                <a:path w="12743" h="2136" extrusionOk="0">
                  <a:moveTo>
                    <a:pt x="67" y="1"/>
                  </a:moveTo>
                  <a:lnTo>
                    <a:pt x="0" y="1602"/>
                  </a:lnTo>
                  <a:lnTo>
                    <a:pt x="12676" y="2136"/>
                  </a:lnTo>
                  <a:lnTo>
                    <a:pt x="12742" y="534"/>
                  </a:lnTo>
                  <a:lnTo>
                    <a:pt x="6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38"/>
            <p:cNvSpPr/>
            <p:nvPr/>
          </p:nvSpPr>
          <p:spPr>
            <a:xfrm flipH="1">
              <a:off x="6190885" y="793126"/>
              <a:ext cx="1092607" cy="559337"/>
            </a:xfrm>
            <a:custGeom>
              <a:avLst/>
              <a:gdLst/>
              <a:ahLst/>
              <a:cxnLst/>
              <a:rect l="l" t="t" r="r" b="b"/>
              <a:pathLst>
                <a:path w="30756" h="15746" extrusionOk="0">
                  <a:moveTo>
                    <a:pt x="30755" y="1"/>
                  </a:moveTo>
                  <a:lnTo>
                    <a:pt x="26119" y="501"/>
                  </a:lnTo>
                  <a:lnTo>
                    <a:pt x="26819" y="1502"/>
                  </a:lnTo>
                  <a:lnTo>
                    <a:pt x="19814" y="9274"/>
                  </a:lnTo>
                  <a:lnTo>
                    <a:pt x="9307" y="7206"/>
                  </a:lnTo>
                  <a:lnTo>
                    <a:pt x="0" y="14578"/>
                  </a:lnTo>
                  <a:lnTo>
                    <a:pt x="1434" y="15745"/>
                  </a:lnTo>
                  <a:lnTo>
                    <a:pt x="9640" y="8740"/>
                  </a:lnTo>
                  <a:lnTo>
                    <a:pt x="20148" y="10842"/>
                  </a:lnTo>
                  <a:lnTo>
                    <a:pt x="28154" y="3303"/>
                  </a:lnTo>
                  <a:lnTo>
                    <a:pt x="28887" y="4270"/>
                  </a:lnTo>
                  <a:lnTo>
                    <a:pt x="3075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3" name="Google Shape;233;p38"/>
            <p:cNvGrpSpPr/>
            <p:nvPr/>
          </p:nvGrpSpPr>
          <p:grpSpPr>
            <a:xfrm>
              <a:off x="5533506" y="2488418"/>
              <a:ext cx="2753127" cy="2001695"/>
              <a:chOff x="5533506" y="2488418"/>
              <a:chExt cx="2753127" cy="2001695"/>
            </a:xfrm>
          </p:grpSpPr>
          <p:sp>
            <p:nvSpPr>
              <p:cNvPr id="234" name="Google Shape;234;p38"/>
              <p:cNvSpPr/>
              <p:nvPr/>
            </p:nvSpPr>
            <p:spPr>
              <a:xfrm flipH="1">
                <a:off x="6527433" y="2488418"/>
                <a:ext cx="760663" cy="2001644"/>
              </a:xfrm>
              <a:custGeom>
                <a:avLst/>
                <a:gdLst/>
                <a:ahLst/>
                <a:cxnLst/>
                <a:rect l="l" t="t" r="r" b="b"/>
                <a:pathLst>
                  <a:path w="27521" h="72420" extrusionOk="0">
                    <a:moveTo>
                      <a:pt x="1" y="1"/>
                    </a:moveTo>
                    <a:lnTo>
                      <a:pt x="1" y="72419"/>
                    </a:lnTo>
                    <a:lnTo>
                      <a:pt x="27520" y="72419"/>
                    </a:lnTo>
                    <a:lnTo>
                      <a:pt x="2752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38"/>
              <p:cNvSpPr/>
              <p:nvPr/>
            </p:nvSpPr>
            <p:spPr>
              <a:xfrm flipH="1">
                <a:off x="6524662" y="2488418"/>
                <a:ext cx="567962" cy="2001644"/>
              </a:xfrm>
              <a:custGeom>
                <a:avLst/>
                <a:gdLst/>
                <a:ahLst/>
                <a:cxnLst/>
                <a:rect l="l" t="t" r="r" b="b"/>
                <a:pathLst>
                  <a:path w="20549" h="72420" extrusionOk="0">
                    <a:moveTo>
                      <a:pt x="0" y="1"/>
                    </a:moveTo>
                    <a:lnTo>
                      <a:pt x="0" y="72419"/>
                    </a:lnTo>
                    <a:lnTo>
                      <a:pt x="20548" y="72419"/>
                    </a:lnTo>
                    <a:lnTo>
                      <a:pt x="2054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38"/>
              <p:cNvSpPr/>
              <p:nvPr/>
            </p:nvSpPr>
            <p:spPr>
              <a:xfrm flipH="1">
                <a:off x="5533513" y="3170722"/>
                <a:ext cx="760663" cy="1319366"/>
              </a:xfrm>
              <a:custGeom>
                <a:avLst/>
                <a:gdLst/>
                <a:ahLst/>
                <a:cxnLst/>
                <a:rect l="l" t="t" r="r" b="b"/>
                <a:pathLst>
                  <a:path w="27521" h="47735" extrusionOk="0">
                    <a:moveTo>
                      <a:pt x="1" y="0"/>
                    </a:moveTo>
                    <a:lnTo>
                      <a:pt x="1" y="47734"/>
                    </a:lnTo>
                    <a:lnTo>
                      <a:pt x="27520" y="47734"/>
                    </a:lnTo>
                    <a:lnTo>
                      <a:pt x="2752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38"/>
              <p:cNvSpPr/>
              <p:nvPr/>
            </p:nvSpPr>
            <p:spPr>
              <a:xfrm flipH="1">
                <a:off x="5533506" y="3167958"/>
                <a:ext cx="567049" cy="1322130"/>
              </a:xfrm>
              <a:custGeom>
                <a:avLst/>
                <a:gdLst/>
                <a:ahLst/>
                <a:cxnLst/>
                <a:rect l="l" t="t" r="r" b="b"/>
                <a:pathLst>
                  <a:path w="20516" h="47835" extrusionOk="0">
                    <a:moveTo>
                      <a:pt x="1" y="0"/>
                    </a:moveTo>
                    <a:lnTo>
                      <a:pt x="1" y="47834"/>
                    </a:lnTo>
                    <a:lnTo>
                      <a:pt x="20515" y="47834"/>
                    </a:lnTo>
                    <a:lnTo>
                      <a:pt x="205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38"/>
              <p:cNvSpPr/>
              <p:nvPr/>
            </p:nvSpPr>
            <p:spPr>
              <a:xfrm flipH="1">
                <a:off x="7525969" y="2845256"/>
                <a:ext cx="760663" cy="1644819"/>
              </a:xfrm>
              <a:custGeom>
                <a:avLst/>
                <a:gdLst/>
                <a:ahLst/>
                <a:cxnLst/>
                <a:rect l="l" t="t" r="r" b="b"/>
                <a:pathLst>
                  <a:path w="27521" h="59510" extrusionOk="0">
                    <a:moveTo>
                      <a:pt x="1" y="0"/>
                    </a:moveTo>
                    <a:lnTo>
                      <a:pt x="1" y="59509"/>
                    </a:lnTo>
                    <a:lnTo>
                      <a:pt x="27521" y="59509"/>
                    </a:lnTo>
                    <a:lnTo>
                      <a:pt x="2752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38"/>
              <p:cNvSpPr/>
              <p:nvPr/>
            </p:nvSpPr>
            <p:spPr>
              <a:xfrm flipH="1">
                <a:off x="7525949" y="2841552"/>
                <a:ext cx="567062" cy="1648560"/>
              </a:xfrm>
              <a:custGeom>
                <a:avLst/>
                <a:gdLst/>
                <a:ahLst/>
                <a:cxnLst/>
                <a:rect l="l" t="t" r="r" b="b"/>
                <a:pathLst>
                  <a:path w="20516" h="59644" extrusionOk="0">
                    <a:moveTo>
                      <a:pt x="1" y="1"/>
                    </a:moveTo>
                    <a:lnTo>
                      <a:pt x="1" y="59643"/>
                    </a:lnTo>
                    <a:lnTo>
                      <a:pt x="20516" y="59643"/>
                    </a:lnTo>
                    <a:lnTo>
                      <a:pt x="2051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0" name="Google Shape;240;p38"/>
            <p:cNvGrpSpPr/>
            <p:nvPr/>
          </p:nvGrpSpPr>
          <p:grpSpPr>
            <a:xfrm>
              <a:off x="5397634" y="1247552"/>
              <a:ext cx="543069" cy="551861"/>
              <a:chOff x="5294709" y="1524927"/>
              <a:chExt cx="543069" cy="551861"/>
            </a:xfrm>
          </p:grpSpPr>
          <p:sp>
            <p:nvSpPr>
              <p:cNvPr id="241" name="Google Shape;241;p38"/>
              <p:cNvSpPr/>
              <p:nvPr/>
            </p:nvSpPr>
            <p:spPr>
              <a:xfrm flipH="1">
                <a:off x="5576835" y="1524927"/>
                <a:ext cx="260943" cy="223630"/>
              </a:xfrm>
              <a:custGeom>
                <a:avLst/>
                <a:gdLst/>
                <a:ahLst/>
                <a:cxnLst/>
                <a:rect l="l" t="t" r="r" b="b"/>
                <a:pathLst>
                  <a:path w="9441" h="8091" extrusionOk="0">
                    <a:moveTo>
                      <a:pt x="5377" y="2010"/>
                    </a:moveTo>
                    <a:cubicBezTo>
                      <a:pt x="6415" y="2010"/>
                      <a:pt x="7417" y="2817"/>
                      <a:pt x="7439" y="4037"/>
                    </a:cubicBezTo>
                    <a:cubicBezTo>
                      <a:pt x="7406" y="5171"/>
                      <a:pt x="6505" y="6072"/>
                      <a:pt x="5404" y="6072"/>
                    </a:cubicBezTo>
                    <a:cubicBezTo>
                      <a:pt x="3603" y="6072"/>
                      <a:pt x="2702" y="3903"/>
                      <a:pt x="3970" y="2602"/>
                    </a:cubicBezTo>
                    <a:cubicBezTo>
                      <a:pt x="4379" y="2193"/>
                      <a:pt x="4882" y="2010"/>
                      <a:pt x="5377" y="2010"/>
                    </a:cubicBezTo>
                    <a:close/>
                    <a:moveTo>
                      <a:pt x="5404" y="0"/>
                    </a:moveTo>
                    <a:cubicBezTo>
                      <a:pt x="1802" y="0"/>
                      <a:pt x="0" y="4370"/>
                      <a:pt x="2536" y="6905"/>
                    </a:cubicBezTo>
                    <a:cubicBezTo>
                      <a:pt x="3365" y="7724"/>
                      <a:pt x="4378" y="8090"/>
                      <a:pt x="5370" y="8090"/>
                    </a:cubicBezTo>
                    <a:cubicBezTo>
                      <a:pt x="7452" y="8090"/>
                      <a:pt x="9441" y="6477"/>
                      <a:pt x="9441" y="4037"/>
                    </a:cubicBezTo>
                    <a:cubicBezTo>
                      <a:pt x="9441" y="1802"/>
                      <a:pt x="7639" y="0"/>
                      <a:pt x="54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38"/>
              <p:cNvSpPr/>
              <p:nvPr/>
            </p:nvSpPr>
            <p:spPr>
              <a:xfrm flipH="1">
                <a:off x="5294709" y="1853157"/>
                <a:ext cx="261855" cy="223630"/>
              </a:xfrm>
              <a:custGeom>
                <a:avLst/>
                <a:gdLst/>
                <a:ahLst/>
                <a:cxnLst/>
                <a:rect l="l" t="t" r="r" b="b"/>
                <a:pathLst>
                  <a:path w="9474" h="8091" extrusionOk="0">
                    <a:moveTo>
                      <a:pt x="5409" y="2010"/>
                    </a:moveTo>
                    <a:cubicBezTo>
                      <a:pt x="6445" y="2010"/>
                      <a:pt x="7439" y="2817"/>
                      <a:pt x="7439" y="4037"/>
                    </a:cubicBezTo>
                    <a:cubicBezTo>
                      <a:pt x="7439" y="5138"/>
                      <a:pt x="6538" y="6038"/>
                      <a:pt x="5438" y="6072"/>
                    </a:cubicBezTo>
                    <a:cubicBezTo>
                      <a:pt x="3636" y="6072"/>
                      <a:pt x="2702" y="3870"/>
                      <a:pt x="4003" y="2603"/>
                    </a:cubicBezTo>
                    <a:cubicBezTo>
                      <a:pt x="4412" y="2193"/>
                      <a:pt x="4915" y="2010"/>
                      <a:pt x="5409" y="2010"/>
                    </a:cubicBezTo>
                    <a:close/>
                    <a:moveTo>
                      <a:pt x="5438" y="1"/>
                    </a:moveTo>
                    <a:cubicBezTo>
                      <a:pt x="1835" y="1"/>
                      <a:pt x="0" y="4337"/>
                      <a:pt x="2569" y="6906"/>
                    </a:cubicBezTo>
                    <a:cubicBezTo>
                      <a:pt x="3387" y="7724"/>
                      <a:pt x="4397" y="8090"/>
                      <a:pt x="5388" y="8090"/>
                    </a:cubicBezTo>
                    <a:cubicBezTo>
                      <a:pt x="7470" y="8090"/>
                      <a:pt x="9474" y="6477"/>
                      <a:pt x="9474" y="4037"/>
                    </a:cubicBezTo>
                    <a:cubicBezTo>
                      <a:pt x="9474" y="1802"/>
                      <a:pt x="7673" y="1"/>
                      <a:pt x="54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38"/>
              <p:cNvSpPr/>
              <p:nvPr/>
            </p:nvSpPr>
            <p:spPr>
              <a:xfrm flipH="1">
                <a:off x="5387825" y="1524927"/>
                <a:ext cx="332869" cy="551390"/>
              </a:xfrm>
              <a:custGeom>
                <a:avLst/>
                <a:gdLst/>
                <a:ahLst/>
                <a:cxnLst/>
                <a:rect l="l" t="t" r="r" b="b"/>
                <a:pathLst>
                  <a:path w="12043" h="19949" extrusionOk="0">
                    <a:moveTo>
                      <a:pt x="9341" y="0"/>
                    </a:moveTo>
                    <a:lnTo>
                      <a:pt x="1" y="19948"/>
                    </a:lnTo>
                    <a:lnTo>
                      <a:pt x="2669" y="19948"/>
                    </a:lnTo>
                    <a:lnTo>
                      <a:pt x="1204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4" name="Google Shape;244;p38"/>
            <p:cNvGrpSpPr/>
            <p:nvPr/>
          </p:nvGrpSpPr>
          <p:grpSpPr>
            <a:xfrm>
              <a:off x="7631397" y="1329903"/>
              <a:ext cx="638038" cy="554126"/>
              <a:chOff x="7631397" y="1329903"/>
              <a:chExt cx="638038" cy="554126"/>
            </a:xfrm>
          </p:grpSpPr>
          <p:sp>
            <p:nvSpPr>
              <p:cNvPr id="245" name="Google Shape;245;p38"/>
              <p:cNvSpPr/>
              <p:nvPr/>
            </p:nvSpPr>
            <p:spPr>
              <a:xfrm flipH="1">
                <a:off x="7808400" y="1329903"/>
                <a:ext cx="166914" cy="118020"/>
              </a:xfrm>
              <a:custGeom>
                <a:avLst/>
                <a:gdLst/>
                <a:ahLst/>
                <a:cxnLst/>
                <a:rect l="l" t="t" r="r" b="b"/>
                <a:pathLst>
                  <a:path w="6039" h="4270" extrusionOk="0">
                    <a:moveTo>
                      <a:pt x="1" y="0"/>
                    </a:moveTo>
                    <a:lnTo>
                      <a:pt x="1" y="2502"/>
                    </a:lnTo>
                    <a:cubicBezTo>
                      <a:pt x="1568" y="2602"/>
                      <a:pt x="3069" y="3236"/>
                      <a:pt x="4270" y="4270"/>
                    </a:cubicBezTo>
                    <a:lnTo>
                      <a:pt x="6038" y="2469"/>
                    </a:lnTo>
                    <a:cubicBezTo>
                      <a:pt x="4370" y="1001"/>
                      <a:pt x="2236" y="100"/>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38"/>
              <p:cNvSpPr/>
              <p:nvPr/>
            </p:nvSpPr>
            <p:spPr>
              <a:xfrm flipH="1">
                <a:off x="8009404" y="1624025"/>
                <a:ext cx="260031" cy="260004"/>
              </a:xfrm>
              <a:custGeom>
                <a:avLst/>
                <a:gdLst/>
                <a:ahLst/>
                <a:cxnLst/>
                <a:rect l="l" t="t" r="r" b="b"/>
                <a:pathLst>
                  <a:path w="9408" h="9407" extrusionOk="0">
                    <a:moveTo>
                      <a:pt x="1" y="0"/>
                    </a:moveTo>
                    <a:cubicBezTo>
                      <a:pt x="301" y="5070"/>
                      <a:pt x="4337" y="9107"/>
                      <a:pt x="9407" y="9407"/>
                    </a:cubicBezTo>
                    <a:lnTo>
                      <a:pt x="9407" y="6905"/>
                    </a:lnTo>
                    <a:cubicBezTo>
                      <a:pt x="5738" y="6605"/>
                      <a:pt x="2803" y="3669"/>
                      <a:pt x="250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38"/>
              <p:cNvSpPr/>
              <p:nvPr/>
            </p:nvSpPr>
            <p:spPr>
              <a:xfrm flipH="1">
                <a:off x="8009404" y="1329903"/>
                <a:ext cx="260031" cy="260943"/>
              </a:xfrm>
              <a:custGeom>
                <a:avLst/>
                <a:gdLst/>
                <a:ahLst/>
                <a:cxnLst/>
                <a:rect l="l" t="t" r="r" b="b"/>
                <a:pathLst>
                  <a:path w="9408" h="9441" extrusionOk="0">
                    <a:moveTo>
                      <a:pt x="9407" y="0"/>
                    </a:moveTo>
                    <a:cubicBezTo>
                      <a:pt x="4337" y="334"/>
                      <a:pt x="301" y="4370"/>
                      <a:pt x="1" y="9440"/>
                    </a:cubicBezTo>
                    <a:lnTo>
                      <a:pt x="2502" y="9407"/>
                    </a:lnTo>
                    <a:cubicBezTo>
                      <a:pt x="2803" y="5738"/>
                      <a:pt x="5738" y="2802"/>
                      <a:pt x="9407" y="2502"/>
                    </a:cubicBezTo>
                    <a:lnTo>
                      <a:pt x="940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38"/>
              <p:cNvSpPr/>
              <p:nvPr/>
            </p:nvSpPr>
            <p:spPr>
              <a:xfrm flipH="1">
                <a:off x="8009404" y="1329903"/>
                <a:ext cx="260031" cy="260943"/>
              </a:xfrm>
              <a:custGeom>
                <a:avLst/>
                <a:gdLst/>
                <a:ahLst/>
                <a:cxnLst/>
                <a:rect l="l" t="t" r="r" b="b"/>
                <a:pathLst>
                  <a:path w="9408" h="9441" extrusionOk="0">
                    <a:moveTo>
                      <a:pt x="9407" y="0"/>
                    </a:moveTo>
                    <a:cubicBezTo>
                      <a:pt x="4337" y="334"/>
                      <a:pt x="301" y="4370"/>
                      <a:pt x="1" y="9440"/>
                    </a:cubicBezTo>
                    <a:lnTo>
                      <a:pt x="2502" y="9407"/>
                    </a:lnTo>
                    <a:cubicBezTo>
                      <a:pt x="2803" y="5738"/>
                      <a:pt x="5738" y="2802"/>
                      <a:pt x="9407" y="2502"/>
                    </a:cubicBezTo>
                    <a:lnTo>
                      <a:pt x="940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38"/>
              <p:cNvSpPr/>
              <p:nvPr/>
            </p:nvSpPr>
            <p:spPr>
              <a:xfrm flipH="1">
                <a:off x="7631397" y="1423023"/>
                <a:ext cx="343917" cy="460997"/>
              </a:xfrm>
              <a:custGeom>
                <a:avLst/>
                <a:gdLst/>
                <a:ahLst/>
                <a:cxnLst/>
                <a:rect l="l" t="t" r="r" b="b"/>
                <a:pathLst>
                  <a:path w="12443" h="16679" extrusionOk="0">
                    <a:moveTo>
                      <a:pt x="6906" y="0"/>
                    </a:moveTo>
                    <a:lnTo>
                      <a:pt x="5104" y="1768"/>
                    </a:lnTo>
                    <a:cubicBezTo>
                      <a:pt x="9107" y="6438"/>
                      <a:pt x="6105" y="13677"/>
                      <a:pt x="1" y="14177"/>
                    </a:cubicBezTo>
                    <a:lnTo>
                      <a:pt x="1" y="16679"/>
                    </a:lnTo>
                    <a:cubicBezTo>
                      <a:pt x="8340" y="16145"/>
                      <a:pt x="12443" y="6271"/>
                      <a:pt x="69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0" name="Google Shape;250;p38"/>
            <p:cNvSpPr/>
            <p:nvPr/>
          </p:nvSpPr>
          <p:spPr>
            <a:xfrm flipH="1">
              <a:off x="6507123" y="1547067"/>
              <a:ext cx="460123" cy="417060"/>
            </a:xfrm>
            <a:custGeom>
              <a:avLst/>
              <a:gdLst/>
              <a:ahLst/>
              <a:cxnLst/>
              <a:rect l="l" t="t" r="r" b="b"/>
              <a:pathLst>
                <a:path w="16647" h="15089" extrusionOk="0">
                  <a:moveTo>
                    <a:pt x="4404" y="0"/>
                  </a:moveTo>
                  <a:lnTo>
                    <a:pt x="1" y="1001"/>
                  </a:lnTo>
                  <a:cubicBezTo>
                    <a:pt x="101" y="1501"/>
                    <a:pt x="201" y="1968"/>
                    <a:pt x="335" y="2435"/>
                  </a:cubicBezTo>
                  <a:cubicBezTo>
                    <a:pt x="435" y="2902"/>
                    <a:pt x="568" y="3336"/>
                    <a:pt x="701" y="3803"/>
                  </a:cubicBezTo>
                  <a:cubicBezTo>
                    <a:pt x="968" y="4737"/>
                    <a:pt x="1302" y="5637"/>
                    <a:pt x="1635" y="6571"/>
                  </a:cubicBezTo>
                  <a:cubicBezTo>
                    <a:pt x="2336" y="8473"/>
                    <a:pt x="3270" y="10274"/>
                    <a:pt x="4437" y="11942"/>
                  </a:cubicBezTo>
                  <a:cubicBezTo>
                    <a:pt x="4804" y="12409"/>
                    <a:pt x="5171" y="12843"/>
                    <a:pt x="5605" y="13243"/>
                  </a:cubicBezTo>
                  <a:cubicBezTo>
                    <a:pt x="6072" y="13710"/>
                    <a:pt x="6606" y="14077"/>
                    <a:pt x="7206" y="14377"/>
                  </a:cubicBezTo>
                  <a:cubicBezTo>
                    <a:pt x="8185" y="14851"/>
                    <a:pt x="9268" y="15089"/>
                    <a:pt x="10364" y="15089"/>
                  </a:cubicBezTo>
                  <a:cubicBezTo>
                    <a:pt x="10501" y="15089"/>
                    <a:pt x="10638" y="15085"/>
                    <a:pt x="10775" y="15078"/>
                  </a:cubicBezTo>
                  <a:cubicBezTo>
                    <a:pt x="11876" y="14977"/>
                    <a:pt x="12944" y="14744"/>
                    <a:pt x="13944" y="14310"/>
                  </a:cubicBezTo>
                  <a:cubicBezTo>
                    <a:pt x="14411" y="14110"/>
                    <a:pt x="14878" y="13910"/>
                    <a:pt x="15345" y="13677"/>
                  </a:cubicBezTo>
                  <a:cubicBezTo>
                    <a:pt x="15545" y="13543"/>
                    <a:pt x="15779" y="13410"/>
                    <a:pt x="15979" y="13243"/>
                  </a:cubicBezTo>
                  <a:cubicBezTo>
                    <a:pt x="16179" y="13076"/>
                    <a:pt x="16413" y="12943"/>
                    <a:pt x="16646" y="12776"/>
                  </a:cubicBezTo>
                  <a:lnTo>
                    <a:pt x="15512" y="10841"/>
                  </a:lnTo>
                  <a:lnTo>
                    <a:pt x="14945" y="10975"/>
                  </a:lnTo>
                  <a:lnTo>
                    <a:pt x="14311" y="11141"/>
                  </a:lnTo>
                  <a:cubicBezTo>
                    <a:pt x="13911" y="11208"/>
                    <a:pt x="13477" y="11308"/>
                    <a:pt x="13077" y="11342"/>
                  </a:cubicBezTo>
                  <a:cubicBezTo>
                    <a:pt x="12628" y="11420"/>
                    <a:pt x="12178" y="11452"/>
                    <a:pt x="11735" y="11452"/>
                  </a:cubicBezTo>
                  <a:cubicBezTo>
                    <a:pt x="11422" y="11452"/>
                    <a:pt x="11113" y="11436"/>
                    <a:pt x="10809" y="11408"/>
                  </a:cubicBezTo>
                  <a:cubicBezTo>
                    <a:pt x="10175" y="11342"/>
                    <a:pt x="9608" y="11141"/>
                    <a:pt x="9107" y="10774"/>
                  </a:cubicBezTo>
                  <a:cubicBezTo>
                    <a:pt x="8874" y="10641"/>
                    <a:pt x="8674" y="10441"/>
                    <a:pt x="8507" y="10241"/>
                  </a:cubicBezTo>
                  <a:cubicBezTo>
                    <a:pt x="8274" y="9974"/>
                    <a:pt x="8073" y="9707"/>
                    <a:pt x="7907" y="9407"/>
                  </a:cubicBezTo>
                  <a:cubicBezTo>
                    <a:pt x="7473" y="8740"/>
                    <a:pt x="7106" y="8073"/>
                    <a:pt x="6806" y="7339"/>
                  </a:cubicBezTo>
                  <a:cubicBezTo>
                    <a:pt x="6439" y="6571"/>
                    <a:pt x="6139" y="5771"/>
                    <a:pt x="5872" y="4970"/>
                  </a:cubicBezTo>
                  <a:cubicBezTo>
                    <a:pt x="5572" y="4136"/>
                    <a:pt x="5338" y="3302"/>
                    <a:pt x="5071" y="2469"/>
                  </a:cubicBezTo>
                  <a:lnTo>
                    <a:pt x="4704" y="1201"/>
                  </a:lnTo>
                  <a:cubicBezTo>
                    <a:pt x="4604" y="801"/>
                    <a:pt x="4471" y="367"/>
                    <a:pt x="4404" y="0"/>
                  </a:cubicBezTo>
                  <a:close/>
                </a:path>
              </a:pathLst>
            </a:custGeom>
            <a:solidFill>
              <a:srgbClr val="FF8B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38"/>
            <p:cNvSpPr/>
            <p:nvPr/>
          </p:nvSpPr>
          <p:spPr>
            <a:xfrm flipH="1">
              <a:off x="6743170" y="1467629"/>
              <a:ext cx="288617" cy="340387"/>
            </a:xfrm>
            <a:custGeom>
              <a:avLst/>
              <a:gdLst/>
              <a:ahLst/>
              <a:cxnLst/>
              <a:rect l="l" t="t" r="r" b="b"/>
              <a:pathLst>
                <a:path w="10442" h="12315" extrusionOk="0">
                  <a:moveTo>
                    <a:pt x="4356" y="1"/>
                  </a:moveTo>
                  <a:cubicBezTo>
                    <a:pt x="3492" y="1"/>
                    <a:pt x="2646" y="442"/>
                    <a:pt x="1936" y="1340"/>
                  </a:cubicBezTo>
                  <a:cubicBezTo>
                    <a:pt x="1" y="3808"/>
                    <a:pt x="1936" y="8712"/>
                    <a:pt x="3704" y="12314"/>
                  </a:cubicBezTo>
                  <a:lnTo>
                    <a:pt x="10442" y="9946"/>
                  </a:lnTo>
                  <a:cubicBezTo>
                    <a:pt x="9908" y="7778"/>
                    <a:pt x="9208" y="5676"/>
                    <a:pt x="8307" y="3641"/>
                  </a:cubicBezTo>
                  <a:cubicBezTo>
                    <a:pt x="7304" y="1239"/>
                    <a:pt x="5804" y="1"/>
                    <a:pt x="435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38"/>
            <p:cNvSpPr/>
            <p:nvPr/>
          </p:nvSpPr>
          <p:spPr>
            <a:xfrm flipH="1">
              <a:off x="6817852" y="1614897"/>
              <a:ext cx="143839" cy="193121"/>
            </a:xfrm>
            <a:custGeom>
              <a:avLst/>
              <a:gdLst/>
              <a:ahLst/>
              <a:cxnLst/>
              <a:rect l="l" t="t" r="r" b="b"/>
              <a:pathLst>
                <a:path w="5204" h="6987" extrusionOk="0">
                  <a:moveTo>
                    <a:pt x="2063" y="1"/>
                  </a:moveTo>
                  <a:cubicBezTo>
                    <a:pt x="1491" y="1"/>
                    <a:pt x="491" y="2054"/>
                    <a:pt x="0" y="4418"/>
                  </a:cubicBezTo>
                  <a:cubicBezTo>
                    <a:pt x="367" y="5318"/>
                    <a:pt x="767" y="6186"/>
                    <a:pt x="1168" y="6986"/>
                  </a:cubicBezTo>
                  <a:lnTo>
                    <a:pt x="5204" y="5552"/>
                  </a:lnTo>
                  <a:cubicBezTo>
                    <a:pt x="4537" y="3150"/>
                    <a:pt x="3469" y="882"/>
                    <a:pt x="2202" y="48"/>
                  </a:cubicBezTo>
                  <a:cubicBezTo>
                    <a:pt x="2159" y="16"/>
                    <a:pt x="2113" y="1"/>
                    <a:pt x="2063" y="1"/>
                  </a:cubicBezTo>
                  <a:close/>
                </a:path>
              </a:pathLst>
            </a:custGeom>
            <a:solidFill>
              <a:srgbClr val="DC95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38"/>
            <p:cNvSpPr/>
            <p:nvPr/>
          </p:nvSpPr>
          <p:spPr>
            <a:xfrm flipH="1">
              <a:off x="6473922" y="1796909"/>
              <a:ext cx="87619" cy="111223"/>
            </a:xfrm>
            <a:custGeom>
              <a:avLst/>
              <a:gdLst/>
              <a:ahLst/>
              <a:cxnLst/>
              <a:rect l="l" t="t" r="r" b="b"/>
              <a:pathLst>
                <a:path w="3170" h="4024" extrusionOk="0">
                  <a:moveTo>
                    <a:pt x="2635" y="1"/>
                  </a:moveTo>
                  <a:lnTo>
                    <a:pt x="1168" y="801"/>
                  </a:lnTo>
                  <a:cubicBezTo>
                    <a:pt x="567" y="1235"/>
                    <a:pt x="167" y="1936"/>
                    <a:pt x="67" y="2703"/>
                  </a:cubicBezTo>
                  <a:lnTo>
                    <a:pt x="0" y="3537"/>
                  </a:lnTo>
                  <a:cubicBezTo>
                    <a:pt x="204" y="3896"/>
                    <a:pt x="558" y="4024"/>
                    <a:pt x="958" y="4024"/>
                  </a:cubicBezTo>
                  <a:cubicBezTo>
                    <a:pt x="1929" y="4024"/>
                    <a:pt x="3169" y="3270"/>
                    <a:pt x="3169" y="3270"/>
                  </a:cubicBezTo>
                  <a:lnTo>
                    <a:pt x="2635" y="1"/>
                  </a:lnTo>
                  <a:close/>
                </a:path>
              </a:pathLst>
            </a:custGeom>
            <a:solidFill>
              <a:srgbClr val="FF8B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38"/>
            <p:cNvSpPr/>
            <p:nvPr/>
          </p:nvSpPr>
          <p:spPr>
            <a:xfrm flipH="1">
              <a:off x="6401090" y="1792321"/>
              <a:ext cx="87619" cy="94971"/>
            </a:xfrm>
            <a:custGeom>
              <a:avLst/>
              <a:gdLst/>
              <a:ahLst/>
              <a:cxnLst/>
              <a:rect l="l" t="t" r="r" b="b"/>
              <a:pathLst>
                <a:path w="3170" h="3436" extrusionOk="0">
                  <a:moveTo>
                    <a:pt x="1868" y="0"/>
                  </a:moveTo>
                  <a:lnTo>
                    <a:pt x="0" y="167"/>
                  </a:lnTo>
                  <a:lnTo>
                    <a:pt x="534" y="3436"/>
                  </a:lnTo>
                  <a:lnTo>
                    <a:pt x="3169" y="2635"/>
                  </a:lnTo>
                  <a:lnTo>
                    <a:pt x="1868" y="0"/>
                  </a:lnTo>
                  <a:close/>
                </a:path>
              </a:pathLst>
            </a:custGeom>
            <a:solidFill>
              <a:srgbClr val="FF8B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38"/>
            <p:cNvSpPr/>
            <p:nvPr/>
          </p:nvSpPr>
          <p:spPr>
            <a:xfrm flipH="1">
              <a:off x="6836293" y="1431806"/>
              <a:ext cx="458244" cy="714577"/>
            </a:xfrm>
            <a:custGeom>
              <a:avLst/>
              <a:gdLst/>
              <a:ahLst/>
              <a:cxnLst/>
              <a:rect l="l" t="t" r="r" b="b"/>
              <a:pathLst>
                <a:path w="16579" h="25853" extrusionOk="0">
                  <a:moveTo>
                    <a:pt x="7973" y="0"/>
                  </a:moveTo>
                  <a:lnTo>
                    <a:pt x="3669" y="367"/>
                  </a:lnTo>
                  <a:cubicBezTo>
                    <a:pt x="2335" y="467"/>
                    <a:pt x="1234" y="1468"/>
                    <a:pt x="1001" y="2802"/>
                  </a:cubicBezTo>
                  <a:cubicBezTo>
                    <a:pt x="534" y="5938"/>
                    <a:pt x="234" y="9074"/>
                    <a:pt x="167" y="12243"/>
                  </a:cubicBezTo>
                  <a:cubicBezTo>
                    <a:pt x="0" y="15812"/>
                    <a:pt x="400" y="21082"/>
                    <a:pt x="1001" y="25852"/>
                  </a:cubicBezTo>
                  <a:lnTo>
                    <a:pt x="15311" y="24118"/>
                  </a:lnTo>
                  <a:cubicBezTo>
                    <a:pt x="15445" y="11609"/>
                    <a:pt x="16412" y="7706"/>
                    <a:pt x="16512" y="4404"/>
                  </a:cubicBezTo>
                  <a:cubicBezTo>
                    <a:pt x="16579" y="3069"/>
                    <a:pt x="15711" y="1868"/>
                    <a:pt x="14444" y="1468"/>
                  </a:cubicBezTo>
                  <a:lnTo>
                    <a:pt x="11408" y="467"/>
                  </a:lnTo>
                  <a:lnTo>
                    <a:pt x="797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38"/>
            <p:cNvSpPr/>
            <p:nvPr/>
          </p:nvSpPr>
          <p:spPr>
            <a:xfrm flipH="1">
              <a:off x="6698916" y="2961429"/>
              <a:ext cx="160450" cy="221286"/>
            </a:xfrm>
            <a:custGeom>
              <a:avLst/>
              <a:gdLst/>
              <a:ahLst/>
              <a:cxnLst/>
              <a:rect l="l" t="t" r="r" b="b"/>
              <a:pathLst>
                <a:path w="5805" h="8006" extrusionOk="0">
                  <a:moveTo>
                    <a:pt x="2736" y="0"/>
                  </a:moveTo>
                  <a:lnTo>
                    <a:pt x="1" y="7172"/>
                  </a:lnTo>
                  <a:lnTo>
                    <a:pt x="3070" y="8006"/>
                  </a:lnTo>
                  <a:lnTo>
                    <a:pt x="5805" y="834"/>
                  </a:lnTo>
                  <a:lnTo>
                    <a:pt x="2736" y="0"/>
                  </a:lnTo>
                  <a:close/>
                </a:path>
              </a:pathLst>
            </a:custGeom>
            <a:solidFill>
              <a:srgbClr val="FF8B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38"/>
            <p:cNvSpPr/>
            <p:nvPr/>
          </p:nvSpPr>
          <p:spPr>
            <a:xfrm flipH="1">
              <a:off x="6590098" y="3123457"/>
              <a:ext cx="299701" cy="149726"/>
            </a:xfrm>
            <a:custGeom>
              <a:avLst/>
              <a:gdLst/>
              <a:ahLst/>
              <a:cxnLst/>
              <a:rect l="l" t="t" r="r" b="b"/>
              <a:pathLst>
                <a:path w="10843" h="5417" extrusionOk="0">
                  <a:moveTo>
                    <a:pt x="1331" y="0"/>
                  </a:moveTo>
                  <a:cubicBezTo>
                    <a:pt x="1215" y="0"/>
                    <a:pt x="1096" y="65"/>
                    <a:pt x="1068" y="176"/>
                  </a:cubicBezTo>
                  <a:lnTo>
                    <a:pt x="101" y="3044"/>
                  </a:lnTo>
                  <a:cubicBezTo>
                    <a:pt x="1" y="3378"/>
                    <a:pt x="168" y="3745"/>
                    <a:pt x="501" y="3845"/>
                  </a:cubicBezTo>
                  <a:lnTo>
                    <a:pt x="535" y="3845"/>
                  </a:lnTo>
                  <a:cubicBezTo>
                    <a:pt x="1669" y="4312"/>
                    <a:pt x="2469" y="4145"/>
                    <a:pt x="4271" y="4512"/>
                  </a:cubicBezTo>
                  <a:cubicBezTo>
                    <a:pt x="5326" y="4704"/>
                    <a:pt x="7546" y="5417"/>
                    <a:pt x="9079" y="5417"/>
                  </a:cubicBezTo>
                  <a:cubicBezTo>
                    <a:pt x="9146" y="5417"/>
                    <a:pt x="9211" y="5416"/>
                    <a:pt x="9274" y="5413"/>
                  </a:cubicBezTo>
                  <a:cubicBezTo>
                    <a:pt x="10809" y="5346"/>
                    <a:pt x="10842" y="3778"/>
                    <a:pt x="10175" y="3678"/>
                  </a:cubicBezTo>
                  <a:cubicBezTo>
                    <a:pt x="7840" y="3311"/>
                    <a:pt x="6039" y="1910"/>
                    <a:pt x="5538" y="1210"/>
                  </a:cubicBezTo>
                  <a:cubicBezTo>
                    <a:pt x="5271" y="876"/>
                    <a:pt x="4938" y="676"/>
                    <a:pt x="4538" y="609"/>
                  </a:cubicBezTo>
                  <a:lnTo>
                    <a:pt x="1402" y="9"/>
                  </a:lnTo>
                  <a:cubicBezTo>
                    <a:pt x="1379" y="3"/>
                    <a:pt x="1355" y="0"/>
                    <a:pt x="133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38"/>
            <p:cNvSpPr/>
            <p:nvPr/>
          </p:nvSpPr>
          <p:spPr>
            <a:xfrm flipH="1">
              <a:off x="6698915" y="2961429"/>
              <a:ext cx="123551" cy="129106"/>
            </a:xfrm>
            <a:custGeom>
              <a:avLst/>
              <a:gdLst/>
              <a:ahLst/>
              <a:cxnLst/>
              <a:rect l="l" t="t" r="r" b="b"/>
              <a:pathLst>
                <a:path w="4470" h="4671" extrusionOk="0">
                  <a:moveTo>
                    <a:pt x="1401" y="0"/>
                  </a:moveTo>
                  <a:lnTo>
                    <a:pt x="0" y="3703"/>
                  </a:lnTo>
                  <a:lnTo>
                    <a:pt x="3002" y="4670"/>
                  </a:lnTo>
                  <a:lnTo>
                    <a:pt x="4470" y="867"/>
                  </a:lnTo>
                  <a:lnTo>
                    <a:pt x="1401"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38"/>
            <p:cNvSpPr/>
            <p:nvPr/>
          </p:nvSpPr>
          <p:spPr>
            <a:xfrm flipH="1">
              <a:off x="6484074" y="2292033"/>
              <a:ext cx="624222" cy="776352"/>
            </a:xfrm>
            <a:custGeom>
              <a:avLst/>
              <a:gdLst/>
              <a:ahLst/>
              <a:cxnLst/>
              <a:rect l="l" t="t" r="r" b="b"/>
              <a:pathLst>
                <a:path w="22584" h="28088" extrusionOk="0">
                  <a:moveTo>
                    <a:pt x="19047" y="1"/>
                  </a:moveTo>
                  <a:cubicBezTo>
                    <a:pt x="17313" y="534"/>
                    <a:pt x="14110" y="2002"/>
                    <a:pt x="10708" y="3470"/>
                  </a:cubicBezTo>
                  <a:cubicBezTo>
                    <a:pt x="6839" y="5104"/>
                    <a:pt x="2669" y="6772"/>
                    <a:pt x="0" y="7106"/>
                  </a:cubicBezTo>
                  <a:cubicBezTo>
                    <a:pt x="267" y="7139"/>
                    <a:pt x="567" y="7172"/>
                    <a:pt x="868" y="7172"/>
                  </a:cubicBezTo>
                  <a:lnTo>
                    <a:pt x="16379" y="7172"/>
                  </a:lnTo>
                  <a:cubicBezTo>
                    <a:pt x="13844" y="8974"/>
                    <a:pt x="10108" y="26620"/>
                    <a:pt x="10108" y="26620"/>
                  </a:cubicBezTo>
                  <a:lnTo>
                    <a:pt x="14277" y="28087"/>
                  </a:lnTo>
                  <a:cubicBezTo>
                    <a:pt x="14277" y="28087"/>
                    <a:pt x="16212" y="22750"/>
                    <a:pt x="18447" y="16679"/>
                  </a:cubicBezTo>
                  <a:cubicBezTo>
                    <a:pt x="19614" y="13577"/>
                    <a:pt x="20982" y="10408"/>
                    <a:pt x="21783" y="7306"/>
                  </a:cubicBezTo>
                  <a:cubicBezTo>
                    <a:pt x="22083" y="6205"/>
                    <a:pt x="22283" y="5071"/>
                    <a:pt x="22416" y="3937"/>
                  </a:cubicBezTo>
                  <a:cubicBezTo>
                    <a:pt x="22583" y="2169"/>
                    <a:pt x="21149" y="901"/>
                    <a:pt x="1904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38"/>
            <p:cNvSpPr/>
            <p:nvPr/>
          </p:nvSpPr>
          <p:spPr>
            <a:xfrm flipH="1">
              <a:off x="6581811" y="2152808"/>
              <a:ext cx="697993" cy="335633"/>
            </a:xfrm>
            <a:custGeom>
              <a:avLst/>
              <a:gdLst/>
              <a:ahLst/>
              <a:cxnLst/>
              <a:rect l="l" t="t" r="r" b="b"/>
              <a:pathLst>
                <a:path w="25253" h="12143" extrusionOk="0">
                  <a:moveTo>
                    <a:pt x="4704" y="1"/>
                  </a:moveTo>
                  <a:cubicBezTo>
                    <a:pt x="1" y="6172"/>
                    <a:pt x="1702" y="11542"/>
                    <a:pt x="6205" y="12143"/>
                  </a:cubicBezTo>
                  <a:cubicBezTo>
                    <a:pt x="8874" y="11809"/>
                    <a:pt x="13044" y="10175"/>
                    <a:pt x="16913" y="8507"/>
                  </a:cubicBezTo>
                  <a:cubicBezTo>
                    <a:pt x="20315" y="7072"/>
                    <a:pt x="23518" y="5605"/>
                    <a:pt x="25252" y="5038"/>
                  </a:cubicBezTo>
                  <a:cubicBezTo>
                    <a:pt x="20236" y="2934"/>
                    <a:pt x="11390" y="2903"/>
                    <a:pt x="10866" y="2903"/>
                  </a:cubicBezTo>
                  <a:cubicBezTo>
                    <a:pt x="10850" y="2903"/>
                    <a:pt x="10842" y="2903"/>
                    <a:pt x="10842" y="2903"/>
                  </a:cubicBezTo>
                  <a:cubicBezTo>
                    <a:pt x="10842" y="2903"/>
                    <a:pt x="7773" y="1"/>
                    <a:pt x="470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38"/>
            <p:cNvSpPr/>
            <p:nvPr/>
          </p:nvSpPr>
          <p:spPr>
            <a:xfrm flipH="1">
              <a:off x="6177038" y="2753048"/>
              <a:ext cx="163242" cy="236046"/>
            </a:xfrm>
            <a:custGeom>
              <a:avLst/>
              <a:gdLst/>
              <a:ahLst/>
              <a:cxnLst/>
              <a:rect l="l" t="t" r="r" b="b"/>
              <a:pathLst>
                <a:path w="5906" h="8540" extrusionOk="0">
                  <a:moveTo>
                    <a:pt x="2336" y="0"/>
                  </a:moveTo>
                  <a:lnTo>
                    <a:pt x="1" y="3903"/>
                  </a:lnTo>
                  <a:lnTo>
                    <a:pt x="2469" y="8540"/>
                  </a:lnTo>
                  <a:lnTo>
                    <a:pt x="5905" y="8540"/>
                  </a:lnTo>
                  <a:lnTo>
                    <a:pt x="2336" y="0"/>
                  </a:lnTo>
                  <a:close/>
                </a:path>
              </a:pathLst>
            </a:custGeom>
            <a:solidFill>
              <a:srgbClr val="FF8B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38"/>
            <p:cNvSpPr/>
            <p:nvPr/>
          </p:nvSpPr>
          <p:spPr>
            <a:xfrm flipH="1">
              <a:off x="6019379" y="2941473"/>
              <a:ext cx="319049" cy="170041"/>
            </a:xfrm>
            <a:custGeom>
              <a:avLst/>
              <a:gdLst/>
              <a:ahLst/>
              <a:cxnLst/>
              <a:rect l="l" t="t" r="r" b="b"/>
              <a:pathLst>
                <a:path w="11543" h="6152" extrusionOk="0">
                  <a:moveTo>
                    <a:pt x="1444" y="0"/>
                  </a:moveTo>
                  <a:cubicBezTo>
                    <a:pt x="1335" y="0"/>
                    <a:pt x="1227" y="84"/>
                    <a:pt x="1201" y="188"/>
                  </a:cubicBezTo>
                  <a:lnTo>
                    <a:pt x="101" y="3257"/>
                  </a:lnTo>
                  <a:cubicBezTo>
                    <a:pt x="1" y="3591"/>
                    <a:pt x="167" y="3924"/>
                    <a:pt x="501" y="4024"/>
                  </a:cubicBezTo>
                  <a:lnTo>
                    <a:pt x="534" y="4024"/>
                  </a:lnTo>
                  <a:cubicBezTo>
                    <a:pt x="1935" y="4325"/>
                    <a:pt x="2602" y="4391"/>
                    <a:pt x="4370" y="4792"/>
                  </a:cubicBezTo>
                  <a:cubicBezTo>
                    <a:pt x="5471" y="5058"/>
                    <a:pt x="8206" y="5759"/>
                    <a:pt x="9707" y="6093"/>
                  </a:cubicBezTo>
                  <a:cubicBezTo>
                    <a:pt x="9872" y="6133"/>
                    <a:pt x="10024" y="6151"/>
                    <a:pt x="10163" y="6151"/>
                  </a:cubicBezTo>
                  <a:cubicBezTo>
                    <a:pt x="11284" y="6151"/>
                    <a:pt x="11543" y="4959"/>
                    <a:pt x="11008" y="4692"/>
                  </a:cubicBezTo>
                  <a:cubicBezTo>
                    <a:pt x="8340" y="3457"/>
                    <a:pt x="6872" y="2290"/>
                    <a:pt x="6105" y="1256"/>
                  </a:cubicBezTo>
                  <a:cubicBezTo>
                    <a:pt x="5971" y="1089"/>
                    <a:pt x="5771" y="956"/>
                    <a:pt x="5538" y="922"/>
                  </a:cubicBezTo>
                  <a:lnTo>
                    <a:pt x="1535" y="22"/>
                  </a:lnTo>
                  <a:cubicBezTo>
                    <a:pt x="1506" y="7"/>
                    <a:pt x="1475" y="0"/>
                    <a:pt x="144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38"/>
            <p:cNvSpPr/>
            <p:nvPr/>
          </p:nvSpPr>
          <p:spPr>
            <a:xfrm flipH="1">
              <a:off x="6234225" y="2753048"/>
              <a:ext cx="106055" cy="147542"/>
            </a:xfrm>
            <a:custGeom>
              <a:avLst/>
              <a:gdLst/>
              <a:ahLst/>
              <a:cxnLst/>
              <a:rect l="l" t="t" r="r" b="b"/>
              <a:pathLst>
                <a:path w="3837" h="5338" extrusionOk="0">
                  <a:moveTo>
                    <a:pt x="2336" y="0"/>
                  </a:moveTo>
                  <a:lnTo>
                    <a:pt x="1" y="3903"/>
                  </a:lnTo>
                  <a:lnTo>
                    <a:pt x="768" y="5337"/>
                  </a:lnTo>
                  <a:lnTo>
                    <a:pt x="3837" y="3636"/>
                  </a:lnTo>
                  <a:lnTo>
                    <a:pt x="2336"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38"/>
            <p:cNvSpPr/>
            <p:nvPr/>
          </p:nvSpPr>
          <p:spPr>
            <a:xfrm flipH="1">
              <a:off x="6232387" y="2097306"/>
              <a:ext cx="1092582" cy="782986"/>
            </a:xfrm>
            <a:custGeom>
              <a:avLst/>
              <a:gdLst/>
              <a:ahLst/>
              <a:cxnLst/>
              <a:rect l="l" t="t" r="r" b="b"/>
              <a:pathLst>
                <a:path w="39529" h="28328" extrusionOk="0">
                  <a:moveTo>
                    <a:pt x="24402" y="0"/>
                  </a:moveTo>
                  <a:cubicBezTo>
                    <a:pt x="17742" y="0"/>
                    <a:pt x="10374" y="1775"/>
                    <a:pt x="10374" y="1775"/>
                  </a:cubicBezTo>
                  <a:cubicBezTo>
                    <a:pt x="10374" y="1775"/>
                    <a:pt x="5137" y="2075"/>
                    <a:pt x="2069" y="2075"/>
                  </a:cubicBezTo>
                  <a:cubicBezTo>
                    <a:pt x="0" y="9714"/>
                    <a:pt x="1768" y="14217"/>
                    <a:pt x="6905" y="14217"/>
                  </a:cubicBezTo>
                  <a:cubicBezTo>
                    <a:pt x="7239" y="14217"/>
                    <a:pt x="7539" y="14217"/>
                    <a:pt x="7839" y="14151"/>
                  </a:cubicBezTo>
                  <a:cubicBezTo>
                    <a:pt x="10508" y="13817"/>
                    <a:pt x="14678" y="12183"/>
                    <a:pt x="18547" y="10515"/>
                  </a:cubicBezTo>
                  <a:cubicBezTo>
                    <a:pt x="21949" y="9080"/>
                    <a:pt x="25152" y="7613"/>
                    <a:pt x="26886" y="7046"/>
                  </a:cubicBezTo>
                  <a:cubicBezTo>
                    <a:pt x="28988" y="7946"/>
                    <a:pt x="30422" y="9181"/>
                    <a:pt x="30255" y="10982"/>
                  </a:cubicBezTo>
                  <a:cubicBezTo>
                    <a:pt x="30122" y="12116"/>
                    <a:pt x="29922" y="13250"/>
                    <a:pt x="29622" y="14351"/>
                  </a:cubicBezTo>
                  <a:cubicBezTo>
                    <a:pt x="32624" y="21756"/>
                    <a:pt x="35759" y="28328"/>
                    <a:pt x="35759" y="28328"/>
                  </a:cubicBezTo>
                  <a:lnTo>
                    <a:pt x="39529" y="26059"/>
                  </a:lnTo>
                  <a:cubicBezTo>
                    <a:pt x="39529" y="26059"/>
                    <a:pt x="36693" y="16019"/>
                    <a:pt x="34825" y="6712"/>
                  </a:cubicBezTo>
                  <a:cubicBezTo>
                    <a:pt x="34125" y="3243"/>
                    <a:pt x="31256" y="574"/>
                    <a:pt x="27720" y="174"/>
                  </a:cubicBezTo>
                  <a:cubicBezTo>
                    <a:pt x="26662" y="52"/>
                    <a:pt x="25542" y="0"/>
                    <a:pt x="2440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38"/>
            <p:cNvSpPr/>
            <p:nvPr/>
          </p:nvSpPr>
          <p:spPr>
            <a:xfrm flipH="1">
              <a:off x="6866724" y="2097499"/>
              <a:ext cx="413080" cy="63627"/>
            </a:xfrm>
            <a:custGeom>
              <a:avLst/>
              <a:gdLst/>
              <a:ahLst/>
              <a:cxnLst/>
              <a:rect l="l" t="t" r="r" b="b"/>
              <a:pathLst>
                <a:path w="14945" h="2302" extrusionOk="0">
                  <a:moveTo>
                    <a:pt x="14711" y="0"/>
                  </a:moveTo>
                  <a:lnTo>
                    <a:pt x="635" y="868"/>
                  </a:lnTo>
                  <a:cubicBezTo>
                    <a:pt x="568" y="868"/>
                    <a:pt x="468" y="901"/>
                    <a:pt x="435" y="968"/>
                  </a:cubicBezTo>
                  <a:lnTo>
                    <a:pt x="34" y="2135"/>
                  </a:lnTo>
                  <a:cubicBezTo>
                    <a:pt x="1" y="2202"/>
                    <a:pt x="101" y="2302"/>
                    <a:pt x="268" y="2302"/>
                  </a:cubicBezTo>
                  <a:lnTo>
                    <a:pt x="14578" y="1468"/>
                  </a:lnTo>
                  <a:cubicBezTo>
                    <a:pt x="14678" y="1468"/>
                    <a:pt x="14778" y="1401"/>
                    <a:pt x="14778" y="1335"/>
                  </a:cubicBezTo>
                  <a:lnTo>
                    <a:pt x="14945" y="167"/>
                  </a:lnTo>
                  <a:cubicBezTo>
                    <a:pt x="14945" y="67"/>
                    <a:pt x="14845" y="0"/>
                    <a:pt x="1471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38"/>
            <p:cNvSpPr/>
            <p:nvPr/>
          </p:nvSpPr>
          <p:spPr>
            <a:xfrm flipH="1">
              <a:off x="7149233" y="1476225"/>
              <a:ext cx="176647" cy="321674"/>
            </a:xfrm>
            <a:custGeom>
              <a:avLst/>
              <a:gdLst/>
              <a:ahLst/>
              <a:cxnLst/>
              <a:rect l="l" t="t" r="r" b="b"/>
              <a:pathLst>
                <a:path w="6391" h="11638" extrusionOk="0">
                  <a:moveTo>
                    <a:pt x="3840" y="1"/>
                  </a:moveTo>
                  <a:cubicBezTo>
                    <a:pt x="3743" y="1"/>
                    <a:pt x="3641" y="10"/>
                    <a:pt x="3536" y="28"/>
                  </a:cubicBezTo>
                  <a:cubicBezTo>
                    <a:pt x="0" y="2096"/>
                    <a:pt x="600" y="10068"/>
                    <a:pt x="2402" y="11203"/>
                  </a:cubicBezTo>
                  <a:cubicBezTo>
                    <a:pt x="2679" y="11393"/>
                    <a:pt x="3252" y="11637"/>
                    <a:pt x="3791" y="11637"/>
                  </a:cubicBezTo>
                  <a:cubicBezTo>
                    <a:pt x="4290" y="11637"/>
                    <a:pt x="4760" y="11427"/>
                    <a:pt x="4937" y="10769"/>
                  </a:cubicBezTo>
                  <a:cubicBezTo>
                    <a:pt x="6190" y="6174"/>
                    <a:pt x="6391" y="1"/>
                    <a:pt x="384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38"/>
            <p:cNvSpPr/>
            <p:nvPr/>
          </p:nvSpPr>
          <p:spPr>
            <a:xfrm flipH="1">
              <a:off x="6925709" y="1698979"/>
              <a:ext cx="458271" cy="337678"/>
            </a:xfrm>
            <a:custGeom>
              <a:avLst/>
              <a:gdLst/>
              <a:ahLst/>
              <a:cxnLst/>
              <a:rect l="l" t="t" r="r" b="b"/>
              <a:pathLst>
                <a:path w="16580" h="12217" extrusionOk="0">
                  <a:moveTo>
                    <a:pt x="1093" y="0"/>
                  </a:moveTo>
                  <a:cubicBezTo>
                    <a:pt x="846" y="0"/>
                    <a:pt x="632" y="43"/>
                    <a:pt x="468" y="141"/>
                  </a:cubicBezTo>
                  <a:cubicBezTo>
                    <a:pt x="234" y="3511"/>
                    <a:pt x="1" y="8214"/>
                    <a:pt x="1335" y="9281"/>
                  </a:cubicBezTo>
                  <a:cubicBezTo>
                    <a:pt x="2803" y="10449"/>
                    <a:pt x="5805" y="10916"/>
                    <a:pt x="7673" y="11149"/>
                  </a:cubicBezTo>
                  <a:cubicBezTo>
                    <a:pt x="10208" y="11483"/>
                    <a:pt x="12776" y="11850"/>
                    <a:pt x="15311" y="12217"/>
                  </a:cubicBezTo>
                  <a:cubicBezTo>
                    <a:pt x="15745" y="11550"/>
                    <a:pt x="16145" y="10983"/>
                    <a:pt x="16579" y="10282"/>
                  </a:cubicBezTo>
                  <a:lnTo>
                    <a:pt x="16579" y="10282"/>
                  </a:lnTo>
                  <a:cubicBezTo>
                    <a:pt x="16565" y="10304"/>
                    <a:pt x="16522" y="10314"/>
                    <a:pt x="16452" y="10314"/>
                  </a:cubicBezTo>
                  <a:cubicBezTo>
                    <a:pt x="15330" y="10314"/>
                    <a:pt x="7418" y="7690"/>
                    <a:pt x="6005" y="6780"/>
                  </a:cubicBezTo>
                  <a:cubicBezTo>
                    <a:pt x="4504" y="5846"/>
                    <a:pt x="5404" y="4378"/>
                    <a:pt x="5304" y="1576"/>
                  </a:cubicBezTo>
                  <a:cubicBezTo>
                    <a:pt x="5304" y="1576"/>
                    <a:pt x="2596" y="0"/>
                    <a:pt x="1093" y="0"/>
                  </a:cubicBezTo>
                  <a:close/>
                </a:path>
              </a:pathLst>
            </a:custGeom>
            <a:solidFill>
              <a:srgbClr val="FF8B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38"/>
            <p:cNvSpPr/>
            <p:nvPr/>
          </p:nvSpPr>
          <p:spPr>
            <a:xfrm flipH="1">
              <a:off x="7150395" y="1440071"/>
              <a:ext cx="244642" cy="333808"/>
            </a:xfrm>
            <a:custGeom>
              <a:avLst/>
              <a:gdLst/>
              <a:ahLst/>
              <a:cxnLst/>
              <a:rect l="l" t="t" r="r" b="b"/>
              <a:pathLst>
                <a:path w="8851" h="12077" extrusionOk="0">
                  <a:moveTo>
                    <a:pt x="6021" y="0"/>
                  </a:moveTo>
                  <a:cubicBezTo>
                    <a:pt x="5693" y="0"/>
                    <a:pt x="5331" y="55"/>
                    <a:pt x="4937" y="168"/>
                  </a:cubicBezTo>
                  <a:cubicBezTo>
                    <a:pt x="1935" y="1069"/>
                    <a:pt x="667" y="6173"/>
                    <a:pt x="0" y="10142"/>
                  </a:cubicBezTo>
                  <a:lnTo>
                    <a:pt x="6171" y="12077"/>
                  </a:lnTo>
                  <a:cubicBezTo>
                    <a:pt x="7005" y="10042"/>
                    <a:pt x="7639" y="7907"/>
                    <a:pt x="8073" y="5706"/>
                  </a:cubicBezTo>
                  <a:cubicBezTo>
                    <a:pt x="8851" y="2218"/>
                    <a:pt x="8110" y="0"/>
                    <a:pt x="602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38"/>
            <p:cNvSpPr/>
            <p:nvPr/>
          </p:nvSpPr>
          <p:spPr>
            <a:xfrm flipH="1">
              <a:off x="6900830" y="1401844"/>
              <a:ext cx="241574" cy="163684"/>
            </a:xfrm>
            <a:custGeom>
              <a:avLst/>
              <a:gdLst/>
              <a:ahLst/>
              <a:cxnLst/>
              <a:rect l="l" t="t" r="r" b="b"/>
              <a:pathLst>
                <a:path w="8740" h="5922" extrusionOk="0">
                  <a:moveTo>
                    <a:pt x="2427" y="0"/>
                  </a:moveTo>
                  <a:cubicBezTo>
                    <a:pt x="1379" y="0"/>
                    <a:pt x="245" y="391"/>
                    <a:pt x="67" y="1551"/>
                  </a:cubicBezTo>
                  <a:cubicBezTo>
                    <a:pt x="0" y="2185"/>
                    <a:pt x="134" y="2786"/>
                    <a:pt x="500" y="3319"/>
                  </a:cubicBezTo>
                  <a:cubicBezTo>
                    <a:pt x="867" y="3820"/>
                    <a:pt x="1301" y="4287"/>
                    <a:pt x="1768" y="4687"/>
                  </a:cubicBezTo>
                  <a:cubicBezTo>
                    <a:pt x="2291" y="5179"/>
                    <a:pt x="2927" y="5699"/>
                    <a:pt x="3650" y="5699"/>
                  </a:cubicBezTo>
                  <a:cubicBezTo>
                    <a:pt x="3712" y="5699"/>
                    <a:pt x="3774" y="5696"/>
                    <a:pt x="3836" y="5688"/>
                  </a:cubicBezTo>
                  <a:cubicBezTo>
                    <a:pt x="4537" y="5588"/>
                    <a:pt x="4970" y="5221"/>
                    <a:pt x="5237" y="4353"/>
                  </a:cubicBezTo>
                  <a:cubicBezTo>
                    <a:pt x="5871" y="5354"/>
                    <a:pt x="5904" y="5854"/>
                    <a:pt x="6571" y="5921"/>
                  </a:cubicBezTo>
                  <a:cubicBezTo>
                    <a:pt x="7005" y="5888"/>
                    <a:pt x="7439" y="5654"/>
                    <a:pt x="7706" y="5321"/>
                  </a:cubicBezTo>
                  <a:cubicBezTo>
                    <a:pt x="8206" y="4887"/>
                    <a:pt x="8540" y="4287"/>
                    <a:pt x="8606" y="3653"/>
                  </a:cubicBezTo>
                  <a:cubicBezTo>
                    <a:pt x="8740" y="2385"/>
                    <a:pt x="7739" y="1218"/>
                    <a:pt x="6538" y="784"/>
                  </a:cubicBezTo>
                  <a:cubicBezTo>
                    <a:pt x="5337" y="351"/>
                    <a:pt x="4070" y="117"/>
                    <a:pt x="2802" y="17"/>
                  </a:cubicBezTo>
                  <a:cubicBezTo>
                    <a:pt x="2679" y="6"/>
                    <a:pt x="2554" y="0"/>
                    <a:pt x="2427"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38"/>
            <p:cNvSpPr/>
            <p:nvPr/>
          </p:nvSpPr>
          <p:spPr>
            <a:xfrm flipH="1">
              <a:off x="6900830" y="1401844"/>
              <a:ext cx="241574" cy="163684"/>
            </a:xfrm>
            <a:custGeom>
              <a:avLst/>
              <a:gdLst/>
              <a:ahLst/>
              <a:cxnLst/>
              <a:rect l="l" t="t" r="r" b="b"/>
              <a:pathLst>
                <a:path w="8740" h="5922" extrusionOk="0">
                  <a:moveTo>
                    <a:pt x="2427" y="0"/>
                  </a:moveTo>
                  <a:cubicBezTo>
                    <a:pt x="1379" y="0"/>
                    <a:pt x="245" y="391"/>
                    <a:pt x="67" y="1551"/>
                  </a:cubicBezTo>
                  <a:cubicBezTo>
                    <a:pt x="0" y="2185"/>
                    <a:pt x="134" y="2786"/>
                    <a:pt x="500" y="3319"/>
                  </a:cubicBezTo>
                  <a:cubicBezTo>
                    <a:pt x="867" y="3820"/>
                    <a:pt x="1301" y="4287"/>
                    <a:pt x="1768" y="4687"/>
                  </a:cubicBezTo>
                  <a:cubicBezTo>
                    <a:pt x="2291" y="5179"/>
                    <a:pt x="2927" y="5699"/>
                    <a:pt x="3650" y="5699"/>
                  </a:cubicBezTo>
                  <a:cubicBezTo>
                    <a:pt x="3712" y="5699"/>
                    <a:pt x="3774" y="5696"/>
                    <a:pt x="3836" y="5688"/>
                  </a:cubicBezTo>
                  <a:cubicBezTo>
                    <a:pt x="4537" y="5588"/>
                    <a:pt x="4970" y="5221"/>
                    <a:pt x="5237" y="4353"/>
                  </a:cubicBezTo>
                  <a:cubicBezTo>
                    <a:pt x="5871" y="5354"/>
                    <a:pt x="5904" y="5854"/>
                    <a:pt x="6571" y="5921"/>
                  </a:cubicBezTo>
                  <a:cubicBezTo>
                    <a:pt x="7005" y="5888"/>
                    <a:pt x="7439" y="5654"/>
                    <a:pt x="7706" y="5321"/>
                  </a:cubicBezTo>
                  <a:cubicBezTo>
                    <a:pt x="8206" y="4887"/>
                    <a:pt x="8540" y="4287"/>
                    <a:pt x="8606" y="3653"/>
                  </a:cubicBezTo>
                  <a:cubicBezTo>
                    <a:pt x="8740" y="2385"/>
                    <a:pt x="7739" y="1218"/>
                    <a:pt x="6538" y="784"/>
                  </a:cubicBezTo>
                  <a:cubicBezTo>
                    <a:pt x="5337" y="351"/>
                    <a:pt x="4070" y="117"/>
                    <a:pt x="2802" y="17"/>
                  </a:cubicBezTo>
                  <a:cubicBezTo>
                    <a:pt x="2679" y="6"/>
                    <a:pt x="2554" y="0"/>
                    <a:pt x="242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38"/>
            <p:cNvSpPr/>
            <p:nvPr/>
          </p:nvSpPr>
          <p:spPr>
            <a:xfrm flipH="1">
              <a:off x="6939056" y="1276909"/>
              <a:ext cx="160036" cy="240053"/>
            </a:xfrm>
            <a:custGeom>
              <a:avLst/>
              <a:gdLst/>
              <a:ahLst/>
              <a:cxnLst/>
              <a:rect l="l" t="t" r="r" b="b"/>
              <a:pathLst>
                <a:path w="5790" h="8685" extrusionOk="0">
                  <a:moveTo>
                    <a:pt x="1502" y="0"/>
                  </a:moveTo>
                  <a:cubicBezTo>
                    <a:pt x="1602" y="1868"/>
                    <a:pt x="1535" y="4203"/>
                    <a:pt x="401" y="5838"/>
                  </a:cubicBezTo>
                  <a:cubicBezTo>
                    <a:pt x="1" y="6405"/>
                    <a:pt x="101" y="6672"/>
                    <a:pt x="468" y="7206"/>
                  </a:cubicBezTo>
                  <a:cubicBezTo>
                    <a:pt x="1302" y="8106"/>
                    <a:pt x="2469" y="8640"/>
                    <a:pt x="3670" y="8673"/>
                  </a:cubicBezTo>
                  <a:cubicBezTo>
                    <a:pt x="3770" y="8681"/>
                    <a:pt x="3864" y="8685"/>
                    <a:pt x="3954" y="8685"/>
                  </a:cubicBezTo>
                  <a:cubicBezTo>
                    <a:pt x="5789" y="8685"/>
                    <a:pt x="5624" y="7133"/>
                    <a:pt x="5338" y="7005"/>
                  </a:cubicBezTo>
                  <a:cubicBezTo>
                    <a:pt x="4704" y="6605"/>
                    <a:pt x="4437" y="5805"/>
                    <a:pt x="4738" y="5137"/>
                  </a:cubicBezTo>
                  <a:cubicBezTo>
                    <a:pt x="4838" y="4804"/>
                    <a:pt x="4971" y="4504"/>
                    <a:pt x="5138" y="4270"/>
                  </a:cubicBezTo>
                  <a:lnTo>
                    <a:pt x="3036" y="1802"/>
                  </a:lnTo>
                  <a:lnTo>
                    <a:pt x="1502" y="0"/>
                  </a:lnTo>
                  <a:close/>
                </a:path>
              </a:pathLst>
            </a:custGeom>
            <a:solidFill>
              <a:srgbClr val="FF8B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38"/>
            <p:cNvSpPr/>
            <p:nvPr/>
          </p:nvSpPr>
          <p:spPr>
            <a:xfrm flipH="1">
              <a:off x="6955224" y="1329454"/>
              <a:ext cx="59951" cy="94087"/>
            </a:xfrm>
            <a:custGeom>
              <a:avLst/>
              <a:gdLst/>
              <a:ahLst/>
              <a:cxnLst/>
              <a:rect l="l" t="t" r="r" b="b"/>
              <a:pathLst>
                <a:path w="2169" h="3404" extrusionOk="0">
                  <a:moveTo>
                    <a:pt x="267" y="1"/>
                  </a:moveTo>
                  <a:cubicBezTo>
                    <a:pt x="267" y="34"/>
                    <a:pt x="234" y="101"/>
                    <a:pt x="234" y="168"/>
                  </a:cubicBezTo>
                  <a:cubicBezTo>
                    <a:pt x="167" y="401"/>
                    <a:pt x="100" y="668"/>
                    <a:pt x="100" y="901"/>
                  </a:cubicBezTo>
                  <a:cubicBezTo>
                    <a:pt x="0" y="1802"/>
                    <a:pt x="834" y="2903"/>
                    <a:pt x="1635" y="3403"/>
                  </a:cubicBezTo>
                  <a:lnTo>
                    <a:pt x="1702" y="3203"/>
                  </a:lnTo>
                  <a:cubicBezTo>
                    <a:pt x="1802" y="2903"/>
                    <a:pt x="1935" y="2636"/>
                    <a:pt x="2102" y="2369"/>
                  </a:cubicBezTo>
                  <a:cubicBezTo>
                    <a:pt x="2135" y="2369"/>
                    <a:pt x="2135" y="2369"/>
                    <a:pt x="2169" y="2336"/>
                  </a:cubicBezTo>
                  <a:lnTo>
                    <a:pt x="1602" y="1769"/>
                  </a:lnTo>
                  <a:lnTo>
                    <a:pt x="267"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38"/>
            <p:cNvSpPr/>
            <p:nvPr/>
          </p:nvSpPr>
          <p:spPr>
            <a:xfrm flipH="1">
              <a:off x="6815090" y="1081464"/>
              <a:ext cx="252630" cy="317169"/>
            </a:xfrm>
            <a:custGeom>
              <a:avLst/>
              <a:gdLst/>
              <a:ahLst/>
              <a:cxnLst/>
              <a:rect l="l" t="t" r="r" b="b"/>
              <a:pathLst>
                <a:path w="9140" h="11475" extrusionOk="0">
                  <a:moveTo>
                    <a:pt x="4532" y="1"/>
                  </a:moveTo>
                  <a:cubicBezTo>
                    <a:pt x="3112" y="1"/>
                    <a:pt x="1730" y="747"/>
                    <a:pt x="1001" y="2068"/>
                  </a:cubicBezTo>
                  <a:cubicBezTo>
                    <a:pt x="701" y="2602"/>
                    <a:pt x="534" y="3169"/>
                    <a:pt x="500" y="3769"/>
                  </a:cubicBezTo>
                  <a:cubicBezTo>
                    <a:pt x="267" y="6671"/>
                    <a:pt x="0" y="8372"/>
                    <a:pt x="1234" y="10007"/>
                  </a:cubicBezTo>
                  <a:cubicBezTo>
                    <a:pt x="1990" y="11019"/>
                    <a:pt x="3057" y="11474"/>
                    <a:pt x="4130" y="11474"/>
                  </a:cubicBezTo>
                  <a:cubicBezTo>
                    <a:pt x="5710" y="11474"/>
                    <a:pt x="7303" y="10488"/>
                    <a:pt x="7939" y="8839"/>
                  </a:cubicBezTo>
                  <a:cubicBezTo>
                    <a:pt x="8940" y="6338"/>
                    <a:pt x="9140" y="2001"/>
                    <a:pt x="6471" y="500"/>
                  </a:cubicBezTo>
                  <a:cubicBezTo>
                    <a:pt x="5858" y="162"/>
                    <a:pt x="5191" y="1"/>
                    <a:pt x="4532" y="1"/>
                  </a:cubicBezTo>
                  <a:close/>
                </a:path>
              </a:pathLst>
            </a:custGeom>
            <a:solidFill>
              <a:srgbClr val="FF8B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38"/>
            <p:cNvSpPr/>
            <p:nvPr/>
          </p:nvSpPr>
          <p:spPr>
            <a:xfrm flipH="1">
              <a:off x="6933086" y="1096169"/>
              <a:ext cx="186266" cy="175238"/>
            </a:xfrm>
            <a:custGeom>
              <a:avLst/>
              <a:gdLst/>
              <a:ahLst/>
              <a:cxnLst/>
              <a:rect l="l" t="t" r="r" b="b"/>
              <a:pathLst>
                <a:path w="6739" h="6340" extrusionOk="0">
                  <a:moveTo>
                    <a:pt x="2348" y="0"/>
                  </a:moveTo>
                  <a:cubicBezTo>
                    <a:pt x="1956" y="0"/>
                    <a:pt x="730" y="876"/>
                    <a:pt x="534" y="1269"/>
                  </a:cubicBezTo>
                  <a:cubicBezTo>
                    <a:pt x="0" y="2403"/>
                    <a:pt x="167" y="3771"/>
                    <a:pt x="934" y="4738"/>
                  </a:cubicBezTo>
                  <a:cubicBezTo>
                    <a:pt x="1234" y="5138"/>
                    <a:pt x="1568" y="5505"/>
                    <a:pt x="1935" y="5806"/>
                  </a:cubicBezTo>
                  <a:lnTo>
                    <a:pt x="3202" y="6339"/>
                  </a:lnTo>
                  <a:cubicBezTo>
                    <a:pt x="3603" y="6172"/>
                    <a:pt x="3703" y="5672"/>
                    <a:pt x="3669" y="5205"/>
                  </a:cubicBezTo>
                  <a:cubicBezTo>
                    <a:pt x="3536" y="3437"/>
                    <a:pt x="6738" y="1302"/>
                    <a:pt x="6738" y="1302"/>
                  </a:cubicBezTo>
                  <a:cubicBezTo>
                    <a:pt x="6738" y="1302"/>
                    <a:pt x="3369" y="168"/>
                    <a:pt x="2368" y="1"/>
                  </a:cubicBezTo>
                  <a:cubicBezTo>
                    <a:pt x="2362" y="1"/>
                    <a:pt x="2355" y="0"/>
                    <a:pt x="234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38"/>
            <p:cNvSpPr/>
            <p:nvPr/>
          </p:nvSpPr>
          <p:spPr>
            <a:xfrm flipH="1">
              <a:off x="7029908" y="1207034"/>
              <a:ext cx="67055" cy="88033"/>
            </a:xfrm>
            <a:custGeom>
              <a:avLst/>
              <a:gdLst/>
              <a:ahLst/>
              <a:cxnLst/>
              <a:rect l="l" t="t" r="r" b="b"/>
              <a:pathLst>
                <a:path w="2426" h="3185" extrusionOk="0">
                  <a:moveTo>
                    <a:pt x="990" y="0"/>
                  </a:moveTo>
                  <a:cubicBezTo>
                    <a:pt x="400" y="0"/>
                    <a:pt x="1" y="587"/>
                    <a:pt x="57" y="1294"/>
                  </a:cubicBezTo>
                  <a:cubicBezTo>
                    <a:pt x="124" y="1928"/>
                    <a:pt x="424" y="2528"/>
                    <a:pt x="891" y="2962"/>
                  </a:cubicBezTo>
                  <a:cubicBezTo>
                    <a:pt x="1064" y="3117"/>
                    <a:pt x="1244" y="3184"/>
                    <a:pt x="1417" y="3184"/>
                  </a:cubicBezTo>
                  <a:cubicBezTo>
                    <a:pt x="1878" y="3184"/>
                    <a:pt x="2286" y="2701"/>
                    <a:pt x="2359" y="2095"/>
                  </a:cubicBezTo>
                  <a:cubicBezTo>
                    <a:pt x="2426" y="1361"/>
                    <a:pt x="2059" y="293"/>
                    <a:pt x="1325" y="60"/>
                  </a:cubicBezTo>
                  <a:cubicBezTo>
                    <a:pt x="1208" y="19"/>
                    <a:pt x="1096" y="0"/>
                    <a:pt x="990" y="0"/>
                  </a:cubicBezTo>
                  <a:close/>
                </a:path>
              </a:pathLst>
            </a:custGeom>
            <a:solidFill>
              <a:srgbClr val="FF8B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38"/>
            <p:cNvSpPr/>
            <p:nvPr/>
          </p:nvSpPr>
          <p:spPr>
            <a:xfrm flipH="1">
              <a:off x="6916499" y="1223950"/>
              <a:ext cx="18464" cy="23605"/>
            </a:xfrm>
            <a:custGeom>
              <a:avLst/>
              <a:gdLst/>
              <a:ahLst/>
              <a:cxnLst/>
              <a:rect l="l" t="t" r="r" b="b"/>
              <a:pathLst>
                <a:path w="668" h="854" extrusionOk="0">
                  <a:moveTo>
                    <a:pt x="327" y="0"/>
                  </a:moveTo>
                  <a:cubicBezTo>
                    <a:pt x="187" y="0"/>
                    <a:pt x="62" y="155"/>
                    <a:pt x="34" y="382"/>
                  </a:cubicBezTo>
                  <a:cubicBezTo>
                    <a:pt x="0" y="615"/>
                    <a:pt x="101" y="816"/>
                    <a:pt x="234" y="849"/>
                  </a:cubicBezTo>
                  <a:cubicBezTo>
                    <a:pt x="248" y="852"/>
                    <a:pt x="262" y="853"/>
                    <a:pt x="276" y="853"/>
                  </a:cubicBezTo>
                  <a:cubicBezTo>
                    <a:pt x="423" y="853"/>
                    <a:pt x="540" y="696"/>
                    <a:pt x="601" y="482"/>
                  </a:cubicBezTo>
                  <a:cubicBezTo>
                    <a:pt x="668" y="249"/>
                    <a:pt x="568" y="48"/>
                    <a:pt x="401" y="15"/>
                  </a:cubicBezTo>
                  <a:cubicBezTo>
                    <a:pt x="376" y="5"/>
                    <a:pt x="351" y="0"/>
                    <a:pt x="32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38"/>
            <p:cNvSpPr/>
            <p:nvPr/>
          </p:nvSpPr>
          <p:spPr>
            <a:xfrm flipH="1">
              <a:off x="6842727" y="1239899"/>
              <a:ext cx="18464" cy="24240"/>
            </a:xfrm>
            <a:custGeom>
              <a:avLst/>
              <a:gdLst/>
              <a:ahLst/>
              <a:cxnLst/>
              <a:rect l="l" t="t" r="r" b="b"/>
              <a:pathLst>
                <a:path w="668" h="877" extrusionOk="0">
                  <a:moveTo>
                    <a:pt x="365" y="1"/>
                  </a:moveTo>
                  <a:cubicBezTo>
                    <a:pt x="239" y="1"/>
                    <a:pt x="94" y="159"/>
                    <a:pt x="33" y="372"/>
                  </a:cubicBezTo>
                  <a:cubicBezTo>
                    <a:pt x="0" y="606"/>
                    <a:pt x="100" y="839"/>
                    <a:pt x="234" y="872"/>
                  </a:cubicBezTo>
                  <a:cubicBezTo>
                    <a:pt x="248" y="875"/>
                    <a:pt x="262" y="877"/>
                    <a:pt x="276" y="877"/>
                  </a:cubicBezTo>
                  <a:cubicBezTo>
                    <a:pt x="428" y="877"/>
                    <a:pt x="570" y="719"/>
                    <a:pt x="600" y="505"/>
                  </a:cubicBezTo>
                  <a:cubicBezTo>
                    <a:pt x="667" y="272"/>
                    <a:pt x="567" y="38"/>
                    <a:pt x="400" y="5"/>
                  </a:cubicBezTo>
                  <a:cubicBezTo>
                    <a:pt x="389" y="2"/>
                    <a:pt x="377" y="1"/>
                    <a:pt x="36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38"/>
            <p:cNvSpPr/>
            <p:nvPr/>
          </p:nvSpPr>
          <p:spPr>
            <a:xfrm flipH="1">
              <a:off x="6870395" y="1250181"/>
              <a:ext cx="27695" cy="56634"/>
            </a:xfrm>
            <a:custGeom>
              <a:avLst/>
              <a:gdLst/>
              <a:ahLst/>
              <a:cxnLst/>
              <a:rect l="l" t="t" r="r" b="b"/>
              <a:pathLst>
                <a:path w="1002" h="2049" extrusionOk="0">
                  <a:moveTo>
                    <a:pt x="501" y="0"/>
                  </a:moveTo>
                  <a:lnTo>
                    <a:pt x="1" y="1868"/>
                  </a:lnTo>
                  <a:cubicBezTo>
                    <a:pt x="181" y="1988"/>
                    <a:pt x="385" y="2048"/>
                    <a:pt x="592" y="2048"/>
                  </a:cubicBezTo>
                  <a:cubicBezTo>
                    <a:pt x="729" y="2048"/>
                    <a:pt x="868" y="2021"/>
                    <a:pt x="1001" y="1968"/>
                  </a:cubicBezTo>
                  <a:cubicBezTo>
                    <a:pt x="735" y="1334"/>
                    <a:pt x="568" y="667"/>
                    <a:pt x="501" y="0"/>
                  </a:cubicBezTo>
                  <a:close/>
                </a:path>
              </a:pathLst>
            </a:custGeom>
            <a:solidFill>
              <a:srgbClr val="FF56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38"/>
            <p:cNvSpPr/>
            <p:nvPr/>
          </p:nvSpPr>
          <p:spPr>
            <a:xfrm flipH="1">
              <a:off x="6906355" y="1306042"/>
              <a:ext cx="44279" cy="35434"/>
            </a:xfrm>
            <a:custGeom>
              <a:avLst/>
              <a:gdLst/>
              <a:ahLst/>
              <a:cxnLst/>
              <a:rect l="l" t="t" r="r" b="b"/>
              <a:pathLst>
                <a:path w="1602" h="1282" extrusionOk="0">
                  <a:moveTo>
                    <a:pt x="96" y="0"/>
                  </a:moveTo>
                  <a:cubicBezTo>
                    <a:pt x="87" y="0"/>
                    <a:pt x="77" y="4"/>
                    <a:pt x="67" y="14"/>
                  </a:cubicBezTo>
                  <a:cubicBezTo>
                    <a:pt x="34" y="14"/>
                    <a:pt x="0" y="47"/>
                    <a:pt x="34" y="81"/>
                  </a:cubicBezTo>
                  <a:cubicBezTo>
                    <a:pt x="267" y="614"/>
                    <a:pt x="701" y="1015"/>
                    <a:pt x="1235" y="1215"/>
                  </a:cubicBezTo>
                  <a:cubicBezTo>
                    <a:pt x="1335" y="1248"/>
                    <a:pt x="1435" y="1281"/>
                    <a:pt x="1501" y="1281"/>
                  </a:cubicBezTo>
                  <a:cubicBezTo>
                    <a:pt x="1568" y="1281"/>
                    <a:pt x="1602" y="1248"/>
                    <a:pt x="1602" y="1215"/>
                  </a:cubicBezTo>
                  <a:cubicBezTo>
                    <a:pt x="1602" y="1181"/>
                    <a:pt x="1568" y="1148"/>
                    <a:pt x="1535" y="1148"/>
                  </a:cubicBezTo>
                  <a:cubicBezTo>
                    <a:pt x="934" y="1015"/>
                    <a:pt x="434" y="614"/>
                    <a:pt x="167" y="47"/>
                  </a:cubicBezTo>
                  <a:cubicBezTo>
                    <a:pt x="144" y="24"/>
                    <a:pt x="120" y="0"/>
                    <a:pt x="9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38"/>
            <p:cNvSpPr/>
            <p:nvPr/>
          </p:nvSpPr>
          <p:spPr>
            <a:xfrm flipH="1">
              <a:off x="6907267" y="1191418"/>
              <a:ext cx="39691" cy="16363"/>
            </a:xfrm>
            <a:custGeom>
              <a:avLst/>
              <a:gdLst/>
              <a:ahLst/>
              <a:cxnLst/>
              <a:rect l="l" t="t" r="r" b="b"/>
              <a:pathLst>
                <a:path w="1436" h="592" extrusionOk="0">
                  <a:moveTo>
                    <a:pt x="926" y="1"/>
                  </a:moveTo>
                  <a:cubicBezTo>
                    <a:pt x="612" y="1"/>
                    <a:pt x="306" y="120"/>
                    <a:pt x="68" y="358"/>
                  </a:cubicBezTo>
                  <a:cubicBezTo>
                    <a:pt x="1" y="391"/>
                    <a:pt x="1" y="492"/>
                    <a:pt x="68" y="558"/>
                  </a:cubicBezTo>
                  <a:cubicBezTo>
                    <a:pt x="68" y="558"/>
                    <a:pt x="101" y="592"/>
                    <a:pt x="101" y="592"/>
                  </a:cubicBezTo>
                  <a:cubicBezTo>
                    <a:pt x="168" y="592"/>
                    <a:pt x="201" y="592"/>
                    <a:pt x="234" y="558"/>
                  </a:cubicBezTo>
                  <a:cubicBezTo>
                    <a:pt x="447" y="372"/>
                    <a:pt x="722" y="271"/>
                    <a:pt x="1011" y="271"/>
                  </a:cubicBezTo>
                  <a:cubicBezTo>
                    <a:pt x="1085" y="271"/>
                    <a:pt x="1160" y="278"/>
                    <a:pt x="1235" y="291"/>
                  </a:cubicBezTo>
                  <a:cubicBezTo>
                    <a:pt x="1253" y="300"/>
                    <a:pt x="1271" y="304"/>
                    <a:pt x="1288" y="304"/>
                  </a:cubicBezTo>
                  <a:cubicBezTo>
                    <a:pt x="1335" y="304"/>
                    <a:pt x="1377" y="274"/>
                    <a:pt x="1402" y="225"/>
                  </a:cubicBezTo>
                  <a:cubicBezTo>
                    <a:pt x="1435" y="158"/>
                    <a:pt x="1368" y="58"/>
                    <a:pt x="1302" y="58"/>
                  </a:cubicBezTo>
                  <a:cubicBezTo>
                    <a:pt x="1178" y="20"/>
                    <a:pt x="1051" y="1"/>
                    <a:pt x="92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38"/>
            <p:cNvSpPr/>
            <p:nvPr/>
          </p:nvSpPr>
          <p:spPr>
            <a:xfrm flipH="1">
              <a:off x="6819675" y="1202805"/>
              <a:ext cx="32311" cy="28276"/>
            </a:xfrm>
            <a:custGeom>
              <a:avLst/>
              <a:gdLst/>
              <a:ahLst/>
              <a:cxnLst/>
              <a:rect l="l" t="t" r="r" b="b"/>
              <a:pathLst>
                <a:path w="1169" h="1023" extrusionOk="0">
                  <a:moveTo>
                    <a:pt x="132" y="0"/>
                  </a:moveTo>
                  <a:cubicBezTo>
                    <a:pt x="71" y="0"/>
                    <a:pt x="34" y="38"/>
                    <a:pt x="34" y="113"/>
                  </a:cubicBezTo>
                  <a:cubicBezTo>
                    <a:pt x="1" y="113"/>
                    <a:pt x="1" y="146"/>
                    <a:pt x="34" y="180"/>
                  </a:cubicBezTo>
                  <a:cubicBezTo>
                    <a:pt x="34" y="213"/>
                    <a:pt x="67" y="246"/>
                    <a:pt x="101" y="246"/>
                  </a:cubicBezTo>
                  <a:cubicBezTo>
                    <a:pt x="468" y="346"/>
                    <a:pt x="734" y="580"/>
                    <a:pt x="868" y="913"/>
                  </a:cubicBezTo>
                  <a:cubicBezTo>
                    <a:pt x="895" y="968"/>
                    <a:pt x="945" y="1022"/>
                    <a:pt x="1016" y="1022"/>
                  </a:cubicBezTo>
                  <a:cubicBezTo>
                    <a:pt x="1032" y="1022"/>
                    <a:pt x="1050" y="1020"/>
                    <a:pt x="1068" y="1014"/>
                  </a:cubicBezTo>
                  <a:cubicBezTo>
                    <a:pt x="1135" y="980"/>
                    <a:pt x="1168" y="913"/>
                    <a:pt x="1168" y="847"/>
                  </a:cubicBezTo>
                  <a:cubicBezTo>
                    <a:pt x="1001" y="413"/>
                    <a:pt x="634" y="113"/>
                    <a:pt x="201" y="13"/>
                  </a:cubicBezTo>
                  <a:cubicBezTo>
                    <a:pt x="176" y="4"/>
                    <a:pt x="153" y="0"/>
                    <a:pt x="13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38"/>
            <p:cNvSpPr/>
            <p:nvPr/>
          </p:nvSpPr>
          <p:spPr>
            <a:xfrm flipH="1">
              <a:off x="6260960" y="1795085"/>
              <a:ext cx="597466" cy="321785"/>
            </a:xfrm>
            <a:custGeom>
              <a:avLst/>
              <a:gdLst/>
              <a:ahLst/>
              <a:cxnLst/>
              <a:rect l="l" t="t" r="r" b="b"/>
              <a:pathLst>
                <a:path w="21616" h="11642" extrusionOk="0">
                  <a:moveTo>
                    <a:pt x="2168" y="0"/>
                  </a:moveTo>
                  <a:cubicBezTo>
                    <a:pt x="1501" y="0"/>
                    <a:pt x="967" y="501"/>
                    <a:pt x="901" y="1168"/>
                  </a:cubicBezTo>
                  <a:lnTo>
                    <a:pt x="67" y="10441"/>
                  </a:lnTo>
                  <a:cubicBezTo>
                    <a:pt x="0" y="11075"/>
                    <a:pt x="500" y="11608"/>
                    <a:pt x="1134" y="11608"/>
                  </a:cubicBezTo>
                  <a:lnTo>
                    <a:pt x="19447" y="11642"/>
                  </a:lnTo>
                  <a:cubicBezTo>
                    <a:pt x="20081" y="11642"/>
                    <a:pt x="20648" y="11141"/>
                    <a:pt x="20715" y="10474"/>
                  </a:cubicBezTo>
                  <a:lnTo>
                    <a:pt x="21549" y="1234"/>
                  </a:lnTo>
                  <a:cubicBezTo>
                    <a:pt x="21616" y="601"/>
                    <a:pt x="21115" y="34"/>
                    <a:pt x="20481" y="34"/>
                  </a:cubicBezTo>
                  <a:lnTo>
                    <a:pt x="2168"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38"/>
            <p:cNvSpPr/>
            <p:nvPr/>
          </p:nvSpPr>
          <p:spPr>
            <a:xfrm flipH="1">
              <a:off x="6260960" y="1795085"/>
              <a:ext cx="597466" cy="321785"/>
            </a:xfrm>
            <a:custGeom>
              <a:avLst/>
              <a:gdLst/>
              <a:ahLst/>
              <a:cxnLst/>
              <a:rect l="l" t="t" r="r" b="b"/>
              <a:pathLst>
                <a:path w="21616" h="11642" extrusionOk="0">
                  <a:moveTo>
                    <a:pt x="2168" y="0"/>
                  </a:moveTo>
                  <a:cubicBezTo>
                    <a:pt x="1501" y="0"/>
                    <a:pt x="967" y="501"/>
                    <a:pt x="901" y="1168"/>
                  </a:cubicBezTo>
                  <a:lnTo>
                    <a:pt x="67" y="10441"/>
                  </a:lnTo>
                  <a:cubicBezTo>
                    <a:pt x="0" y="11075"/>
                    <a:pt x="500" y="11608"/>
                    <a:pt x="1134" y="11608"/>
                  </a:cubicBezTo>
                  <a:lnTo>
                    <a:pt x="19447" y="11642"/>
                  </a:lnTo>
                  <a:cubicBezTo>
                    <a:pt x="20081" y="11642"/>
                    <a:pt x="20648" y="11141"/>
                    <a:pt x="20715" y="10474"/>
                  </a:cubicBezTo>
                  <a:lnTo>
                    <a:pt x="21549" y="1234"/>
                  </a:lnTo>
                  <a:cubicBezTo>
                    <a:pt x="21616" y="601"/>
                    <a:pt x="21115" y="34"/>
                    <a:pt x="20481" y="34"/>
                  </a:cubicBezTo>
                  <a:lnTo>
                    <a:pt x="2168" y="0"/>
                  </a:ln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38"/>
            <p:cNvSpPr/>
            <p:nvPr/>
          </p:nvSpPr>
          <p:spPr>
            <a:xfrm flipH="1">
              <a:off x="6246200" y="1794145"/>
              <a:ext cx="597494" cy="321813"/>
            </a:xfrm>
            <a:custGeom>
              <a:avLst/>
              <a:gdLst/>
              <a:ahLst/>
              <a:cxnLst/>
              <a:rect l="l" t="t" r="r" b="b"/>
              <a:pathLst>
                <a:path w="21617" h="11643" extrusionOk="0">
                  <a:moveTo>
                    <a:pt x="2202" y="1"/>
                  </a:moveTo>
                  <a:cubicBezTo>
                    <a:pt x="1535" y="1"/>
                    <a:pt x="968" y="501"/>
                    <a:pt x="901" y="1168"/>
                  </a:cubicBezTo>
                  <a:lnTo>
                    <a:pt x="68" y="10408"/>
                  </a:lnTo>
                  <a:cubicBezTo>
                    <a:pt x="1" y="11042"/>
                    <a:pt x="501" y="11609"/>
                    <a:pt x="1135" y="11609"/>
                  </a:cubicBezTo>
                  <a:lnTo>
                    <a:pt x="19448" y="11642"/>
                  </a:lnTo>
                  <a:cubicBezTo>
                    <a:pt x="20082" y="11642"/>
                    <a:pt x="20649" y="11142"/>
                    <a:pt x="20716" y="10475"/>
                  </a:cubicBezTo>
                  <a:lnTo>
                    <a:pt x="21550" y="1202"/>
                  </a:lnTo>
                  <a:cubicBezTo>
                    <a:pt x="21616" y="601"/>
                    <a:pt x="21116" y="34"/>
                    <a:pt x="20482" y="34"/>
                  </a:cubicBezTo>
                  <a:lnTo>
                    <a:pt x="220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38"/>
            <p:cNvSpPr/>
            <p:nvPr/>
          </p:nvSpPr>
          <p:spPr>
            <a:xfrm flipH="1">
              <a:off x="6507118" y="1919301"/>
              <a:ext cx="84827" cy="71698"/>
            </a:xfrm>
            <a:custGeom>
              <a:avLst/>
              <a:gdLst/>
              <a:ahLst/>
              <a:cxnLst/>
              <a:rect l="l" t="t" r="r" b="b"/>
              <a:pathLst>
                <a:path w="3069" h="2594" extrusionOk="0">
                  <a:moveTo>
                    <a:pt x="1677" y="0"/>
                  </a:moveTo>
                  <a:cubicBezTo>
                    <a:pt x="634" y="0"/>
                    <a:pt x="0" y="1252"/>
                    <a:pt x="700" y="2111"/>
                  </a:cubicBezTo>
                  <a:cubicBezTo>
                    <a:pt x="970" y="2442"/>
                    <a:pt x="1335" y="2593"/>
                    <a:pt x="1695" y="2593"/>
                  </a:cubicBezTo>
                  <a:cubicBezTo>
                    <a:pt x="2313" y="2593"/>
                    <a:pt x="2917" y="2148"/>
                    <a:pt x="3001" y="1410"/>
                  </a:cubicBezTo>
                  <a:cubicBezTo>
                    <a:pt x="3068" y="710"/>
                    <a:pt x="2534" y="76"/>
                    <a:pt x="1834" y="9"/>
                  </a:cubicBezTo>
                  <a:cubicBezTo>
                    <a:pt x="1781" y="3"/>
                    <a:pt x="1729" y="0"/>
                    <a:pt x="16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38"/>
            <p:cNvSpPr/>
            <p:nvPr/>
          </p:nvSpPr>
          <p:spPr>
            <a:xfrm flipH="1">
              <a:off x="6298772" y="2114083"/>
              <a:ext cx="553215" cy="29547"/>
            </a:xfrm>
            <a:custGeom>
              <a:avLst/>
              <a:gdLst/>
              <a:ahLst/>
              <a:cxnLst/>
              <a:rect l="l" t="t" r="r" b="b"/>
              <a:pathLst>
                <a:path w="20015" h="1069" extrusionOk="0">
                  <a:moveTo>
                    <a:pt x="401" y="1"/>
                  </a:moveTo>
                  <a:cubicBezTo>
                    <a:pt x="167" y="1"/>
                    <a:pt x="1" y="234"/>
                    <a:pt x="1" y="501"/>
                  </a:cubicBezTo>
                  <a:cubicBezTo>
                    <a:pt x="1" y="768"/>
                    <a:pt x="167" y="1001"/>
                    <a:pt x="401" y="1001"/>
                  </a:cubicBezTo>
                  <a:lnTo>
                    <a:pt x="19281" y="1068"/>
                  </a:lnTo>
                  <a:cubicBezTo>
                    <a:pt x="19681" y="1068"/>
                    <a:pt x="20015" y="635"/>
                    <a:pt x="20015" y="67"/>
                  </a:cubicBezTo>
                  <a:lnTo>
                    <a:pt x="401"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38"/>
            <p:cNvSpPr/>
            <p:nvPr/>
          </p:nvSpPr>
          <p:spPr>
            <a:xfrm flipH="1">
              <a:off x="6298772" y="2114083"/>
              <a:ext cx="553215" cy="29547"/>
            </a:xfrm>
            <a:custGeom>
              <a:avLst/>
              <a:gdLst/>
              <a:ahLst/>
              <a:cxnLst/>
              <a:rect l="l" t="t" r="r" b="b"/>
              <a:pathLst>
                <a:path w="20015" h="1069" extrusionOk="0">
                  <a:moveTo>
                    <a:pt x="401" y="1"/>
                  </a:moveTo>
                  <a:cubicBezTo>
                    <a:pt x="167" y="1"/>
                    <a:pt x="1" y="234"/>
                    <a:pt x="1" y="501"/>
                  </a:cubicBezTo>
                  <a:cubicBezTo>
                    <a:pt x="1" y="768"/>
                    <a:pt x="167" y="1001"/>
                    <a:pt x="401" y="1001"/>
                  </a:cubicBezTo>
                  <a:lnTo>
                    <a:pt x="19281" y="1068"/>
                  </a:lnTo>
                  <a:cubicBezTo>
                    <a:pt x="19681" y="1068"/>
                    <a:pt x="20015" y="635"/>
                    <a:pt x="20015" y="67"/>
                  </a:cubicBezTo>
                  <a:lnTo>
                    <a:pt x="40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38"/>
            <p:cNvSpPr/>
            <p:nvPr/>
          </p:nvSpPr>
          <p:spPr>
            <a:xfrm flipH="1">
              <a:off x="6830762" y="2113862"/>
              <a:ext cx="289529" cy="27916"/>
            </a:xfrm>
            <a:custGeom>
              <a:avLst/>
              <a:gdLst/>
              <a:ahLst/>
              <a:cxnLst/>
              <a:rect l="l" t="t" r="r" b="b"/>
              <a:pathLst>
                <a:path w="10475" h="1010" extrusionOk="0">
                  <a:moveTo>
                    <a:pt x="99" y="0"/>
                  </a:moveTo>
                  <a:cubicBezTo>
                    <a:pt x="46" y="0"/>
                    <a:pt x="1" y="60"/>
                    <a:pt x="1" y="142"/>
                  </a:cubicBezTo>
                  <a:cubicBezTo>
                    <a:pt x="1" y="609"/>
                    <a:pt x="401" y="1009"/>
                    <a:pt x="901" y="1009"/>
                  </a:cubicBezTo>
                  <a:lnTo>
                    <a:pt x="9974" y="1009"/>
                  </a:lnTo>
                  <a:cubicBezTo>
                    <a:pt x="10241" y="1009"/>
                    <a:pt x="10475" y="776"/>
                    <a:pt x="10475" y="509"/>
                  </a:cubicBezTo>
                  <a:cubicBezTo>
                    <a:pt x="10475" y="228"/>
                    <a:pt x="10270" y="6"/>
                    <a:pt x="10025" y="6"/>
                  </a:cubicBezTo>
                  <a:cubicBezTo>
                    <a:pt x="10009" y="6"/>
                    <a:pt x="9992" y="7"/>
                    <a:pt x="9974" y="9"/>
                  </a:cubicBezTo>
                  <a:lnTo>
                    <a:pt x="134" y="9"/>
                  </a:lnTo>
                  <a:cubicBezTo>
                    <a:pt x="122" y="3"/>
                    <a:pt x="110" y="0"/>
                    <a:pt x="99" y="0"/>
                  </a:cubicBez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38"/>
            <p:cNvSpPr/>
            <p:nvPr/>
          </p:nvSpPr>
          <p:spPr>
            <a:xfrm flipH="1">
              <a:off x="6938612" y="1935222"/>
              <a:ext cx="99615" cy="108708"/>
            </a:xfrm>
            <a:custGeom>
              <a:avLst/>
              <a:gdLst/>
              <a:ahLst/>
              <a:cxnLst/>
              <a:rect l="l" t="t" r="r" b="b"/>
              <a:pathLst>
                <a:path w="3604" h="3933" extrusionOk="0">
                  <a:moveTo>
                    <a:pt x="3603" y="0"/>
                  </a:moveTo>
                  <a:lnTo>
                    <a:pt x="2102" y="467"/>
                  </a:lnTo>
                  <a:cubicBezTo>
                    <a:pt x="1268" y="668"/>
                    <a:pt x="768" y="1468"/>
                    <a:pt x="401" y="2169"/>
                  </a:cubicBezTo>
                  <a:lnTo>
                    <a:pt x="0" y="3003"/>
                  </a:lnTo>
                  <a:cubicBezTo>
                    <a:pt x="99" y="3745"/>
                    <a:pt x="949" y="3933"/>
                    <a:pt x="1782" y="3933"/>
                  </a:cubicBezTo>
                  <a:cubicBezTo>
                    <a:pt x="2634" y="3933"/>
                    <a:pt x="3470" y="3736"/>
                    <a:pt x="3470" y="3736"/>
                  </a:cubicBezTo>
                  <a:lnTo>
                    <a:pt x="3603" y="0"/>
                  </a:lnTo>
                  <a:close/>
                </a:path>
              </a:pathLst>
            </a:custGeom>
            <a:solidFill>
              <a:srgbClr val="FF8B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38"/>
            <p:cNvSpPr/>
            <p:nvPr/>
          </p:nvSpPr>
          <p:spPr>
            <a:xfrm flipH="1">
              <a:off x="6875924" y="1935222"/>
              <a:ext cx="66419" cy="103291"/>
            </a:xfrm>
            <a:custGeom>
              <a:avLst/>
              <a:gdLst/>
              <a:ahLst/>
              <a:cxnLst/>
              <a:rect l="l" t="t" r="r" b="b"/>
              <a:pathLst>
                <a:path w="2403" h="3737" extrusionOk="0">
                  <a:moveTo>
                    <a:pt x="134" y="0"/>
                  </a:moveTo>
                  <a:lnTo>
                    <a:pt x="1" y="3736"/>
                  </a:lnTo>
                  <a:lnTo>
                    <a:pt x="1" y="3736"/>
                  </a:lnTo>
                  <a:lnTo>
                    <a:pt x="1935" y="3136"/>
                  </a:lnTo>
                  <a:lnTo>
                    <a:pt x="2402" y="1035"/>
                  </a:lnTo>
                  <a:lnTo>
                    <a:pt x="134" y="0"/>
                  </a:lnTo>
                  <a:close/>
                </a:path>
              </a:pathLst>
            </a:custGeom>
            <a:solidFill>
              <a:srgbClr val="FF8B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38"/>
            <p:cNvSpPr/>
            <p:nvPr/>
          </p:nvSpPr>
          <p:spPr>
            <a:xfrm flipH="1">
              <a:off x="6788335" y="1006779"/>
              <a:ext cx="334720" cy="188975"/>
            </a:xfrm>
            <a:custGeom>
              <a:avLst/>
              <a:gdLst/>
              <a:ahLst/>
              <a:cxnLst/>
              <a:rect l="l" t="t" r="r" b="b"/>
              <a:pathLst>
                <a:path w="12110" h="6837" extrusionOk="0">
                  <a:moveTo>
                    <a:pt x="6303" y="0"/>
                  </a:moveTo>
                  <a:cubicBezTo>
                    <a:pt x="5917" y="0"/>
                    <a:pt x="5491" y="154"/>
                    <a:pt x="5138" y="533"/>
                  </a:cubicBezTo>
                  <a:cubicBezTo>
                    <a:pt x="4802" y="329"/>
                    <a:pt x="4428" y="227"/>
                    <a:pt x="4058" y="227"/>
                  </a:cubicBezTo>
                  <a:cubicBezTo>
                    <a:pt x="3581" y="227"/>
                    <a:pt x="3111" y="396"/>
                    <a:pt x="2736" y="734"/>
                  </a:cubicBezTo>
                  <a:cubicBezTo>
                    <a:pt x="2536" y="934"/>
                    <a:pt x="2402" y="1234"/>
                    <a:pt x="2469" y="1534"/>
                  </a:cubicBezTo>
                  <a:cubicBezTo>
                    <a:pt x="935" y="1568"/>
                    <a:pt x="1" y="3302"/>
                    <a:pt x="868" y="4603"/>
                  </a:cubicBezTo>
                  <a:cubicBezTo>
                    <a:pt x="1040" y="4882"/>
                    <a:pt x="1377" y="4981"/>
                    <a:pt x="1729" y="4981"/>
                  </a:cubicBezTo>
                  <a:cubicBezTo>
                    <a:pt x="1924" y="4981"/>
                    <a:pt x="2124" y="4951"/>
                    <a:pt x="2302" y="4903"/>
                  </a:cubicBezTo>
                  <a:cubicBezTo>
                    <a:pt x="2602" y="5404"/>
                    <a:pt x="3036" y="5737"/>
                    <a:pt x="3603" y="5871"/>
                  </a:cubicBezTo>
                  <a:cubicBezTo>
                    <a:pt x="4165" y="6054"/>
                    <a:pt x="4802" y="6115"/>
                    <a:pt x="5413" y="6115"/>
                  </a:cubicBezTo>
                  <a:cubicBezTo>
                    <a:pt x="6577" y="6115"/>
                    <a:pt x="7644" y="5892"/>
                    <a:pt x="7906" y="5871"/>
                  </a:cubicBezTo>
                  <a:cubicBezTo>
                    <a:pt x="8003" y="5854"/>
                    <a:pt x="8101" y="5846"/>
                    <a:pt x="8197" y="5846"/>
                  </a:cubicBezTo>
                  <a:cubicBezTo>
                    <a:pt x="8499" y="5846"/>
                    <a:pt x="8796" y="5927"/>
                    <a:pt x="9074" y="6104"/>
                  </a:cubicBezTo>
                  <a:cubicBezTo>
                    <a:pt x="8907" y="6304"/>
                    <a:pt x="8673" y="6438"/>
                    <a:pt x="8407" y="6438"/>
                  </a:cubicBezTo>
                  <a:cubicBezTo>
                    <a:pt x="8310" y="6452"/>
                    <a:pt x="8207" y="6460"/>
                    <a:pt x="8104" y="6460"/>
                  </a:cubicBezTo>
                  <a:cubicBezTo>
                    <a:pt x="7958" y="6460"/>
                    <a:pt x="7810" y="6443"/>
                    <a:pt x="7673" y="6404"/>
                  </a:cubicBezTo>
                  <a:lnTo>
                    <a:pt x="7673" y="6404"/>
                  </a:lnTo>
                  <a:cubicBezTo>
                    <a:pt x="8092" y="6693"/>
                    <a:pt x="8614" y="6837"/>
                    <a:pt x="9143" y="6837"/>
                  </a:cubicBezTo>
                  <a:cubicBezTo>
                    <a:pt x="9287" y="6837"/>
                    <a:pt x="9431" y="6826"/>
                    <a:pt x="9574" y="6805"/>
                  </a:cubicBezTo>
                  <a:cubicBezTo>
                    <a:pt x="9841" y="6671"/>
                    <a:pt x="10141" y="6538"/>
                    <a:pt x="10441" y="6438"/>
                  </a:cubicBezTo>
                  <a:cubicBezTo>
                    <a:pt x="10484" y="6431"/>
                    <a:pt x="10530" y="6428"/>
                    <a:pt x="10578" y="6428"/>
                  </a:cubicBezTo>
                  <a:cubicBezTo>
                    <a:pt x="10706" y="6428"/>
                    <a:pt x="10838" y="6447"/>
                    <a:pt x="10889" y="6447"/>
                  </a:cubicBezTo>
                  <a:cubicBezTo>
                    <a:pt x="10908" y="6447"/>
                    <a:pt x="10915" y="6445"/>
                    <a:pt x="10908" y="6438"/>
                  </a:cubicBezTo>
                  <a:cubicBezTo>
                    <a:pt x="11776" y="6404"/>
                    <a:pt x="12109" y="5404"/>
                    <a:pt x="12009" y="4970"/>
                  </a:cubicBezTo>
                  <a:cubicBezTo>
                    <a:pt x="11876" y="4370"/>
                    <a:pt x="11542" y="3903"/>
                    <a:pt x="11042" y="3569"/>
                  </a:cubicBezTo>
                  <a:cubicBezTo>
                    <a:pt x="11342" y="2735"/>
                    <a:pt x="10942" y="1701"/>
                    <a:pt x="9908" y="1000"/>
                  </a:cubicBezTo>
                  <a:cubicBezTo>
                    <a:pt x="9485" y="751"/>
                    <a:pt x="8996" y="623"/>
                    <a:pt x="8498" y="623"/>
                  </a:cubicBezTo>
                  <a:cubicBezTo>
                    <a:pt x="8131" y="623"/>
                    <a:pt x="7760" y="692"/>
                    <a:pt x="7406" y="834"/>
                  </a:cubicBezTo>
                  <a:cubicBezTo>
                    <a:pt x="7406" y="368"/>
                    <a:pt x="6901" y="0"/>
                    <a:pt x="630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38"/>
            <p:cNvSpPr/>
            <p:nvPr/>
          </p:nvSpPr>
          <p:spPr>
            <a:xfrm flipH="1">
              <a:off x="7640267" y="4455229"/>
              <a:ext cx="351304" cy="89802"/>
            </a:xfrm>
            <a:custGeom>
              <a:avLst/>
              <a:gdLst/>
              <a:ahLst/>
              <a:cxnLst/>
              <a:rect l="l" t="t" r="r" b="b"/>
              <a:pathLst>
                <a:path w="12710" h="3249" extrusionOk="0">
                  <a:moveTo>
                    <a:pt x="5283" y="0"/>
                  </a:moveTo>
                  <a:cubicBezTo>
                    <a:pt x="2326" y="0"/>
                    <a:pt x="63" y="563"/>
                    <a:pt x="34" y="1362"/>
                  </a:cubicBezTo>
                  <a:cubicBezTo>
                    <a:pt x="0" y="2230"/>
                    <a:pt x="2802" y="3064"/>
                    <a:pt x="6271" y="3230"/>
                  </a:cubicBezTo>
                  <a:cubicBezTo>
                    <a:pt x="6600" y="3243"/>
                    <a:pt x="6922" y="3249"/>
                    <a:pt x="7237" y="3249"/>
                  </a:cubicBezTo>
                  <a:cubicBezTo>
                    <a:pt x="10287" y="3249"/>
                    <a:pt x="12646" y="2682"/>
                    <a:pt x="12676" y="1896"/>
                  </a:cubicBezTo>
                  <a:cubicBezTo>
                    <a:pt x="12709" y="995"/>
                    <a:pt x="9907" y="162"/>
                    <a:pt x="6438" y="28"/>
                  </a:cubicBezTo>
                  <a:cubicBezTo>
                    <a:pt x="6044" y="9"/>
                    <a:pt x="5658" y="0"/>
                    <a:pt x="528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38"/>
            <p:cNvSpPr/>
            <p:nvPr/>
          </p:nvSpPr>
          <p:spPr>
            <a:xfrm flipH="1">
              <a:off x="7638443" y="4447683"/>
              <a:ext cx="352217" cy="59979"/>
            </a:xfrm>
            <a:custGeom>
              <a:avLst/>
              <a:gdLst/>
              <a:ahLst/>
              <a:cxnLst/>
              <a:rect l="l" t="t" r="r" b="b"/>
              <a:pathLst>
                <a:path w="12743" h="2170" extrusionOk="0">
                  <a:moveTo>
                    <a:pt x="67" y="1"/>
                  </a:moveTo>
                  <a:lnTo>
                    <a:pt x="1" y="1602"/>
                  </a:lnTo>
                  <a:lnTo>
                    <a:pt x="12676" y="2169"/>
                  </a:lnTo>
                  <a:lnTo>
                    <a:pt x="12743" y="568"/>
                  </a:lnTo>
                  <a:lnTo>
                    <a:pt x="6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38"/>
            <p:cNvSpPr/>
            <p:nvPr/>
          </p:nvSpPr>
          <p:spPr>
            <a:xfrm flipH="1">
              <a:off x="7637503" y="4410977"/>
              <a:ext cx="352244" cy="89802"/>
            </a:xfrm>
            <a:custGeom>
              <a:avLst/>
              <a:gdLst/>
              <a:ahLst/>
              <a:cxnLst/>
              <a:rect l="l" t="t" r="r" b="b"/>
              <a:pathLst>
                <a:path w="12744" h="3249" extrusionOk="0">
                  <a:moveTo>
                    <a:pt x="5283" y="0"/>
                  </a:moveTo>
                  <a:cubicBezTo>
                    <a:pt x="2326" y="0"/>
                    <a:pt x="64" y="563"/>
                    <a:pt x="34" y="1362"/>
                  </a:cubicBezTo>
                  <a:cubicBezTo>
                    <a:pt x="1" y="2230"/>
                    <a:pt x="2803" y="3063"/>
                    <a:pt x="6272" y="3230"/>
                  </a:cubicBezTo>
                  <a:cubicBezTo>
                    <a:pt x="6600" y="3243"/>
                    <a:pt x="6923" y="3249"/>
                    <a:pt x="7238" y="3249"/>
                  </a:cubicBezTo>
                  <a:cubicBezTo>
                    <a:pt x="10287" y="3249"/>
                    <a:pt x="12646" y="2682"/>
                    <a:pt x="12677" y="1896"/>
                  </a:cubicBezTo>
                  <a:cubicBezTo>
                    <a:pt x="12743" y="995"/>
                    <a:pt x="9908" y="161"/>
                    <a:pt x="6439" y="28"/>
                  </a:cubicBezTo>
                  <a:cubicBezTo>
                    <a:pt x="6045" y="9"/>
                    <a:pt x="5658" y="0"/>
                    <a:pt x="528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38"/>
            <p:cNvSpPr/>
            <p:nvPr/>
          </p:nvSpPr>
          <p:spPr>
            <a:xfrm flipH="1">
              <a:off x="7660554" y="4423001"/>
              <a:ext cx="306141" cy="41322"/>
            </a:xfrm>
            <a:custGeom>
              <a:avLst/>
              <a:gdLst/>
              <a:ahLst/>
              <a:cxnLst/>
              <a:rect l="l" t="t" r="r" b="b"/>
              <a:pathLst>
                <a:path w="11076" h="1495" extrusionOk="0">
                  <a:moveTo>
                    <a:pt x="4406" y="1"/>
                  </a:moveTo>
                  <a:cubicBezTo>
                    <a:pt x="1901" y="1"/>
                    <a:pt x="30" y="372"/>
                    <a:pt x="1" y="894"/>
                  </a:cubicBezTo>
                  <a:cubicBezTo>
                    <a:pt x="1" y="927"/>
                    <a:pt x="34" y="994"/>
                    <a:pt x="68" y="1061"/>
                  </a:cubicBezTo>
                  <a:cubicBezTo>
                    <a:pt x="416" y="595"/>
                    <a:pt x="2235" y="308"/>
                    <a:pt x="4529" y="308"/>
                  </a:cubicBezTo>
                  <a:cubicBezTo>
                    <a:pt x="4867" y="308"/>
                    <a:pt x="5216" y="314"/>
                    <a:pt x="5571" y="327"/>
                  </a:cubicBezTo>
                  <a:cubicBezTo>
                    <a:pt x="8340" y="460"/>
                    <a:pt x="10642" y="961"/>
                    <a:pt x="10975" y="1494"/>
                  </a:cubicBezTo>
                  <a:cubicBezTo>
                    <a:pt x="11042" y="1461"/>
                    <a:pt x="11042" y="1394"/>
                    <a:pt x="11042" y="1361"/>
                  </a:cubicBezTo>
                  <a:cubicBezTo>
                    <a:pt x="11075" y="760"/>
                    <a:pt x="8640" y="160"/>
                    <a:pt x="5571" y="27"/>
                  </a:cubicBezTo>
                  <a:cubicBezTo>
                    <a:pt x="5172" y="9"/>
                    <a:pt x="4782" y="1"/>
                    <a:pt x="440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38"/>
            <p:cNvSpPr/>
            <p:nvPr/>
          </p:nvSpPr>
          <p:spPr>
            <a:xfrm flipH="1">
              <a:off x="7677167" y="4387925"/>
              <a:ext cx="352217" cy="90079"/>
            </a:xfrm>
            <a:custGeom>
              <a:avLst/>
              <a:gdLst/>
              <a:ahLst/>
              <a:cxnLst/>
              <a:rect l="l" t="t" r="r" b="b"/>
              <a:pathLst>
                <a:path w="12743" h="3259" extrusionOk="0">
                  <a:moveTo>
                    <a:pt x="5316" y="0"/>
                  </a:moveTo>
                  <a:cubicBezTo>
                    <a:pt x="2359" y="0"/>
                    <a:pt x="97" y="563"/>
                    <a:pt x="67" y="1362"/>
                  </a:cubicBezTo>
                  <a:cubicBezTo>
                    <a:pt x="1" y="2230"/>
                    <a:pt x="2803" y="3064"/>
                    <a:pt x="6305" y="3230"/>
                  </a:cubicBezTo>
                  <a:cubicBezTo>
                    <a:pt x="6699" y="3249"/>
                    <a:pt x="7085" y="3258"/>
                    <a:pt x="7460" y="3258"/>
                  </a:cubicBezTo>
                  <a:cubicBezTo>
                    <a:pt x="10417" y="3258"/>
                    <a:pt x="12680" y="2695"/>
                    <a:pt x="12710" y="1896"/>
                  </a:cubicBezTo>
                  <a:cubicBezTo>
                    <a:pt x="12743" y="1029"/>
                    <a:pt x="9941" y="161"/>
                    <a:pt x="6472" y="28"/>
                  </a:cubicBezTo>
                  <a:cubicBezTo>
                    <a:pt x="6078" y="9"/>
                    <a:pt x="5691" y="0"/>
                    <a:pt x="531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38"/>
            <p:cNvSpPr/>
            <p:nvPr/>
          </p:nvSpPr>
          <p:spPr>
            <a:xfrm flipH="1">
              <a:off x="7675315" y="4381319"/>
              <a:ext cx="352217" cy="59011"/>
            </a:xfrm>
            <a:custGeom>
              <a:avLst/>
              <a:gdLst/>
              <a:ahLst/>
              <a:cxnLst/>
              <a:rect l="l" t="t" r="r" b="b"/>
              <a:pathLst>
                <a:path w="12743" h="2135" extrusionOk="0">
                  <a:moveTo>
                    <a:pt x="67" y="0"/>
                  </a:moveTo>
                  <a:lnTo>
                    <a:pt x="0" y="1601"/>
                  </a:lnTo>
                  <a:lnTo>
                    <a:pt x="12676" y="2135"/>
                  </a:lnTo>
                  <a:lnTo>
                    <a:pt x="12743" y="534"/>
                  </a:lnTo>
                  <a:lnTo>
                    <a:pt x="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38"/>
            <p:cNvSpPr/>
            <p:nvPr/>
          </p:nvSpPr>
          <p:spPr>
            <a:xfrm flipH="1">
              <a:off x="7674375" y="4343672"/>
              <a:ext cx="352244" cy="89802"/>
            </a:xfrm>
            <a:custGeom>
              <a:avLst/>
              <a:gdLst/>
              <a:ahLst/>
              <a:cxnLst/>
              <a:rect l="l" t="t" r="r" b="b"/>
              <a:pathLst>
                <a:path w="12744" h="3249" extrusionOk="0">
                  <a:moveTo>
                    <a:pt x="5283" y="0"/>
                  </a:moveTo>
                  <a:cubicBezTo>
                    <a:pt x="2326" y="0"/>
                    <a:pt x="64" y="563"/>
                    <a:pt x="34" y="1362"/>
                  </a:cubicBezTo>
                  <a:cubicBezTo>
                    <a:pt x="1" y="2229"/>
                    <a:pt x="2803" y="3063"/>
                    <a:pt x="6305" y="3230"/>
                  </a:cubicBezTo>
                  <a:cubicBezTo>
                    <a:pt x="6630" y="3243"/>
                    <a:pt x="6950" y="3249"/>
                    <a:pt x="7263" y="3249"/>
                  </a:cubicBezTo>
                  <a:cubicBezTo>
                    <a:pt x="10287" y="3249"/>
                    <a:pt x="12649" y="2682"/>
                    <a:pt x="12710" y="1896"/>
                  </a:cubicBezTo>
                  <a:cubicBezTo>
                    <a:pt x="12743" y="995"/>
                    <a:pt x="9941" y="161"/>
                    <a:pt x="6439" y="28"/>
                  </a:cubicBezTo>
                  <a:cubicBezTo>
                    <a:pt x="6044" y="9"/>
                    <a:pt x="5658" y="0"/>
                    <a:pt x="528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38"/>
            <p:cNvSpPr/>
            <p:nvPr/>
          </p:nvSpPr>
          <p:spPr>
            <a:xfrm flipH="1">
              <a:off x="7697426" y="4355696"/>
              <a:ext cx="306141" cy="42234"/>
            </a:xfrm>
            <a:custGeom>
              <a:avLst/>
              <a:gdLst/>
              <a:ahLst/>
              <a:cxnLst/>
              <a:rect l="l" t="t" r="r" b="b"/>
              <a:pathLst>
                <a:path w="11076" h="1528" extrusionOk="0">
                  <a:moveTo>
                    <a:pt x="4406" y="1"/>
                  </a:moveTo>
                  <a:cubicBezTo>
                    <a:pt x="1900" y="1"/>
                    <a:pt x="30" y="372"/>
                    <a:pt x="1" y="894"/>
                  </a:cubicBezTo>
                  <a:cubicBezTo>
                    <a:pt x="1" y="960"/>
                    <a:pt x="34" y="994"/>
                    <a:pt x="67" y="1061"/>
                  </a:cubicBezTo>
                  <a:cubicBezTo>
                    <a:pt x="416" y="595"/>
                    <a:pt x="2235" y="308"/>
                    <a:pt x="4529" y="308"/>
                  </a:cubicBezTo>
                  <a:cubicBezTo>
                    <a:pt x="4867" y="308"/>
                    <a:pt x="5216" y="314"/>
                    <a:pt x="5571" y="327"/>
                  </a:cubicBezTo>
                  <a:cubicBezTo>
                    <a:pt x="8340" y="460"/>
                    <a:pt x="10641" y="960"/>
                    <a:pt x="11008" y="1528"/>
                  </a:cubicBezTo>
                  <a:cubicBezTo>
                    <a:pt x="11042" y="1461"/>
                    <a:pt x="11042" y="1427"/>
                    <a:pt x="11075" y="1361"/>
                  </a:cubicBezTo>
                  <a:cubicBezTo>
                    <a:pt x="11075" y="760"/>
                    <a:pt x="8640" y="160"/>
                    <a:pt x="5571" y="26"/>
                  </a:cubicBezTo>
                  <a:cubicBezTo>
                    <a:pt x="5171" y="9"/>
                    <a:pt x="4782" y="1"/>
                    <a:pt x="440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38"/>
            <p:cNvSpPr/>
            <p:nvPr/>
          </p:nvSpPr>
          <p:spPr>
            <a:xfrm flipH="1">
              <a:off x="7671611" y="4307049"/>
              <a:ext cx="352244" cy="89802"/>
            </a:xfrm>
            <a:custGeom>
              <a:avLst/>
              <a:gdLst/>
              <a:ahLst/>
              <a:cxnLst/>
              <a:rect l="l" t="t" r="r" b="b"/>
              <a:pathLst>
                <a:path w="12744" h="3249" extrusionOk="0">
                  <a:moveTo>
                    <a:pt x="5480" y="0"/>
                  </a:moveTo>
                  <a:cubicBezTo>
                    <a:pt x="2451" y="0"/>
                    <a:pt x="64" y="567"/>
                    <a:pt x="34" y="1353"/>
                  </a:cubicBezTo>
                  <a:cubicBezTo>
                    <a:pt x="1" y="2253"/>
                    <a:pt x="2803" y="3087"/>
                    <a:pt x="6305" y="3221"/>
                  </a:cubicBezTo>
                  <a:cubicBezTo>
                    <a:pt x="6696" y="3240"/>
                    <a:pt x="7079" y="3249"/>
                    <a:pt x="7452" y="3249"/>
                  </a:cubicBezTo>
                  <a:cubicBezTo>
                    <a:pt x="10391" y="3249"/>
                    <a:pt x="12680" y="2686"/>
                    <a:pt x="12710" y="1887"/>
                  </a:cubicBezTo>
                  <a:cubicBezTo>
                    <a:pt x="12743" y="1019"/>
                    <a:pt x="9941" y="185"/>
                    <a:pt x="6439" y="19"/>
                  </a:cubicBezTo>
                  <a:cubicBezTo>
                    <a:pt x="6114" y="6"/>
                    <a:pt x="5793" y="0"/>
                    <a:pt x="548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38"/>
            <p:cNvSpPr/>
            <p:nvPr/>
          </p:nvSpPr>
          <p:spPr>
            <a:xfrm flipH="1">
              <a:off x="7670699" y="4300166"/>
              <a:ext cx="352217" cy="59039"/>
            </a:xfrm>
            <a:custGeom>
              <a:avLst/>
              <a:gdLst/>
              <a:ahLst/>
              <a:cxnLst/>
              <a:rect l="l" t="t" r="r" b="b"/>
              <a:pathLst>
                <a:path w="12743" h="2136" extrusionOk="0">
                  <a:moveTo>
                    <a:pt x="67" y="1"/>
                  </a:moveTo>
                  <a:lnTo>
                    <a:pt x="0" y="1602"/>
                  </a:lnTo>
                  <a:lnTo>
                    <a:pt x="12676" y="2136"/>
                  </a:lnTo>
                  <a:lnTo>
                    <a:pt x="12742" y="534"/>
                  </a:lnTo>
                  <a:lnTo>
                    <a:pt x="6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38"/>
            <p:cNvSpPr/>
            <p:nvPr/>
          </p:nvSpPr>
          <p:spPr>
            <a:xfrm flipH="1">
              <a:off x="7669787" y="4262520"/>
              <a:ext cx="352217" cy="90079"/>
            </a:xfrm>
            <a:custGeom>
              <a:avLst/>
              <a:gdLst/>
              <a:ahLst/>
              <a:cxnLst/>
              <a:rect l="l" t="t" r="r" b="b"/>
              <a:pathLst>
                <a:path w="12743" h="3259" extrusionOk="0">
                  <a:moveTo>
                    <a:pt x="5292" y="1"/>
                  </a:moveTo>
                  <a:cubicBezTo>
                    <a:pt x="2352" y="1"/>
                    <a:pt x="63" y="563"/>
                    <a:pt x="34" y="1363"/>
                  </a:cubicBezTo>
                  <a:cubicBezTo>
                    <a:pt x="0" y="2263"/>
                    <a:pt x="2802" y="3097"/>
                    <a:pt x="6305" y="3231"/>
                  </a:cubicBezTo>
                  <a:cubicBezTo>
                    <a:pt x="6695" y="3249"/>
                    <a:pt x="7078" y="3259"/>
                    <a:pt x="7450" y="3259"/>
                  </a:cubicBezTo>
                  <a:cubicBezTo>
                    <a:pt x="10384" y="3259"/>
                    <a:pt x="12650" y="2696"/>
                    <a:pt x="12709" y="1896"/>
                  </a:cubicBezTo>
                  <a:cubicBezTo>
                    <a:pt x="12743" y="1029"/>
                    <a:pt x="9941" y="162"/>
                    <a:pt x="6438" y="28"/>
                  </a:cubicBezTo>
                  <a:cubicBezTo>
                    <a:pt x="6048" y="10"/>
                    <a:pt x="5665" y="1"/>
                    <a:pt x="5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38"/>
            <p:cNvSpPr/>
            <p:nvPr/>
          </p:nvSpPr>
          <p:spPr>
            <a:xfrm flipH="1">
              <a:off x="7692838" y="4274571"/>
              <a:ext cx="306113" cy="42234"/>
            </a:xfrm>
            <a:custGeom>
              <a:avLst/>
              <a:gdLst/>
              <a:ahLst/>
              <a:cxnLst/>
              <a:rect l="l" t="t" r="r" b="b"/>
              <a:pathLst>
                <a:path w="11075" h="1528" extrusionOk="0">
                  <a:moveTo>
                    <a:pt x="4416" y="0"/>
                  </a:moveTo>
                  <a:cubicBezTo>
                    <a:pt x="1925" y="0"/>
                    <a:pt x="29" y="371"/>
                    <a:pt x="0" y="893"/>
                  </a:cubicBezTo>
                  <a:cubicBezTo>
                    <a:pt x="0" y="960"/>
                    <a:pt x="34" y="1027"/>
                    <a:pt x="67" y="1060"/>
                  </a:cubicBezTo>
                  <a:cubicBezTo>
                    <a:pt x="431" y="612"/>
                    <a:pt x="2115" y="328"/>
                    <a:pt x="4286" y="328"/>
                  </a:cubicBezTo>
                  <a:cubicBezTo>
                    <a:pt x="4698" y="328"/>
                    <a:pt x="5129" y="338"/>
                    <a:pt x="5571" y="360"/>
                  </a:cubicBezTo>
                  <a:cubicBezTo>
                    <a:pt x="8340" y="460"/>
                    <a:pt x="10641" y="960"/>
                    <a:pt x="11008" y="1527"/>
                  </a:cubicBezTo>
                  <a:cubicBezTo>
                    <a:pt x="11042" y="1494"/>
                    <a:pt x="11075" y="1427"/>
                    <a:pt x="11075" y="1360"/>
                  </a:cubicBezTo>
                  <a:cubicBezTo>
                    <a:pt x="11075" y="760"/>
                    <a:pt x="8640" y="159"/>
                    <a:pt x="5571" y="26"/>
                  </a:cubicBezTo>
                  <a:cubicBezTo>
                    <a:pt x="5175" y="9"/>
                    <a:pt x="4789" y="0"/>
                    <a:pt x="441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38"/>
            <p:cNvSpPr/>
            <p:nvPr/>
          </p:nvSpPr>
          <p:spPr>
            <a:xfrm flipH="1">
              <a:off x="7708511" y="4239717"/>
              <a:ext cx="352217" cy="89830"/>
            </a:xfrm>
            <a:custGeom>
              <a:avLst/>
              <a:gdLst/>
              <a:ahLst/>
              <a:cxnLst/>
              <a:rect l="l" t="t" r="r" b="b"/>
              <a:pathLst>
                <a:path w="12743" h="3250" extrusionOk="0">
                  <a:moveTo>
                    <a:pt x="5480" y="1"/>
                  </a:moveTo>
                  <a:cubicBezTo>
                    <a:pt x="2450" y="1"/>
                    <a:pt x="64" y="568"/>
                    <a:pt x="34" y="1354"/>
                  </a:cubicBezTo>
                  <a:cubicBezTo>
                    <a:pt x="0" y="2254"/>
                    <a:pt x="2802" y="3088"/>
                    <a:pt x="6305" y="3222"/>
                  </a:cubicBezTo>
                  <a:cubicBezTo>
                    <a:pt x="6695" y="3241"/>
                    <a:pt x="7079" y="3250"/>
                    <a:pt x="7451" y="3250"/>
                  </a:cubicBezTo>
                  <a:cubicBezTo>
                    <a:pt x="10391" y="3250"/>
                    <a:pt x="12680" y="2687"/>
                    <a:pt x="12709" y="1887"/>
                  </a:cubicBezTo>
                  <a:cubicBezTo>
                    <a:pt x="12743" y="1020"/>
                    <a:pt x="9941" y="186"/>
                    <a:pt x="6438" y="19"/>
                  </a:cubicBezTo>
                  <a:cubicBezTo>
                    <a:pt x="6113" y="7"/>
                    <a:pt x="5793" y="1"/>
                    <a:pt x="548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38"/>
            <p:cNvSpPr/>
            <p:nvPr/>
          </p:nvSpPr>
          <p:spPr>
            <a:xfrm flipH="1">
              <a:off x="7707571" y="4232862"/>
              <a:ext cx="352244" cy="59039"/>
            </a:xfrm>
            <a:custGeom>
              <a:avLst/>
              <a:gdLst/>
              <a:ahLst/>
              <a:cxnLst/>
              <a:rect l="l" t="t" r="r" b="b"/>
              <a:pathLst>
                <a:path w="12744" h="2136" extrusionOk="0">
                  <a:moveTo>
                    <a:pt x="67" y="1"/>
                  </a:moveTo>
                  <a:lnTo>
                    <a:pt x="1" y="1602"/>
                  </a:lnTo>
                  <a:lnTo>
                    <a:pt x="12676" y="2135"/>
                  </a:lnTo>
                  <a:lnTo>
                    <a:pt x="12743" y="534"/>
                  </a:lnTo>
                  <a:lnTo>
                    <a:pt x="6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38"/>
            <p:cNvSpPr/>
            <p:nvPr/>
          </p:nvSpPr>
          <p:spPr>
            <a:xfrm flipH="1">
              <a:off x="7706659" y="4195464"/>
              <a:ext cx="352217" cy="89830"/>
            </a:xfrm>
            <a:custGeom>
              <a:avLst/>
              <a:gdLst/>
              <a:ahLst/>
              <a:cxnLst/>
              <a:rect l="l" t="t" r="r" b="b"/>
              <a:pathLst>
                <a:path w="12743" h="3250" extrusionOk="0">
                  <a:moveTo>
                    <a:pt x="5480" y="1"/>
                  </a:moveTo>
                  <a:cubicBezTo>
                    <a:pt x="2450" y="1"/>
                    <a:pt x="64" y="568"/>
                    <a:pt x="33" y="1354"/>
                  </a:cubicBezTo>
                  <a:cubicBezTo>
                    <a:pt x="0" y="2254"/>
                    <a:pt x="2802" y="3088"/>
                    <a:pt x="6305" y="3222"/>
                  </a:cubicBezTo>
                  <a:cubicBezTo>
                    <a:pt x="6695" y="3240"/>
                    <a:pt x="7078" y="3249"/>
                    <a:pt x="7451" y="3249"/>
                  </a:cubicBezTo>
                  <a:cubicBezTo>
                    <a:pt x="10391" y="3249"/>
                    <a:pt x="12680" y="2687"/>
                    <a:pt x="12709" y="1887"/>
                  </a:cubicBezTo>
                  <a:cubicBezTo>
                    <a:pt x="12743" y="1020"/>
                    <a:pt x="9941" y="186"/>
                    <a:pt x="6438" y="19"/>
                  </a:cubicBezTo>
                  <a:cubicBezTo>
                    <a:pt x="6113" y="7"/>
                    <a:pt x="5793" y="1"/>
                    <a:pt x="548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38"/>
            <p:cNvSpPr/>
            <p:nvPr/>
          </p:nvSpPr>
          <p:spPr>
            <a:xfrm flipH="1">
              <a:off x="7728798" y="4207267"/>
              <a:ext cx="307025" cy="42234"/>
            </a:xfrm>
            <a:custGeom>
              <a:avLst/>
              <a:gdLst/>
              <a:ahLst/>
              <a:cxnLst/>
              <a:rect l="l" t="t" r="r" b="b"/>
              <a:pathLst>
                <a:path w="11108" h="1528" extrusionOk="0">
                  <a:moveTo>
                    <a:pt x="4416" y="0"/>
                  </a:moveTo>
                  <a:cubicBezTo>
                    <a:pt x="1926" y="0"/>
                    <a:pt x="33" y="371"/>
                    <a:pt x="33" y="893"/>
                  </a:cubicBezTo>
                  <a:cubicBezTo>
                    <a:pt x="0" y="960"/>
                    <a:pt x="33" y="993"/>
                    <a:pt x="67" y="1060"/>
                  </a:cubicBezTo>
                  <a:cubicBezTo>
                    <a:pt x="431" y="612"/>
                    <a:pt x="2114" y="328"/>
                    <a:pt x="4285" y="328"/>
                  </a:cubicBezTo>
                  <a:cubicBezTo>
                    <a:pt x="4698" y="328"/>
                    <a:pt x="5128" y="338"/>
                    <a:pt x="5571" y="360"/>
                  </a:cubicBezTo>
                  <a:cubicBezTo>
                    <a:pt x="8339" y="460"/>
                    <a:pt x="10641" y="960"/>
                    <a:pt x="11008" y="1527"/>
                  </a:cubicBezTo>
                  <a:cubicBezTo>
                    <a:pt x="11041" y="1460"/>
                    <a:pt x="11075" y="1427"/>
                    <a:pt x="11075" y="1360"/>
                  </a:cubicBezTo>
                  <a:cubicBezTo>
                    <a:pt x="11108" y="760"/>
                    <a:pt x="8640" y="159"/>
                    <a:pt x="5571" y="26"/>
                  </a:cubicBezTo>
                  <a:cubicBezTo>
                    <a:pt x="5175" y="9"/>
                    <a:pt x="4789" y="0"/>
                    <a:pt x="441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38"/>
            <p:cNvSpPr/>
            <p:nvPr/>
          </p:nvSpPr>
          <p:spPr>
            <a:xfrm flipH="1">
              <a:off x="7652263" y="4182556"/>
              <a:ext cx="352217" cy="90493"/>
            </a:xfrm>
            <a:custGeom>
              <a:avLst/>
              <a:gdLst/>
              <a:ahLst/>
              <a:cxnLst/>
              <a:rect l="l" t="t" r="r" b="b"/>
              <a:pathLst>
                <a:path w="12743" h="3274" extrusionOk="0">
                  <a:moveTo>
                    <a:pt x="5482" y="1"/>
                  </a:moveTo>
                  <a:cubicBezTo>
                    <a:pt x="2451" y="1"/>
                    <a:pt x="64" y="571"/>
                    <a:pt x="34" y="1387"/>
                  </a:cubicBezTo>
                  <a:cubicBezTo>
                    <a:pt x="0" y="2254"/>
                    <a:pt x="2802" y="3088"/>
                    <a:pt x="6305" y="3255"/>
                  </a:cubicBezTo>
                  <a:cubicBezTo>
                    <a:pt x="6630" y="3267"/>
                    <a:pt x="6950" y="3274"/>
                    <a:pt x="7263" y="3274"/>
                  </a:cubicBezTo>
                  <a:cubicBezTo>
                    <a:pt x="10292" y="3274"/>
                    <a:pt x="12679" y="2707"/>
                    <a:pt x="12709" y="1921"/>
                  </a:cubicBezTo>
                  <a:cubicBezTo>
                    <a:pt x="12743" y="1020"/>
                    <a:pt x="9941" y="186"/>
                    <a:pt x="6438" y="19"/>
                  </a:cubicBezTo>
                  <a:cubicBezTo>
                    <a:pt x="6114" y="7"/>
                    <a:pt x="5794" y="1"/>
                    <a:pt x="548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38"/>
            <p:cNvSpPr/>
            <p:nvPr/>
          </p:nvSpPr>
          <p:spPr>
            <a:xfrm flipH="1">
              <a:off x="7651351" y="4175701"/>
              <a:ext cx="352217" cy="59951"/>
            </a:xfrm>
            <a:custGeom>
              <a:avLst/>
              <a:gdLst/>
              <a:ahLst/>
              <a:cxnLst/>
              <a:rect l="l" t="t" r="r" b="b"/>
              <a:pathLst>
                <a:path w="12743" h="2169" extrusionOk="0">
                  <a:moveTo>
                    <a:pt x="67" y="0"/>
                  </a:moveTo>
                  <a:lnTo>
                    <a:pt x="1" y="1602"/>
                  </a:lnTo>
                  <a:lnTo>
                    <a:pt x="12676" y="2169"/>
                  </a:lnTo>
                  <a:lnTo>
                    <a:pt x="12743" y="534"/>
                  </a:lnTo>
                  <a:lnTo>
                    <a:pt x="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38"/>
            <p:cNvSpPr/>
            <p:nvPr/>
          </p:nvSpPr>
          <p:spPr>
            <a:xfrm flipH="1">
              <a:off x="7650411" y="4138304"/>
              <a:ext cx="352244" cy="90493"/>
            </a:xfrm>
            <a:custGeom>
              <a:avLst/>
              <a:gdLst/>
              <a:ahLst/>
              <a:cxnLst/>
              <a:rect l="l" t="t" r="r" b="b"/>
              <a:pathLst>
                <a:path w="12744" h="3274" extrusionOk="0">
                  <a:moveTo>
                    <a:pt x="5480" y="1"/>
                  </a:moveTo>
                  <a:cubicBezTo>
                    <a:pt x="2451" y="1"/>
                    <a:pt x="64" y="567"/>
                    <a:pt x="34" y="1353"/>
                  </a:cubicBezTo>
                  <a:cubicBezTo>
                    <a:pt x="1" y="2254"/>
                    <a:pt x="2803" y="3088"/>
                    <a:pt x="6305" y="3255"/>
                  </a:cubicBezTo>
                  <a:cubicBezTo>
                    <a:pt x="6630" y="3267"/>
                    <a:pt x="6951" y="3273"/>
                    <a:pt x="7264" y="3273"/>
                  </a:cubicBezTo>
                  <a:cubicBezTo>
                    <a:pt x="10293" y="3273"/>
                    <a:pt x="12680" y="2707"/>
                    <a:pt x="12710" y="1921"/>
                  </a:cubicBezTo>
                  <a:cubicBezTo>
                    <a:pt x="12743" y="1020"/>
                    <a:pt x="9941" y="186"/>
                    <a:pt x="6439" y="19"/>
                  </a:cubicBezTo>
                  <a:cubicBezTo>
                    <a:pt x="6114" y="7"/>
                    <a:pt x="5794" y="1"/>
                    <a:pt x="548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38"/>
            <p:cNvSpPr/>
            <p:nvPr/>
          </p:nvSpPr>
          <p:spPr>
            <a:xfrm flipH="1">
              <a:off x="7672550" y="4151019"/>
              <a:ext cx="307053" cy="41294"/>
            </a:xfrm>
            <a:custGeom>
              <a:avLst/>
              <a:gdLst/>
              <a:ahLst/>
              <a:cxnLst/>
              <a:rect l="l" t="t" r="r" b="b"/>
              <a:pathLst>
                <a:path w="11109" h="1494" extrusionOk="0">
                  <a:moveTo>
                    <a:pt x="4416" y="0"/>
                  </a:moveTo>
                  <a:cubicBezTo>
                    <a:pt x="1926" y="0"/>
                    <a:pt x="30" y="371"/>
                    <a:pt x="1" y="893"/>
                  </a:cubicBezTo>
                  <a:cubicBezTo>
                    <a:pt x="1" y="927"/>
                    <a:pt x="34" y="994"/>
                    <a:pt x="68" y="1027"/>
                  </a:cubicBezTo>
                  <a:cubicBezTo>
                    <a:pt x="408" y="602"/>
                    <a:pt x="2145" y="297"/>
                    <a:pt x="4359" y="297"/>
                  </a:cubicBezTo>
                  <a:cubicBezTo>
                    <a:pt x="4750" y="297"/>
                    <a:pt x="5156" y="306"/>
                    <a:pt x="5571" y="326"/>
                  </a:cubicBezTo>
                  <a:cubicBezTo>
                    <a:pt x="8340" y="460"/>
                    <a:pt x="10642" y="960"/>
                    <a:pt x="11009" y="1494"/>
                  </a:cubicBezTo>
                  <a:cubicBezTo>
                    <a:pt x="11042" y="1461"/>
                    <a:pt x="11075" y="1394"/>
                    <a:pt x="11075" y="1360"/>
                  </a:cubicBezTo>
                  <a:cubicBezTo>
                    <a:pt x="11109" y="760"/>
                    <a:pt x="8640" y="160"/>
                    <a:pt x="5571" y="26"/>
                  </a:cubicBezTo>
                  <a:cubicBezTo>
                    <a:pt x="5176" y="9"/>
                    <a:pt x="4789" y="0"/>
                    <a:pt x="441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38"/>
            <p:cNvSpPr/>
            <p:nvPr/>
          </p:nvSpPr>
          <p:spPr>
            <a:xfrm flipH="1">
              <a:off x="7689135" y="4115915"/>
              <a:ext cx="352244" cy="89830"/>
            </a:xfrm>
            <a:custGeom>
              <a:avLst/>
              <a:gdLst/>
              <a:ahLst/>
              <a:cxnLst/>
              <a:rect l="l" t="t" r="r" b="b"/>
              <a:pathLst>
                <a:path w="12744" h="3250" extrusionOk="0">
                  <a:moveTo>
                    <a:pt x="5292" y="1"/>
                  </a:moveTo>
                  <a:cubicBezTo>
                    <a:pt x="2353" y="1"/>
                    <a:pt x="64" y="564"/>
                    <a:pt x="34" y="1363"/>
                  </a:cubicBezTo>
                  <a:cubicBezTo>
                    <a:pt x="1" y="2230"/>
                    <a:pt x="2803" y="3064"/>
                    <a:pt x="6305" y="3231"/>
                  </a:cubicBezTo>
                  <a:cubicBezTo>
                    <a:pt x="6630" y="3243"/>
                    <a:pt x="6951" y="3249"/>
                    <a:pt x="7264" y="3249"/>
                  </a:cubicBezTo>
                  <a:cubicBezTo>
                    <a:pt x="10293" y="3249"/>
                    <a:pt x="12680" y="2683"/>
                    <a:pt x="12710" y="1897"/>
                  </a:cubicBezTo>
                  <a:cubicBezTo>
                    <a:pt x="12743" y="996"/>
                    <a:pt x="9941" y="162"/>
                    <a:pt x="6439" y="29"/>
                  </a:cubicBezTo>
                  <a:cubicBezTo>
                    <a:pt x="6048" y="10"/>
                    <a:pt x="5665" y="1"/>
                    <a:pt x="529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38"/>
            <p:cNvSpPr/>
            <p:nvPr/>
          </p:nvSpPr>
          <p:spPr>
            <a:xfrm flipH="1">
              <a:off x="7688223" y="4108397"/>
              <a:ext cx="352217" cy="59951"/>
            </a:xfrm>
            <a:custGeom>
              <a:avLst/>
              <a:gdLst/>
              <a:ahLst/>
              <a:cxnLst/>
              <a:rect l="l" t="t" r="r" b="b"/>
              <a:pathLst>
                <a:path w="12743" h="2169" extrusionOk="0">
                  <a:moveTo>
                    <a:pt x="67" y="0"/>
                  </a:moveTo>
                  <a:lnTo>
                    <a:pt x="0" y="1602"/>
                  </a:lnTo>
                  <a:lnTo>
                    <a:pt x="12676" y="2169"/>
                  </a:lnTo>
                  <a:lnTo>
                    <a:pt x="12743" y="534"/>
                  </a:lnTo>
                  <a:lnTo>
                    <a:pt x="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38"/>
            <p:cNvSpPr/>
            <p:nvPr/>
          </p:nvSpPr>
          <p:spPr>
            <a:xfrm flipH="1">
              <a:off x="7687283" y="4070999"/>
              <a:ext cx="352244" cy="90493"/>
            </a:xfrm>
            <a:custGeom>
              <a:avLst/>
              <a:gdLst/>
              <a:ahLst/>
              <a:cxnLst/>
              <a:rect l="l" t="t" r="r" b="b"/>
              <a:pathLst>
                <a:path w="12744" h="3274" extrusionOk="0">
                  <a:moveTo>
                    <a:pt x="5482" y="1"/>
                  </a:moveTo>
                  <a:cubicBezTo>
                    <a:pt x="2452" y="1"/>
                    <a:pt x="64" y="570"/>
                    <a:pt x="34" y="1387"/>
                  </a:cubicBezTo>
                  <a:cubicBezTo>
                    <a:pt x="1" y="2254"/>
                    <a:pt x="2803" y="3088"/>
                    <a:pt x="6305" y="3255"/>
                  </a:cubicBezTo>
                  <a:cubicBezTo>
                    <a:pt x="6630" y="3267"/>
                    <a:pt x="6950" y="3273"/>
                    <a:pt x="7263" y="3273"/>
                  </a:cubicBezTo>
                  <a:cubicBezTo>
                    <a:pt x="10293" y="3273"/>
                    <a:pt x="12679" y="2706"/>
                    <a:pt x="12710" y="1920"/>
                  </a:cubicBezTo>
                  <a:cubicBezTo>
                    <a:pt x="12743" y="1020"/>
                    <a:pt x="9941" y="186"/>
                    <a:pt x="6439" y="19"/>
                  </a:cubicBezTo>
                  <a:cubicBezTo>
                    <a:pt x="6114" y="7"/>
                    <a:pt x="5795" y="1"/>
                    <a:pt x="548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38"/>
            <p:cNvSpPr/>
            <p:nvPr/>
          </p:nvSpPr>
          <p:spPr>
            <a:xfrm flipH="1">
              <a:off x="7710335" y="4083714"/>
              <a:ext cx="306141" cy="41294"/>
            </a:xfrm>
            <a:custGeom>
              <a:avLst/>
              <a:gdLst/>
              <a:ahLst/>
              <a:cxnLst/>
              <a:rect l="l" t="t" r="r" b="b"/>
              <a:pathLst>
                <a:path w="11076" h="1494" extrusionOk="0">
                  <a:moveTo>
                    <a:pt x="4406" y="0"/>
                  </a:moveTo>
                  <a:cubicBezTo>
                    <a:pt x="1900" y="0"/>
                    <a:pt x="30" y="371"/>
                    <a:pt x="1" y="893"/>
                  </a:cubicBezTo>
                  <a:cubicBezTo>
                    <a:pt x="1" y="927"/>
                    <a:pt x="34" y="993"/>
                    <a:pt x="67" y="1027"/>
                  </a:cubicBezTo>
                  <a:cubicBezTo>
                    <a:pt x="407" y="602"/>
                    <a:pt x="2145" y="297"/>
                    <a:pt x="4359" y="297"/>
                  </a:cubicBezTo>
                  <a:cubicBezTo>
                    <a:pt x="4750" y="297"/>
                    <a:pt x="5156" y="306"/>
                    <a:pt x="5571" y="326"/>
                  </a:cubicBezTo>
                  <a:cubicBezTo>
                    <a:pt x="8340" y="460"/>
                    <a:pt x="10608" y="960"/>
                    <a:pt x="10975" y="1494"/>
                  </a:cubicBezTo>
                  <a:cubicBezTo>
                    <a:pt x="11008" y="1460"/>
                    <a:pt x="11042" y="1394"/>
                    <a:pt x="11042" y="1360"/>
                  </a:cubicBezTo>
                  <a:cubicBezTo>
                    <a:pt x="11075" y="760"/>
                    <a:pt x="8640" y="160"/>
                    <a:pt x="5571" y="26"/>
                  </a:cubicBezTo>
                  <a:cubicBezTo>
                    <a:pt x="5171" y="9"/>
                    <a:pt x="4782" y="0"/>
                    <a:pt x="440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38"/>
            <p:cNvSpPr/>
            <p:nvPr/>
          </p:nvSpPr>
          <p:spPr>
            <a:xfrm flipH="1">
              <a:off x="8162117" y="4433338"/>
              <a:ext cx="352244" cy="90493"/>
            </a:xfrm>
            <a:custGeom>
              <a:avLst/>
              <a:gdLst/>
              <a:ahLst/>
              <a:cxnLst/>
              <a:rect l="l" t="t" r="r" b="b"/>
              <a:pathLst>
                <a:path w="12744" h="3274" extrusionOk="0">
                  <a:moveTo>
                    <a:pt x="5481" y="1"/>
                  </a:moveTo>
                  <a:cubicBezTo>
                    <a:pt x="2456" y="1"/>
                    <a:pt x="94" y="568"/>
                    <a:pt x="34" y="1354"/>
                  </a:cubicBezTo>
                  <a:cubicBezTo>
                    <a:pt x="1" y="2254"/>
                    <a:pt x="2803" y="3088"/>
                    <a:pt x="6305" y="3255"/>
                  </a:cubicBezTo>
                  <a:cubicBezTo>
                    <a:pt x="6633" y="3268"/>
                    <a:pt x="6956" y="3274"/>
                    <a:pt x="7271" y="3274"/>
                  </a:cubicBezTo>
                  <a:cubicBezTo>
                    <a:pt x="10320" y="3274"/>
                    <a:pt x="12680" y="2707"/>
                    <a:pt x="12710" y="1921"/>
                  </a:cubicBezTo>
                  <a:cubicBezTo>
                    <a:pt x="12743" y="1020"/>
                    <a:pt x="9941" y="186"/>
                    <a:pt x="6439" y="20"/>
                  </a:cubicBezTo>
                  <a:cubicBezTo>
                    <a:pt x="6114" y="7"/>
                    <a:pt x="5794" y="1"/>
                    <a:pt x="548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38"/>
            <p:cNvSpPr/>
            <p:nvPr/>
          </p:nvSpPr>
          <p:spPr>
            <a:xfrm flipH="1">
              <a:off x="8160293" y="4389086"/>
              <a:ext cx="352217" cy="90493"/>
            </a:xfrm>
            <a:custGeom>
              <a:avLst/>
              <a:gdLst/>
              <a:ahLst/>
              <a:cxnLst/>
              <a:rect l="l" t="t" r="r" b="b"/>
              <a:pathLst>
                <a:path w="12743" h="3274" extrusionOk="0">
                  <a:moveTo>
                    <a:pt x="5481" y="1"/>
                  </a:moveTo>
                  <a:cubicBezTo>
                    <a:pt x="2456" y="1"/>
                    <a:pt x="94" y="568"/>
                    <a:pt x="34" y="1354"/>
                  </a:cubicBezTo>
                  <a:cubicBezTo>
                    <a:pt x="0" y="2254"/>
                    <a:pt x="2802" y="3088"/>
                    <a:pt x="6305" y="3255"/>
                  </a:cubicBezTo>
                  <a:cubicBezTo>
                    <a:pt x="6629" y="3267"/>
                    <a:pt x="6949" y="3274"/>
                    <a:pt x="7261" y="3274"/>
                  </a:cubicBezTo>
                  <a:cubicBezTo>
                    <a:pt x="10292" y="3274"/>
                    <a:pt x="12679" y="2704"/>
                    <a:pt x="12709" y="1887"/>
                  </a:cubicBezTo>
                  <a:cubicBezTo>
                    <a:pt x="12743" y="1020"/>
                    <a:pt x="9941" y="186"/>
                    <a:pt x="6438" y="19"/>
                  </a:cubicBezTo>
                  <a:cubicBezTo>
                    <a:pt x="6113" y="7"/>
                    <a:pt x="5793" y="1"/>
                    <a:pt x="548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38"/>
            <p:cNvSpPr/>
            <p:nvPr/>
          </p:nvSpPr>
          <p:spPr>
            <a:xfrm flipH="1">
              <a:off x="8182405" y="4401773"/>
              <a:ext cx="307053" cy="41349"/>
            </a:xfrm>
            <a:custGeom>
              <a:avLst/>
              <a:gdLst/>
              <a:ahLst/>
              <a:cxnLst/>
              <a:rect l="l" t="t" r="r" b="b"/>
              <a:pathLst>
                <a:path w="11109" h="1496" extrusionOk="0">
                  <a:moveTo>
                    <a:pt x="4346" y="0"/>
                  </a:moveTo>
                  <a:cubicBezTo>
                    <a:pt x="1891" y="0"/>
                    <a:pt x="34" y="344"/>
                    <a:pt x="34" y="861"/>
                  </a:cubicBezTo>
                  <a:cubicBezTo>
                    <a:pt x="0" y="928"/>
                    <a:pt x="34" y="995"/>
                    <a:pt x="67" y="1028"/>
                  </a:cubicBezTo>
                  <a:cubicBezTo>
                    <a:pt x="436" y="603"/>
                    <a:pt x="2153" y="298"/>
                    <a:pt x="4361" y="298"/>
                  </a:cubicBezTo>
                  <a:cubicBezTo>
                    <a:pt x="4750" y="298"/>
                    <a:pt x="5155" y="308"/>
                    <a:pt x="5571" y="328"/>
                  </a:cubicBezTo>
                  <a:cubicBezTo>
                    <a:pt x="8340" y="461"/>
                    <a:pt x="10641" y="961"/>
                    <a:pt x="11008" y="1495"/>
                  </a:cubicBezTo>
                  <a:cubicBezTo>
                    <a:pt x="11042" y="1462"/>
                    <a:pt x="11075" y="1395"/>
                    <a:pt x="11075" y="1362"/>
                  </a:cubicBezTo>
                  <a:cubicBezTo>
                    <a:pt x="11108" y="761"/>
                    <a:pt x="8640" y="161"/>
                    <a:pt x="5571" y="27"/>
                  </a:cubicBezTo>
                  <a:cubicBezTo>
                    <a:pt x="5151" y="9"/>
                    <a:pt x="4741" y="0"/>
                    <a:pt x="434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38"/>
            <p:cNvSpPr/>
            <p:nvPr/>
          </p:nvSpPr>
          <p:spPr>
            <a:xfrm flipH="1">
              <a:off x="8013688" y="4409263"/>
              <a:ext cx="353156" cy="118354"/>
            </a:xfrm>
            <a:custGeom>
              <a:avLst/>
              <a:gdLst/>
              <a:ahLst/>
              <a:cxnLst/>
              <a:rect l="l" t="t" r="r" b="b"/>
              <a:pathLst>
                <a:path w="12777" h="4282" extrusionOk="0">
                  <a:moveTo>
                    <a:pt x="2479" y="1"/>
                  </a:moveTo>
                  <a:cubicBezTo>
                    <a:pt x="1197" y="1"/>
                    <a:pt x="339" y="235"/>
                    <a:pt x="234" y="690"/>
                  </a:cubicBezTo>
                  <a:cubicBezTo>
                    <a:pt x="1" y="1524"/>
                    <a:pt x="2603" y="2892"/>
                    <a:pt x="6005" y="3693"/>
                  </a:cubicBezTo>
                  <a:cubicBezTo>
                    <a:pt x="7639" y="4089"/>
                    <a:pt x="9152" y="4282"/>
                    <a:pt x="10315" y="4282"/>
                  </a:cubicBezTo>
                  <a:cubicBezTo>
                    <a:pt x="11597" y="4282"/>
                    <a:pt x="12454" y="4047"/>
                    <a:pt x="12576" y="3592"/>
                  </a:cubicBezTo>
                  <a:cubicBezTo>
                    <a:pt x="12777" y="2759"/>
                    <a:pt x="10175" y="1391"/>
                    <a:pt x="6772" y="590"/>
                  </a:cubicBezTo>
                  <a:cubicBezTo>
                    <a:pt x="5154" y="194"/>
                    <a:pt x="3642" y="1"/>
                    <a:pt x="247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38"/>
            <p:cNvSpPr/>
            <p:nvPr/>
          </p:nvSpPr>
          <p:spPr>
            <a:xfrm flipH="1">
              <a:off x="8009072" y="4384995"/>
              <a:ext cx="351304" cy="124491"/>
            </a:xfrm>
            <a:custGeom>
              <a:avLst/>
              <a:gdLst/>
              <a:ahLst/>
              <a:cxnLst/>
              <a:rect l="l" t="t" r="r" b="b"/>
              <a:pathLst>
                <a:path w="12710" h="4504" extrusionOk="0">
                  <a:moveTo>
                    <a:pt x="367" y="1"/>
                  </a:moveTo>
                  <a:lnTo>
                    <a:pt x="0" y="1568"/>
                  </a:lnTo>
                  <a:lnTo>
                    <a:pt x="12342" y="4504"/>
                  </a:lnTo>
                  <a:lnTo>
                    <a:pt x="12709" y="2936"/>
                  </a:lnTo>
                  <a:lnTo>
                    <a:pt x="36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38"/>
            <p:cNvSpPr/>
            <p:nvPr/>
          </p:nvSpPr>
          <p:spPr>
            <a:xfrm flipH="1">
              <a:off x="8003544" y="4365951"/>
              <a:ext cx="353156" cy="118576"/>
            </a:xfrm>
            <a:custGeom>
              <a:avLst/>
              <a:gdLst/>
              <a:ahLst/>
              <a:cxnLst/>
              <a:rect l="l" t="t" r="r" b="b"/>
              <a:pathLst>
                <a:path w="12777" h="4290" extrusionOk="0">
                  <a:moveTo>
                    <a:pt x="2466" y="0"/>
                  </a:moveTo>
                  <a:cubicBezTo>
                    <a:pt x="1187" y="0"/>
                    <a:pt x="339" y="235"/>
                    <a:pt x="234" y="690"/>
                  </a:cubicBezTo>
                  <a:cubicBezTo>
                    <a:pt x="1" y="1557"/>
                    <a:pt x="2603" y="2891"/>
                    <a:pt x="6005" y="3725"/>
                  </a:cubicBezTo>
                  <a:cubicBezTo>
                    <a:pt x="7620" y="4105"/>
                    <a:pt x="9129" y="4290"/>
                    <a:pt x="10291" y="4290"/>
                  </a:cubicBezTo>
                  <a:cubicBezTo>
                    <a:pt x="11577" y="4290"/>
                    <a:pt x="12438" y="4063"/>
                    <a:pt x="12543" y="3625"/>
                  </a:cubicBezTo>
                  <a:cubicBezTo>
                    <a:pt x="12777" y="2758"/>
                    <a:pt x="10175" y="1423"/>
                    <a:pt x="6772" y="589"/>
                  </a:cubicBezTo>
                  <a:cubicBezTo>
                    <a:pt x="5138" y="193"/>
                    <a:pt x="3625" y="0"/>
                    <a:pt x="24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38"/>
            <p:cNvSpPr/>
            <p:nvPr/>
          </p:nvSpPr>
          <p:spPr>
            <a:xfrm flipH="1">
              <a:off x="8026596" y="4377615"/>
              <a:ext cx="302437" cy="84855"/>
            </a:xfrm>
            <a:custGeom>
              <a:avLst/>
              <a:gdLst/>
              <a:ahLst/>
              <a:cxnLst/>
              <a:rect l="l" t="t" r="r" b="b"/>
              <a:pathLst>
                <a:path w="10942" h="3070" extrusionOk="0">
                  <a:moveTo>
                    <a:pt x="1396" y="1"/>
                  </a:moveTo>
                  <a:cubicBezTo>
                    <a:pt x="597" y="1"/>
                    <a:pt x="92" y="121"/>
                    <a:pt x="34" y="368"/>
                  </a:cubicBezTo>
                  <a:cubicBezTo>
                    <a:pt x="0" y="434"/>
                    <a:pt x="34" y="501"/>
                    <a:pt x="34" y="534"/>
                  </a:cubicBezTo>
                  <a:cubicBezTo>
                    <a:pt x="236" y="383"/>
                    <a:pt x="698" y="307"/>
                    <a:pt x="1341" y="307"/>
                  </a:cubicBezTo>
                  <a:cubicBezTo>
                    <a:pt x="2393" y="307"/>
                    <a:pt x="3928" y="508"/>
                    <a:pt x="5604" y="901"/>
                  </a:cubicBezTo>
                  <a:cubicBezTo>
                    <a:pt x="8273" y="1535"/>
                    <a:pt x="10441" y="2469"/>
                    <a:pt x="10708" y="3070"/>
                  </a:cubicBezTo>
                  <a:cubicBezTo>
                    <a:pt x="10741" y="3036"/>
                    <a:pt x="10775" y="3003"/>
                    <a:pt x="10808" y="2936"/>
                  </a:cubicBezTo>
                  <a:cubicBezTo>
                    <a:pt x="10942" y="2369"/>
                    <a:pt x="8640" y="1302"/>
                    <a:pt x="5671" y="601"/>
                  </a:cubicBezTo>
                  <a:cubicBezTo>
                    <a:pt x="3973" y="205"/>
                    <a:pt x="2435" y="1"/>
                    <a:pt x="139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38"/>
            <p:cNvSpPr/>
            <p:nvPr/>
          </p:nvSpPr>
          <p:spPr>
            <a:xfrm flipH="1">
              <a:off x="7758291" y="3822567"/>
              <a:ext cx="316257" cy="316285"/>
            </a:xfrm>
            <a:custGeom>
              <a:avLst/>
              <a:gdLst/>
              <a:ahLst/>
              <a:cxnLst/>
              <a:rect l="l" t="t" r="r" b="b"/>
              <a:pathLst>
                <a:path w="11442" h="11443" extrusionOk="0">
                  <a:moveTo>
                    <a:pt x="5737" y="1"/>
                  </a:moveTo>
                  <a:cubicBezTo>
                    <a:pt x="2569" y="1"/>
                    <a:pt x="0" y="2569"/>
                    <a:pt x="0" y="5738"/>
                  </a:cubicBezTo>
                  <a:cubicBezTo>
                    <a:pt x="0" y="8874"/>
                    <a:pt x="2569" y="11442"/>
                    <a:pt x="5737" y="11442"/>
                  </a:cubicBezTo>
                  <a:cubicBezTo>
                    <a:pt x="8873" y="11442"/>
                    <a:pt x="11442" y="8874"/>
                    <a:pt x="11442" y="5738"/>
                  </a:cubicBezTo>
                  <a:cubicBezTo>
                    <a:pt x="11442" y="2569"/>
                    <a:pt x="8873" y="1"/>
                    <a:pt x="573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38"/>
            <p:cNvSpPr/>
            <p:nvPr/>
          </p:nvSpPr>
          <p:spPr>
            <a:xfrm flipH="1">
              <a:off x="7739855" y="3822567"/>
              <a:ext cx="315345" cy="316285"/>
            </a:xfrm>
            <a:custGeom>
              <a:avLst/>
              <a:gdLst/>
              <a:ahLst/>
              <a:cxnLst/>
              <a:rect l="l" t="t" r="r" b="b"/>
              <a:pathLst>
                <a:path w="11409" h="11443" extrusionOk="0">
                  <a:moveTo>
                    <a:pt x="5705" y="1"/>
                  </a:moveTo>
                  <a:cubicBezTo>
                    <a:pt x="2569" y="1"/>
                    <a:pt x="1" y="2569"/>
                    <a:pt x="1" y="5738"/>
                  </a:cubicBezTo>
                  <a:cubicBezTo>
                    <a:pt x="1" y="8874"/>
                    <a:pt x="2569" y="11442"/>
                    <a:pt x="5705" y="11442"/>
                  </a:cubicBezTo>
                  <a:cubicBezTo>
                    <a:pt x="8874" y="11442"/>
                    <a:pt x="11409" y="8874"/>
                    <a:pt x="11409" y="5738"/>
                  </a:cubicBezTo>
                  <a:cubicBezTo>
                    <a:pt x="11409" y="2569"/>
                    <a:pt x="8874" y="1"/>
                    <a:pt x="570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38"/>
            <p:cNvSpPr/>
            <p:nvPr/>
          </p:nvSpPr>
          <p:spPr>
            <a:xfrm flipH="1">
              <a:off x="7834825" y="3912841"/>
              <a:ext cx="143839" cy="139444"/>
            </a:xfrm>
            <a:custGeom>
              <a:avLst/>
              <a:gdLst/>
              <a:ahLst/>
              <a:cxnLst/>
              <a:rect l="l" t="t" r="r" b="b"/>
              <a:pathLst>
                <a:path w="5204" h="5045" extrusionOk="0">
                  <a:moveTo>
                    <a:pt x="3420" y="1"/>
                  </a:moveTo>
                  <a:cubicBezTo>
                    <a:pt x="3381" y="1"/>
                    <a:pt x="3342" y="2"/>
                    <a:pt x="3303" y="4"/>
                  </a:cubicBezTo>
                  <a:cubicBezTo>
                    <a:pt x="3278" y="3"/>
                    <a:pt x="3253" y="3"/>
                    <a:pt x="3228" y="3"/>
                  </a:cubicBezTo>
                  <a:cubicBezTo>
                    <a:pt x="2124" y="3"/>
                    <a:pt x="1127" y="728"/>
                    <a:pt x="801" y="1805"/>
                  </a:cubicBezTo>
                  <a:lnTo>
                    <a:pt x="0" y="1805"/>
                  </a:lnTo>
                  <a:lnTo>
                    <a:pt x="0" y="2305"/>
                  </a:lnTo>
                  <a:lnTo>
                    <a:pt x="734" y="2305"/>
                  </a:lnTo>
                  <a:lnTo>
                    <a:pt x="734" y="2539"/>
                  </a:lnTo>
                  <a:lnTo>
                    <a:pt x="734" y="2772"/>
                  </a:lnTo>
                  <a:lnTo>
                    <a:pt x="0" y="2772"/>
                  </a:lnTo>
                  <a:lnTo>
                    <a:pt x="0" y="3239"/>
                  </a:lnTo>
                  <a:lnTo>
                    <a:pt x="801" y="3239"/>
                  </a:lnTo>
                  <a:cubicBezTo>
                    <a:pt x="1121" y="4296"/>
                    <a:pt x="2086" y="5045"/>
                    <a:pt x="3165" y="5045"/>
                  </a:cubicBezTo>
                  <a:cubicBezTo>
                    <a:pt x="3211" y="5045"/>
                    <a:pt x="3257" y="5043"/>
                    <a:pt x="3303" y="5041"/>
                  </a:cubicBezTo>
                  <a:cubicBezTo>
                    <a:pt x="3342" y="5042"/>
                    <a:pt x="3381" y="5043"/>
                    <a:pt x="3420" y="5043"/>
                  </a:cubicBezTo>
                  <a:cubicBezTo>
                    <a:pt x="4077" y="5043"/>
                    <a:pt x="4696" y="4779"/>
                    <a:pt x="5137" y="4307"/>
                  </a:cubicBezTo>
                  <a:lnTo>
                    <a:pt x="5204" y="4240"/>
                  </a:lnTo>
                  <a:lnTo>
                    <a:pt x="4737" y="3806"/>
                  </a:lnTo>
                  <a:lnTo>
                    <a:pt x="4670" y="3873"/>
                  </a:lnTo>
                  <a:cubicBezTo>
                    <a:pt x="4361" y="4214"/>
                    <a:pt x="3908" y="4410"/>
                    <a:pt x="3444" y="4410"/>
                  </a:cubicBezTo>
                  <a:cubicBezTo>
                    <a:pt x="3408" y="4410"/>
                    <a:pt x="3372" y="4409"/>
                    <a:pt x="3336" y="4407"/>
                  </a:cubicBezTo>
                  <a:cubicBezTo>
                    <a:pt x="3310" y="4408"/>
                    <a:pt x="3284" y="4409"/>
                    <a:pt x="3259" y="4409"/>
                  </a:cubicBezTo>
                  <a:cubicBezTo>
                    <a:pt x="2520" y="4409"/>
                    <a:pt x="1826" y="3949"/>
                    <a:pt x="1568" y="3239"/>
                  </a:cubicBezTo>
                  <a:lnTo>
                    <a:pt x="3870" y="3239"/>
                  </a:lnTo>
                  <a:lnTo>
                    <a:pt x="3870" y="2772"/>
                  </a:lnTo>
                  <a:lnTo>
                    <a:pt x="1435" y="2772"/>
                  </a:lnTo>
                  <a:cubicBezTo>
                    <a:pt x="1435" y="2672"/>
                    <a:pt x="1435" y="2606"/>
                    <a:pt x="1435" y="2539"/>
                  </a:cubicBezTo>
                  <a:cubicBezTo>
                    <a:pt x="1435" y="2472"/>
                    <a:pt x="1435" y="2372"/>
                    <a:pt x="1435" y="2305"/>
                  </a:cubicBezTo>
                  <a:lnTo>
                    <a:pt x="3836" y="2305"/>
                  </a:lnTo>
                  <a:lnTo>
                    <a:pt x="3836" y="1805"/>
                  </a:lnTo>
                  <a:lnTo>
                    <a:pt x="1568" y="1805"/>
                  </a:lnTo>
                  <a:cubicBezTo>
                    <a:pt x="1835" y="1104"/>
                    <a:pt x="2569" y="637"/>
                    <a:pt x="3336" y="637"/>
                  </a:cubicBezTo>
                  <a:cubicBezTo>
                    <a:pt x="3836" y="637"/>
                    <a:pt x="4337" y="838"/>
                    <a:pt x="4670" y="1205"/>
                  </a:cubicBezTo>
                  <a:lnTo>
                    <a:pt x="4737" y="1271"/>
                  </a:lnTo>
                  <a:lnTo>
                    <a:pt x="5204" y="804"/>
                  </a:lnTo>
                  <a:lnTo>
                    <a:pt x="5137" y="738"/>
                  </a:lnTo>
                  <a:cubicBezTo>
                    <a:pt x="4696" y="265"/>
                    <a:pt x="4077" y="1"/>
                    <a:pt x="342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38"/>
            <p:cNvSpPr/>
            <p:nvPr/>
          </p:nvSpPr>
          <p:spPr>
            <a:xfrm flipH="1">
              <a:off x="5684710" y="4462886"/>
              <a:ext cx="351304" cy="89526"/>
            </a:xfrm>
            <a:custGeom>
              <a:avLst/>
              <a:gdLst/>
              <a:ahLst/>
              <a:cxnLst/>
              <a:rect l="l" t="t" r="r" b="b"/>
              <a:pathLst>
                <a:path w="12710" h="3239" extrusionOk="0">
                  <a:moveTo>
                    <a:pt x="5481" y="0"/>
                  </a:moveTo>
                  <a:cubicBezTo>
                    <a:pt x="2412" y="0"/>
                    <a:pt x="31" y="599"/>
                    <a:pt x="1" y="1419"/>
                  </a:cubicBezTo>
                  <a:cubicBezTo>
                    <a:pt x="1" y="2286"/>
                    <a:pt x="2803" y="3120"/>
                    <a:pt x="6305" y="3220"/>
                  </a:cubicBezTo>
                  <a:cubicBezTo>
                    <a:pt x="6633" y="3233"/>
                    <a:pt x="6954" y="3239"/>
                    <a:pt x="7268" y="3239"/>
                  </a:cubicBezTo>
                  <a:cubicBezTo>
                    <a:pt x="10313" y="3239"/>
                    <a:pt x="12646" y="2669"/>
                    <a:pt x="12676" y="1853"/>
                  </a:cubicBezTo>
                  <a:cubicBezTo>
                    <a:pt x="12710" y="985"/>
                    <a:pt x="9908" y="151"/>
                    <a:pt x="6405" y="18"/>
                  </a:cubicBezTo>
                  <a:cubicBezTo>
                    <a:pt x="6092" y="6"/>
                    <a:pt x="5783" y="0"/>
                    <a:pt x="548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38"/>
            <p:cNvSpPr/>
            <p:nvPr/>
          </p:nvSpPr>
          <p:spPr>
            <a:xfrm flipH="1">
              <a:off x="5683771" y="4456915"/>
              <a:ext cx="352244" cy="57187"/>
            </a:xfrm>
            <a:custGeom>
              <a:avLst/>
              <a:gdLst/>
              <a:ahLst/>
              <a:cxnLst/>
              <a:rect l="l" t="t" r="r" b="b"/>
              <a:pathLst>
                <a:path w="12744" h="2069" extrusionOk="0">
                  <a:moveTo>
                    <a:pt x="67" y="0"/>
                  </a:moveTo>
                  <a:lnTo>
                    <a:pt x="1" y="1602"/>
                  </a:lnTo>
                  <a:lnTo>
                    <a:pt x="12676" y="2069"/>
                  </a:lnTo>
                  <a:lnTo>
                    <a:pt x="12743" y="467"/>
                  </a:lnTo>
                  <a:lnTo>
                    <a:pt x="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38"/>
            <p:cNvSpPr/>
            <p:nvPr/>
          </p:nvSpPr>
          <p:spPr>
            <a:xfrm flipH="1">
              <a:off x="5682858" y="4418633"/>
              <a:ext cx="352217" cy="89526"/>
            </a:xfrm>
            <a:custGeom>
              <a:avLst/>
              <a:gdLst/>
              <a:ahLst/>
              <a:cxnLst/>
              <a:rect l="l" t="t" r="r" b="b"/>
              <a:pathLst>
                <a:path w="12743" h="3239" extrusionOk="0">
                  <a:moveTo>
                    <a:pt x="5512" y="0"/>
                  </a:moveTo>
                  <a:cubicBezTo>
                    <a:pt x="2443" y="0"/>
                    <a:pt x="64" y="596"/>
                    <a:pt x="33" y="1385"/>
                  </a:cubicBezTo>
                  <a:cubicBezTo>
                    <a:pt x="0" y="2286"/>
                    <a:pt x="2802" y="3120"/>
                    <a:pt x="6305" y="3220"/>
                  </a:cubicBezTo>
                  <a:cubicBezTo>
                    <a:pt x="6632" y="3233"/>
                    <a:pt x="6954" y="3239"/>
                    <a:pt x="7269" y="3239"/>
                  </a:cubicBezTo>
                  <a:cubicBezTo>
                    <a:pt x="10319" y="3239"/>
                    <a:pt x="12679" y="2669"/>
                    <a:pt x="12709" y="1852"/>
                  </a:cubicBezTo>
                  <a:cubicBezTo>
                    <a:pt x="12742" y="952"/>
                    <a:pt x="9940" y="151"/>
                    <a:pt x="6438" y="18"/>
                  </a:cubicBezTo>
                  <a:cubicBezTo>
                    <a:pt x="6124" y="6"/>
                    <a:pt x="5814" y="0"/>
                    <a:pt x="551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38"/>
            <p:cNvSpPr/>
            <p:nvPr/>
          </p:nvSpPr>
          <p:spPr>
            <a:xfrm flipH="1">
              <a:off x="5704998" y="4430685"/>
              <a:ext cx="306113" cy="41018"/>
            </a:xfrm>
            <a:custGeom>
              <a:avLst/>
              <a:gdLst/>
              <a:ahLst/>
              <a:cxnLst/>
              <a:rect l="l" t="t" r="r" b="b"/>
              <a:pathLst>
                <a:path w="11075" h="1484" extrusionOk="0">
                  <a:moveTo>
                    <a:pt x="4642" y="0"/>
                  </a:moveTo>
                  <a:cubicBezTo>
                    <a:pt x="2019" y="0"/>
                    <a:pt x="30" y="378"/>
                    <a:pt x="0" y="916"/>
                  </a:cubicBezTo>
                  <a:cubicBezTo>
                    <a:pt x="0" y="983"/>
                    <a:pt x="0" y="1050"/>
                    <a:pt x="67" y="1083"/>
                  </a:cubicBezTo>
                  <a:cubicBezTo>
                    <a:pt x="416" y="618"/>
                    <a:pt x="2234" y="330"/>
                    <a:pt x="4529" y="330"/>
                  </a:cubicBezTo>
                  <a:cubicBezTo>
                    <a:pt x="4867" y="330"/>
                    <a:pt x="5215" y="336"/>
                    <a:pt x="5571" y="349"/>
                  </a:cubicBezTo>
                  <a:cubicBezTo>
                    <a:pt x="8306" y="449"/>
                    <a:pt x="10608" y="916"/>
                    <a:pt x="10975" y="1483"/>
                  </a:cubicBezTo>
                  <a:cubicBezTo>
                    <a:pt x="11008" y="1450"/>
                    <a:pt x="11042" y="1383"/>
                    <a:pt x="11042" y="1316"/>
                  </a:cubicBezTo>
                  <a:cubicBezTo>
                    <a:pt x="11075" y="749"/>
                    <a:pt x="8640" y="149"/>
                    <a:pt x="5571" y="15"/>
                  </a:cubicBezTo>
                  <a:cubicBezTo>
                    <a:pt x="5254" y="5"/>
                    <a:pt x="4944" y="0"/>
                    <a:pt x="464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38"/>
            <p:cNvSpPr/>
            <p:nvPr/>
          </p:nvSpPr>
          <p:spPr>
            <a:xfrm flipH="1">
              <a:off x="5642282" y="4399230"/>
              <a:ext cx="352244" cy="89554"/>
            </a:xfrm>
            <a:custGeom>
              <a:avLst/>
              <a:gdLst/>
              <a:ahLst/>
              <a:cxnLst/>
              <a:rect l="l" t="t" r="r" b="b"/>
              <a:pathLst>
                <a:path w="12744" h="3240" extrusionOk="0">
                  <a:moveTo>
                    <a:pt x="5475" y="1"/>
                  </a:moveTo>
                  <a:cubicBezTo>
                    <a:pt x="2425" y="1"/>
                    <a:pt x="64" y="570"/>
                    <a:pt x="34" y="1387"/>
                  </a:cubicBezTo>
                  <a:cubicBezTo>
                    <a:pt x="1" y="2288"/>
                    <a:pt x="2803" y="3088"/>
                    <a:pt x="6305" y="3222"/>
                  </a:cubicBezTo>
                  <a:cubicBezTo>
                    <a:pt x="6620" y="3234"/>
                    <a:pt x="6929" y="3239"/>
                    <a:pt x="7232" y="3239"/>
                  </a:cubicBezTo>
                  <a:cubicBezTo>
                    <a:pt x="10300" y="3239"/>
                    <a:pt x="12679" y="2643"/>
                    <a:pt x="12710" y="1854"/>
                  </a:cubicBezTo>
                  <a:cubicBezTo>
                    <a:pt x="12743" y="953"/>
                    <a:pt x="9941" y="119"/>
                    <a:pt x="6439" y="19"/>
                  </a:cubicBezTo>
                  <a:cubicBezTo>
                    <a:pt x="6111" y="7"/>
                    <a:pt x="5789" y="1"/>
                    <a:pt x="54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38"/>
            <p:cNvSpPr/>
            <p:nvPr/>
          </p:nvSpPr>
          <p:spPr>
            <a:xfrm flipH="1">
              <a:off x="5641370" y="4393287"/>
              <a:ext cx="352217" cy="57187"/>
            </a:xfrm>
            <a:custGeom>
              <a:avLst/>
              <a:gdLst/>
              <a:ahLst/>
              <a:cxnLst/>
              <a:rect l="l" t="t" r="r" b="b"/>
              <a:pathLst>
                <a:path w="12743" h="2069" extrusionOk="0">
                  <a:moveTo>
                    <a:pt x="67" y="1"/>
                  </a:moveTo>
                  <a:lnTo>
                    <a:pt x="0" y="1602"/>
                  </a:lnTo>
                  <a:lnTo>
                    <a:pt x="12676" y="2069"/>
                  </a:lnTo>
                  <a:lnTo>
                    <a:pt x="12743" y="468"/>
                  </a:lnTo>
                  <a:lnTo>
                    <a:pt x="6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38"/>
            <p:cNvSpPr/>
            <p:nvPr/>
          </p:nvSpPr>
          <p:spPr>
            <a:xfrm flipH="1">
              <a:off x="5640458" y="4354977"/>
              <a:ext cx="352217" cy="89554"/>
            </a:xfrm>
            <a:custGeom>
              <a:avLst/>
              <a:gdLst/>
              <a:ahLst/>
              <a:cxnLst/>
              <a:rect l="l" t="t" r="r" b="b"/>
              <a:pathLst>
                <a:path w="12743" h="3240" extrusionOk="0">
                  <a:moveTo>
                    <a:pt x="5442" y="1"/>
                  </a:moveTo>
                  <a:cubicBezTo>
                    <a:pt x="2397" y="1"/>
                    <a:pt x="64" y="570"/>
                    <a:pt x="34" y="1387"/>
                  </a:cubicBezTo>
                  <a:cubicBezTo>
                    <a:pt x="0" y="2254"/>
                    <a:pt x="2802" y="3088"/>
                    <a:pt x="6305" y="3221"/>
                  </a:cubicBezTo>
                  <a:cubicBezTo>
                    <a:pt x="6619" y="3233"/>
                    <a:pt x="6929" y="3239"/>
                    <a:pt x="7231" y="3239"/>
                  </a:cubicBezTo>
                  <a:cubicBezTo>
                    <a:pt x="10300" y="3239"/>
                    <a:pt x="12679" y="2643"/>
                    <a:pt x="12710" y="1854"/>
                  </a:cubicBezTo>
                  <a:cubicBezTo>
                    <a:pt x="12743" y="986"/>
                    <a:pt x="9908" y="119"/>
                    <a:pt x="6405" y="19"/>
                  </a:cubicBezTo>
                  <a:cubicBezTo>
                    <a:pt x="6078" y="7"/>
                    <a:pt x="5756" y="1"/>
                    <a:pt x="544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38"/>
            <p:cNvSpPr/>
            <p:nvPr/>
          </p:nvSpPr>
          <p:spPr>
            <a:xfrm flipH="1">
              <a:off x="5663509" y="4367056"/>
              <a:ext cx="306113" cy="40106"/>
            </a:xfrm>
            <a:custGeom>
              <a:avLst/>
              <a:gdLst/>
              <a:ahLst/>
              <a:cxnLst/>
              <a:rect l="l" t="t" r="r" b="b"/>
              <a:pathLst>
                <a:path w="11075" h="1451" extrusionOk="0">
                  <a:moveTo>
                    <a:pt x="4642" y="0"/>
                  </a:moveTo>
                  <a:cubicBezTo>
                    <a:pt x="2019" y="0"/>
                    <a:pt x="30" y="378"/>
                    <a:pt x="0" y="916"/>
                  </a:cubicBezTo>
                  <a:cubicBezTo>
                    <a:pt x="0" y="983"/>
                    <a:pt x="34" y="1016"/>
                    <a:pt x="67" y="1083"/>
                  </a:cubicBezTo>
                  <a:cubicBezTo>
                    <a:pt x="420" y="613"/>
                    <a:pt x="2273" y="298"/>
                    <a:pt x="4602" y="298"/>
                  </a:cubicBezTo>
                  <a:cubicBezTo>
                    <a:pt x="4917" y="298"/>
                    <a:pt x="5241" y="304"/>
                    <a:pt x="5571" y="316"/>
                  </a:cubicBezTo>
                  <a:cubicBezTo>
                    <a:pt x="8340" y="416"/>
                    <a:pt x="10608" y="916"/>
                    <a:pt x="11008" y="1450"/>
                  </a:cubicBezTo>
                  <a:cubicBezTo>
                    <a:pt x="11042" y="1417"/>
                    <a:pt x="11042" y="1350"/>
                    <a:pt x="11075" y="1317"/>
                  </a:cubicBezTo>
                  <a:cubicBezTo>
                    <a:pt x="11075" y="716"/>
                    <a:pt x="8640" y="116"/>
                    <a:pt x="5571" y="16"/>
                  </a:cubicBezTo>
                  <a:cubicBezTo>
                    <a:pt x="5254" y="5"/>
                    <a:pt x="4944" y="0"/>
                    <a:pt x="464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38"/>
            <p:cNvSpPr/>
            <p:nvPr/>
          </p:nvSpPr>
          <p:spPr>
            <a:xfrm flipH="1">
              <a:off x="5640458" y="4318105"/>
              <a:ext cx="352217" cy="89526"/>
            </a:xfrm>
            <a:custGeom>
              <a:avLst/>
              <a:gdLst/>
              <a:ahLst/>
              <a:cxnLst/>
              <a:rect l="l" t="t" r="r" b="b"/>
              <a:pathLst>
                <a:path w="12743" h="3239" extrusionOk="0">
                  <a:moveTo>
                    <a:pt x="5442" y="0"/>
                  </a:moveTo>
                  <a:cubicBezTo>
                    <a:pt x="2397" y="0"/>
                    <a:pt x="64" y="570"/>
                    <a:pt x="34" y="1386"/>
                  </a:cubicBezTo>
                  <a:cubicBezTo>
                    <a:pt x="0" y="2287"/>
                    <a:pt x="2802" y="3088"/>
                    <a:pt x="6305" y="3221"/>
                  </a:cubicBezTo>
                  <a:cubicBezTo>
                    <a:pt x="6619" y="3233"/>
                    <a:pt x="6929" y="3239"/>
                    <a:pt x="7231" y="3239"/>
                  </a:cubicBezTo>
                  <a:cubicBezTo>
                    <a:pt x="10300" y="3239"/>
                    <a:pt x="12679" y="2643"/>
                    <a:pt x="12710" y="1853"/>
                  </a:cubicBezTo>
                  <a:cubicBezTo>
                    <a:pt x="12743" y="953"/>
                    <a:pt x="9908" y="152"/>
                    <a:pt x="6405" y="19"/>
                  </a:cubicBezTo>
                  <a:cubicBezTo>
                    <a:pt x="6078" y="6"/>
                    <a:pt x="5756" y="0"/>
                    <a:pt x="544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38"/>
            <p:cNvSpPr/>
            <p:nvPr/>
          </p:nvSpPr>
          <p:spPr>
            <a:xfrm flipH="1">
              <a:off x="5640458" y="4312162"/>
              <a:ext cx="351304" cy="57187"/>
            </a:xfrm>
            <a:custGeom>
              <a:avLst/>
              <a:gdLst/>
              <a:ahLst/>
              <a:cxnLst/>
              <a:rect l="l" t="t" r="r" b="b"/>
              <a:pathLst>
                <a:path w="12710" h="2069" extrusionOk="0">
                  <a:moveTo>
                    <a:pt x="34" y="0"/>
                  </a:moveTo>
                  <a:lnTo>
                    <a:pt x="1" y="1601"/>
                  </a:lnTo>
                  <a:lnTo>
                    <a:pt x="12677" y="2068"/>
                  </a:lnTo>
                  <a:lnTo>
                    <a:pt x="12710" y="467"/>
                  </a:lnTo>
                  <a:lnTo>
                    <a:pt x="3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38"/>
            <p:cNvSpPr/>
            <p:nvPr/>
          </p:nvSpPr>
          <p:spPr>
            <a:xfrm flipH="1">
              <a:off x="5639518" y="4272941"/>
              <a:ext cx="352244" cy="89554"/>
            </a:xfrm>
            <a:custGeom>
              <a:avLst/>
              <a:gdLst/>
              <a:ahLst/>
              <a:cxnLst/>
              <a:rect l="l" t="t" r="r" b="b"/>
              <a:pathLst>
                <a:path w="12744" h="3240" extrusionOk="0">
                  <a:moveTo>
                    <a:pt x="5513" y="1"/>
                  </a:moveTo>
                  <a:cubicBezTo>
                    <a:pt x="2444" y="1"/>
                    <a:pt x="65" y="597"/>
                    <a:pt x="34" y="1386"/>
                  </a:cubicBezTo>
                  <a:cubicBezTo>
                    <a:pt x="1" y="2287"/>
                    <a:pt x="2836" y="3121"/>
                    <a:pt x="6339" y="3221"/>
                  </a:cubicBezTo>
                  <a:cubicBezTo>
                    <a:pt x="6666" y="3233"/>
                    <a:pt x="6988" y="3239"/>
                    <a:pt x="7302" y="3239"/>
                  </a:cubicBezTo>
                  <a:cubicBezTo>
                    <a:pt x="10347" y="3239"/>
                    <a:pt x="12680" y="2669"/>
                    <a:pt x="12710" y="1853"/>
                  </a:cubicBezTo>
                  <a:cubicBezTo>
                    <a:pt x="12743" y="986"/>
                    <a:pt x="9941" y="152"/>
                    <a:pt x="6439" y="18"/>
                  </a:cubicBezTo>
                  <a:cubicBezTo>
                    <a:pt x="6124" y="6"/>
                    <a:pt x="5815" y="1"/>
                    <a:pt x="551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8"/>
            <p:cNvSpPr/>
            <p:nvPr/>
          </p:nvSpPr>
          <p:spPr>
            <a:xfrm flipH="1">
              <a:off x="5661658" y="4285932"/>
              <a:ext cx="306113" cy="40078"/>
            </a:xfrm>
            <a:custGeom>
              <a:avLst/>
              <a:gdLst/>
              <a:ahLst/>
              <a:cxnLst/>
              <a:rect l="l" t="t" r="r" b="b"/>
              <a:pathLst>
                <a:path w="11075" h="1450" extrusionOk="0">
                  <a:moveTo>
                    <a:pt x="4641" y="0"/>
                  </a:moveTo>
                  <a:cubicBezTo>
                    <a:pt x="2012" y="0"/>
                    <a:pt x="0" y="378"/>
                    <a:pt x="0" y="916"/>
                  </a:cubicBezTo>
                  <a:cubicBezTo>
                    <a:pt x="0" y="983"/>
                    <a:pt x="33" y="1016"/>
                    <a:pt x="67" y="1083"/>
                  </a:cubicBezTo>
                  <a:cubicBezTo>
                    <a:pt x="419" y="613"/>
                    <a:pt x="2273" y="298"/>
                    <a:pt x="4602" y="298"/>
                  </a:cubicBezTo>
                  <a:cubicBezTo>
                    <a:pt x="4917" y="298"/>
                    <a:pt x="5241" y="304"/>
                    <a:pt x="5571" y="316"/>
                  </a:cubicBezTo>
                  <a:cubicBezTo>
                    <a:pt x="8306" y="416"/>
                    <a:pt x="10608" y="916"/>
                    <a:pt x="10975" y="1450"/>
                  </a:cubicBezTo>
                  <a:cubicBezTo>
                    <a:pt x="11008" y="1416"/>
                    <a:pt x="11041" y="1383"/>
                    <a:pt x="11041" y="1316"/>
                  </a:cubicBezTo>
                  <a:cubicBezTo>
                    <a:pt x="11075" y="716"/>
                    <a:pt x="8640" y="115"/>
                    <a:pt x="5571" y="15"/>
                  </a:cubicBezTo>
                  <a:cubicBezTo>
                    <a:pt x="5254" y="5"/>
                    <a:pt x="4943" y="0"/>
                    <a:pt x="464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38"/>
            <p:cNvSpPr/>
            <p:nvPr/>
          </p:nvSpPr>
          <p:spPr>
            <a:xfrm flipH="1">
              <a:off x="5598970" y="4253758"/>
              <a:ext cx="352217" cy="90079"/>
            </a:xfrm>
            <a:custGeom>
              <a:avLst/>
              <a:gdLst/>
              <a:ahLst/>
              <a:cxnLst/>
              <a:rect l="l" t="t" r="r" b="b"/>
              <a:pathLst>
                <a:path w="12743" h="3259" extrusionOk="0">
                  <a:moveTo>
                    <a:pt x="5683" y="1"/>
                  </a:moveTo>
                  <a:cubicBezTo>
                    <a:pt x="2533" y="1"/>
                    <a:pt x="65" y="578"/>
                    <a:pt x="34" y="1413"/>
                  </a:cubicBezTo>
                  <a:cubicBezTo>
                    <a:pt x="1" y="2280"/>
                    <a:pt x="2836" y="3114"/>
                    <a:pt x="6305" y="3247"/>
                  </a:cubicBezTo>
                  <a:cubicBezTo>
                    <a:pt x="6561" y="3255"/>
                    <a:pt x="6813" y="3258"/>
                    <a:pt x="7061" y="3258"/>
                  </a:cubicBezTo>
                  <a:cubicBezTo>
                    <a:pt x="10211" y="3258"/>
                    <a:pt x="12679" y="2681"/>
                    <a:pt x="12710" y="1846"/>
                  </a:cubicBezTo>
                  <a:cubicBezTo>
                    <a:pt x="12743" y="979"/>
                    <a:pt x="9941" y="145"/>
                    <a:pt x="6438" y="12"/>
                  </a:cubicBezTo>
                  <a:cubicBezTo>
                    <a:pt x="6183" y="5"/>
                    <a:pt x="5931" y="1"/>
                    <a:pt x="568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38"/>
            <p:cNvSpPr/>
            <p:nvPr/>
          </p:nvSpPr>
          <p:spPr>
            <a:xfrm flipH="1">
              <a:off x="5598030" y="4247622"/>
              <a:ext cx="352244" cy="57187"/>
            </a:xfrm>
            <a:custGeom>
              <a:avLst/>
              <a:gdLst/>
              <a:ahLst/>
              <a:cxnLst/>
              <a:rect l="l" t="t" r="r" b="b"/>
              <a:pathLst>
                <a:path w="12744" h="2069" extrusionOk="0">
                  <a:moveTo>
                    <a:pt x="68" y="0"/>
                  </a:moveTo>
                  <a:lnTo>
                    <a:pt x="1" y="1601"/>
                  </a:lnTo>
                  <a:lnTo>
                    <a:pt x="12677" y="2068"/>
                  </a:lnTo>
                  <a:lnTo>
                    <a:pt x="12743" y="467"/>
                  </a:lnTo>
                  <a:lnTo>
                    <a:pt x="6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38"/>
            <p:cNvSpPr/>
            <p:nvPr/>
          </p:nvSpPr>
          <p:spPr>
            <a:xfrm flipH="1">
              <a:off x="5597118" y="4209312"/>
              <a:ext cx="352217" cy="89554"/>
            </a:xfrm>
            <a:custGeom>
              <a:avLst/>
              <a:gdLst/>
              <a:ahLst/>
              <a:cxnLst/>
              <a:rect l="l" t="t" r="r" b="b"/>
              <a:pathLst>
                <a:path w="12743" h="3240" extrusionOk="0">
                  <a:moveTo>
                    <a:pt x="5512" y="1"/>
                  </a:moveTo>
                  <a:cubicBezTo>
                    <a:pt x="2444" y="1"/>
                    <a:pt x="64" y="597"/>
                    <a:pt x="34" y="1386"/>
                  </a:cubicBezTo>
                  <a:cubicBezTo>
                    <a:pt x="0" y="2287"/>
                    <a:pt x="2802" y="3121"/>
                    <a:pt x="6305" y="3221"/>
                  </a:cubicBezTo>
                  <a:cubicBezTo>
                    <a:pt x="6632" y="3233"/>
                    <a:pt x="6954" y="3240"/>
                    <a:pt x="7269" y="3240"/>
                  </a:cubicBezTo>
                  <a:cubicBezTo>
                    <a:pt x="10319" y="3240"/>
                    <a:pt x="12679" y="2670"/>
                    <a:pt x="12709" y="1853"/>
                  </a:cubicBezTo>
                  <a:cubicBezTo>
                    <a:pt x="12743" y="986"/>
                    <a:pt x="9907" y="152"/>
                    <a:pt x="6438" y="19"/>
                  </a:cubicBezTo>
                  <a:cubicBezTo>
                    <a:pt x="6124" y="7"/>
                    <a:pt x="5815" y="1"/>
                    <a:pt x="55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38"/>
            <p:cNvSpPr/>
            <p:nvPr/>
          </p:nvSpPr>
          <p:spPr>
            <a:xfrm flipH="1">
              <a:off x="5619230" y="4221999"/>
              <a:ext cx="306141" cy="40410"/>
            </a:xfrm>
            <a:custGeom>
              <a:avLst/>
              <a:gdLst/>
              <a:ahLst/>
              <a:cxnLst/>
              <a:rect l="l" t="t" r="r" b="b"/>
              <a:pathLst>
                <a:path w="11076" h="1462" extrusionOk="0">
                  <a:moveTo>
                    <a:pt x="4405" y="1"/>
                  </a:moveTo>
                  <a:cubicBezTo>
                    <a:pt x="1893" y="1"/>
                    <a:pt x="1" y="372"/>
                    <a:pt x="1" y="894"/>
                  </a:cubicBezTo>
                  <a:cubicBezTo>
                    <a:pt x="1" y="961"/>
                    <a:pt x="1" y="1027"/>
                    <a:pt x="34" y="1061"/>
                  </a:cubicBezTo>
                  <a:cubicBezTo>
                    <a:pt x="412" y="596"/>
                    <a:pt x="2234" y="308"/>
                    <a:pt x="4507" y="308"/>
                  </a:cubicBezTo>
                  <a:cubicBezTo>
                    <a:pt x="4842" y="308"/>
                    <a:pt x="5187" y="314"/>
                    <a:pt x="5538" y="327"/>
                  </a:cubicBezTo>
                  <a:cubicBezTo>
                    <a:pt x="8306" y="427"/>
                    <a:pt x="10575" y="894"/>
                    <a:pt x="10975" y="1461"/>
                  </a:cubicBezTo>
                  <a:cubicBezTo>
                    <a:pt x="11008" y="1428"/>
                    <a:pt x="11042" y="1361"/>
                    <a:pt x="11042" y="1294"/>
                  </a:cubicBezTo>
                  <a:cubicBezTo>
                    <a:pt x="11075" y="694"/>
                    <a:pt x="8640" y="127"/>
                    <a:pt x="5571" y="27"/>
                  </a:cubicBezTo>
                  <a:cubicBezTo>
                    <a:pt x="5171" y="9"/>
                    <a:pt x="4781" y="1"/>
                    <a:pt x="440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38"/>
            <p:cNvSpPr/>
            <p:nvPr/>
          </p:nvSpPr>
          <p:spPr>
            <a:xfrm flipH="1">
              <a:off x="6639906" y="4427561"/>
              <a:ext cx="352217" cy="89830"/>
            </a:xfrm>
            <a:custGeom>
              <a:avLst/>
              <a:gdLst/>
              <a:ahLst/>
              <a:cxnLst/>
              <a:rect l="l" t="t" r="r" b="b"/>
              <a:pathLst>
                <a:path w="12743" h="3250" extrusionOk="0">
                  <a:moveTo>
                    <a:pt x="5292" y="1"/>
                  </a:moveTo>
                  <a:cubicBezTo>
                    <a:pt x="2353" y="1"/>
                    <a:pt x="67" y="563"/>
                    <a:pt x="67" y="1363"/>
                  </a:cubicBezTo>
                  <a:cubicBezTo>
                    <a:pt x="0" y="2230"/>
                    <a:pt x="2802" y="3064"/>
                    <a:pt x="6305" y="3231"/>
                  </a:cubicBezTo>
                  <a:cubicBezTo>
                    <a:pt x="6633" y="3243"/>
                    <a:pt x="6956" y="3249"/>
                    <a:pt x="7271" y="3249"/>
                  </a:cubicBezTo>
                  <a:cubicBezTo>
                    <a:pt x="10320" y="3249"/>
                    <a:pt x="12679" y="2682"/>
                    <a:pt x="12709" y="1896"/>
                  </a:cubicBezTo>
                  <a:cubicBezTo>
                    <a:pt x="12743" y="996"/>
                    <a:pt x="9941" y="162"/>
                    <a:pt x="6438" y="28"/>
                  </a:cubicBezTo>
                  <a:cubicBezTo>
                    <a:pt x="6048" y="10"/>
                    <a:pt x="5665" y="1"/>
                    <a:pt x="529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38"/>
            <p:cNvSpPr/>
            <p:nvPr/>
          </p:nvSpPr>
          <p:spPr>
            <a:xfrm flipH="1">
              <a:off x="6638967" y="4420043"/>
              <a:ext cx="352244" cy="59951"/>
            </a:xfrm>
            <a:custGeom>
              <a:avLst/>
              <a:gdLst/>
              <a:ahLst/>
              <a:cxnLst/>
              <a:rect l="l" t="t" r="r" b="b"/>
              <a:pathLst>
                <a:path w="12744" h="2169" extrusionOk="0">
                  <a:moveTo>
                    <a:pt x="67" y="0"/>
                  </a:moveTo>
                  <a:lnTo>
                    <a:pt x="1" y="1601"/>
                  </a:lnTo>
                  <a:lnTo>
                    <a:pt x="12676" y="2168"/>
                  </a:lnTo>
                  <a:lnTo>
                    <a:pt x="12743" y="534"/>
                  </a:lnTo>
                  <a:lnTo>
                    <a:pt x="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38"/>
            <p:cNvSpPr/>
            <p:nvPr/>
          </p:nvSpPr>
          <p:spPr>
            <a:xfrm flipH="1">
              <a:off x="6638054" y="4383309"/>
              <a:ext cx="352217" cy="89830"/>
            </a:xfrm>
            <a:custGeom>
              <a:avLst/>
              <a:gdLst/>
              <a:ahLst/>
              <a:cxnLst/>
              <a:rect l="l" t="t" r="r" b="b"/>
              <a:pathLst>
                <a:path w="12743" h="3250" extrusionOk="0">
                  <a:moveTo>
                    <a:pt x="5291" y="0"/>
                  </a:moveTo>
                  <a:cubicBezTo>
                    <a:pt x="2352" y="0"/>
                    <a:pt x="63" y="563"/>
                    <a:pt x="33" y="1363"/>
                  </a:cubicBezTo>
                  <a:cubicBezTo>
                    <a:pt x="0" y="2230"/>
                    <a:pt x="2802" y="3064"/>
                    <a:pt x="6305" y="3231"/>
                  </a:cubicBezTo>
                  <a:cubicBezTo>
                    <a:pt x="6630" y="3243"/>
                    <a:pt x="6949" y="3249"/>
                    <a:pt x="7262" y="3249"/>
                  </a:cubicBezTo>
                  <a:cubicBezTo>
                    <a:pt x="10287" y="3249"/>
                    <a:pt x="12649" y="2682"/>
                    <a:pt x="12709" y="1896"/>
                  </a:cubicBezTo>
                  <a:cubicBezTo>
                    <a:pt x="12742" y="996"/>
                    <a:pt x="9940" y="162"/>
                    <a:pt x="6438" y="28"/>
                  </a:cubicBezTo>
                  <a:cubicBezTo>
                    <a:pt x="6048" y="9"/>
                    <a:pt x="5664" y="0"/>
                    <a:pt x="52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38"/>
            <p:cNvSpPr/>
            <p:nvPr/>
          </p:nvSpPr>
          <p:spPr>
            <a:xfrm flipH="1">
              <a:off x="6661106" y="4395360"/>
              <a:ext cx="306141" cy="41294"/>
            </a:xfrm>
            <a:custGeom>
              <a:avLst/>
              <a:gdLst/>
              <a:ahLst/>
              <a:cxnLst/>
              <a:rect l="l" t="t" r="r" b="b"/>
              <a:pathLst>
                <a:path w="11076" h="1494" extrusionOk="0">
                  <a:moveTo>
                    <a:pt x="4416" y="0"/>
                  </a:moveTo>
                  <a:cubicBezTo>
                    <a:pt x="1926" y="0"/>
                    <a:pt x="30" y="371"/>
                    <a:pt x="1" y="893"/>
                  </a:cubicBezTo>
                  <a:cubicBezTo>
                    <a:pt x="1" y="927"/>
                    <a:pt x="34" y="993"/>
                    <a:pt x="68" y="1027"/>
                  </a:cubicBezTo>
                  <a:cubicBezTo>
                    <a:pt x="436" y="601"/>
                    <a:pt x="2154" y="297"/>
                    <a:pt x="4361" y="297"/>
                  </a:cubicBezTo>
                  <a:cubicBezTo>
                    <a:pt x="4751" y="297"/>
                    <a:pt x="5156" y="306"/>
                    <a:pt x="5572" y="326"/>
                  </a:cubicBezTo>
                  <a:cubicBezTo>
                    <a:pt x="8340" y="459"/>
                    <a:pt x="10642" y="960"/>
                    <a:pt x="11009" y="1494"/>
                  </a:cubicBezTo>
                  <a:cubicBezTo>
                    <a:pt x="11042" y="1460"/>
                    <a:pt x="11042" y="1394"/>
                    <a:pt x="11076" y="1360"/>
                  </a:cubicBezTo>
                  <a:cubicBezTo>
                    <a:pt x="11076" y="760"/>
                    <a:pt x="8640" y="159"/>
                    <a:pt x="5572" y="26"/>
                  </a:cubicBezTo>
                  <a:cubicBezTo>
                    <a:pt x="5176" y="8"/>
                    <a:pt x="4790" y="0"/>
                    <a:pt x="4416"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38"/>
            <p:cNvSpPr/>
            <p:nvPr/>
          </p:nvSpPr>
          <p:spPr>
            <a:xfrm flipH="1">
              <a:off x="6661106" y="4395360"/>
              <a:ext cx="306141" cy="41294"/>
            </a:xfrm>
            <a:custGeom>
              <a:avLst/>
              <a:gdLst/>
              <a:ahLst/>
              <a:cxnLst/>
              <a:rect l="l" t="t" r="r" b="b"/>
              <a:pathLst>
                <a:path w="11076" h="1494" extrusionOk="0">
                  <a:moveTo>
                    <a:pt x="4416" y="0"/>
                  </a:moveTo>
                  <a:cubicBezTo>
                    <a:pt x="1926" y="0"/>
                    <a:pt x="30" y="371"/>
                    <a:pt x="1" y="893"/>
                  </a:cubicBezTo>
                  <a:cubicBezTo>
                    <a:pt x="1" y="927"/>
                    <a:pt x="34" y="993"/>
                    <a:pt x="68" y="1027"/>
                  </a:cubicBezTo>
                  <a:cubicBezTo>
                    <a:pt x="436" y="601"/>
                    <a:pt x="2154" y="297"/>
                    <a:pt x="4361" y="297"/>
                  </a:cubicBezTo>
                  <a:cubicBezTo>
                    <a:pt x="4751" y="297"/>
                    <a:pt x="5156" y="306"/>
                    <a:pt x="5572" y="326"/>
                  </a:cubicBezTo>
                  <a:cubicBezTo>
                    <a:pt x="8340" y="459"/>
                    <a:pt x="10642" y="960"/>
                    <a:pt x="11009" y="1494"/>
                  </a:cubicBezTo>
                  <a:cubicBezTo>
                    <a:pt x="11042" y="1460"/>
                    <a:pt x="11042" y="1394"/>
                    <a:pt x="11076" y="1360"/>
                  </a:cubicBezTo>
                  <a:cubicBezTo>
                    <a:pt x="11076" y="760"/>
                    <a:pt x="8640" y="159"/>
                    <a:pt x="5572" y="26"/>
                  </a:cubicBezTo>
                  <a:cubicBezTo>
                    <a:pt x="5176" y="8"/>
                    <a:pt x="4790" y="0"/>
                    <a:pt x="441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38"/>
            <p:cNvSpPr/>
            <p:nvPr/>
          </p:nvSpPr>
          <p:spPr>
            <a:xfrm flipH="1">
              <a:off x="6676779" y="4360257"/>
              <a:ext cx="352217" cy="90079"/>
            </a:xfrm>
            <a:custGeom>
              <a:avLst/>
              <a:gdLst/>
              <a:ahLst/>
              <a:cxnLst/>
              <a:rect l="l" t="t" r="r" b="b"/>
              <a:pathLst>
                <a:path w="12743" h="3259" extrusionOk="0">
                  <a:moveTo>
                    <a:pt x="5291" y="0"/>
                  </a:moveTo>
                  <a:cubicBezTo>
                    <a:pt x="2352" y="0"/>
                    <a:pt x="63" y="563"/>
                    <a:pt x="33" y="1363"/>
                  </a:cubicBezTo>
                  <a:cubicBezTo>
                    <a:pt x="0" y="2230"/>
                    <a:pt x="2802" y="3097"/>
                    <a:pt x="6305" y="3231"/>
                  </a:cubicBezTo>
                  <a:cubicBezTo>
                    <a:pt x="6695" y="3249"/>
                    <a:pt x="7078" y="3258"/>
                    <a:pt x="7451" y="3258"/>
                  </a:cubicBezTo>
                  <a:cubicBezTo>
                    <a:pt x="10391" y="3258"/>
                    <a:pt x="12680" y="2696"/>
                    <a:pt x="12709" y="1896"/>
                  </a:cubicBezTo>
                  <a:cubicBezTo>
                    <a:pt x="12742" y="996"/>
                    <a:pt x="9940" y="162"/>
                    <a:pt x="6438" y="28"/>
                  </a:cubicBezTo>
                  <a:cubicBezTo>
                    <a:pt x="6048" y="10"/>
                    <a:pt x="5664" y="0"/>
                    <a:pt x="52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38"/>
            <p:cNvSpPr/>
            <p:nvPr/>
          </p:nvSpPr>
          <p:spPr>
            <a:xfrm flipH="1">
              <a:off x="6675866" y="4353651"/>
              <a:ext cx="352217" cy="59039"/>
            </a:xfrm>
            <a:custGeom>
              <a:avLst/>
              <a:gdLst/>
              <a:ahLst/>
              <a:cxnLst/>
              <a:rect l="l" t="t" r="r" b="b"/>
              <a:pathLst>
                <a:path w="12743" h="2136" extrusionOk="0">
                  <a:moveTo>
                    <a:pt x="67" y="0"/>
                  </a:moveTo>
                  <a:lnTo>
                    <a:pt x="0" y="1602"/>
                  </a:lnTo>
                  <a:lnTo>
                    <a:pt x="12676" y="2135"/>
                  </a:lnTo>
                  <a:lnTo>
                    <a:pt x="12743" y="534"/>
                  </a:lnTo>
                  <a:lnTo>
                    <a:pt x="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38"/>
            <p:cNvSpPr/>
            <p:nvPr/>
          </p:nvSpPr>
          <p:spPr>
            <a:xfrm flipH="1">
              <a:off x="6674927" y="4316004"/>
              <a:ext cx="352244" cy="89802"/>
            </a:xfrm>
            <a:custGeom>
              <a:avLst/>
              <a:gdLst/>
              <a:ahLst/>
              <a:cxnLst/>
              <a:rect l="l" t="t" r="r" b="b"/>
              <a:pathLst>
                <a:path w="12744" h="3249" extrusionOk="0">
                  <a:moveTo>
                    <a:pt x="5292" y="0"/>
                  </a:moveTo>
                  <a:cubicBezTo>
                    <a:pt x="2353" y="0"/>
                    <a:pt x="64" y="563"/>
                    <a:pt x="34" y="1362"/>
                  </a:cubicBezTo>
                  <a:cubicBezTo>
                    <a:pt x="1" y="2230"/>
                    <a:pt x="2803" y="3064"/>
                    <a:pt x="6305" y="3230"/>
                  </a:cubicBezTo>
                  <a:cubicBezTo>
                    <a:pt x="6630" y="3243"/>
                    <a:pt x="6950" y="3249"/>
                    <a:pt x="7264" y="3249"/>
                  </a:cubicBezTo>
                  <a:cubicBezTo>
                    <a:pt x="10293" y="3249"/>
                    <a:pt x="12680" y="2682"/>
                    <a:pt x="12710" y="1896"/>
                  </a:cubicBezTo>
                  <a:cubicBezTo>
                    <a:pt x="12743" y="995"/>
                    <a:pt x="9941" y="162"/>
                    <a:pt x="6439" y="28"/>
                  </a:cubicBezTo>
                  <a:cubicBezTo>
                    <a:pt x="6048" y="9"/>
                    <a:pt x="5665" y="0"/>
                    <a:pt x="529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38"/>
            <p:cNvSpPr/>
            <p:nvPr/>
          </p:nvSpPr>
          <p:spPr>
            <a:xfrm flipH="1">
              <a:off x="6697066" y="4328056"/>
              <a:ext cx="307053" cy="42206"/>
            </a:xfrm>
            <a:custGeom>
              <a:avLst/>
              <a:gdLst/>
              <a:ahLst/>
              <a:cxnLst/>
              <a:rect l="l" t="t" r="r" b="b"/>
              <a:pathLst>
                <a:path w="11109" h="1527" extrusionOk="0">
                  <a:moveTo>
                    <a:pt x="4416" y="0"/>
                  </a:moveTo>
                  <a:cubicBezTo>
                    <a:pt x="1926" y="0"/>
                    <a:pt x="30" y="371"/>
                    <a:pt x="1" y="893"/>
                  </a:cubicBezTo>
                  <a:cubicBezTo>
                    <a:pt x="1" y="960"/>
                    <a:pt x="34" y="993"/>
                    <a:pt x="67" y="1060"/>
                  </a:cubicBezTo>
                  <a:cubicBezTo>
                    <a:pt x="445" y="595"/>
                    <a:pt x="2242" y="307"/>
                    <a:pt x="4531" y="307"/>
                  </a:cubicBezTo>
                  <a:cubicBezTo>
                    <a:pt x="4868" y="307"/>
                    <a:pt x="5216" y="313"/>
                    <a:pt x="5571" y="326"/>
                  </a:cubicBezTo>
                  <a:cubicBezTo>
                    <a:pt x="8340" y="459"/>
                    <a:pt x="10642" y="960"/>
                    <a:pt x="11009" y="1527"/>
                  </a:cubicBezTo>
                  <a:cubicBezTo>
                    <a:pt x="11042" y="1460"/>
                    <a:pt x="11075" y="1427"/>
                    <a:pt x="11075" y="1360"/>
                  </a:cubicBezTo>
                  <a:cubicBezTo>
                    <a:pt x="11109" y="760"/>
                    <a:pt x="8640" y="159"/>
                    <a:pt x="5571" y="26"/>
                  </a:cubicBezTo>
                  <a:cubicBezTo>
                    <a:pt x="5176" y="8"/>
                    <a:pt x="4789" y="0"/>
                    <a:pt x="4416"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38"/>
            <p:cNvSpPr/>
            <p:nvPr/>
          </p:nvSpPr>
          <p:spPr>
            <a:xfrm flipH="1">
              <a:off x="6697066" y="4328056"/>
              <a:ext cx="307053" cy="42206"/>
            </a:xfrm>
            <a:custGeom>
              <a:avLst/>
              <a:gdLst/>
              <a:ahLst/>
              <a:cxnLst/>
              <a:rect l="l" t="t" r="r" b="b"/>
              <a:pathLst>
                <a:path w="11109" h="1527" extrusionOk="0">
                  <a:moveTo>
                    <a:pt x="4416" y="0"/>
                  </a:moveTo>
                  <a:cubicBezTo>
                    <a:pt x="1926" y="0"/>
                    <a:pt x="30" y="371"/>
                    <a:pt x="1" y="893"/>
                  </a:cubicBezTo>
                  <a:cubicBezTo>
                    <a:pt x="1" y="960"/>
                    <a:pt x="34" y="993"/>
                    <a:pt x="67" y="1060"/>
                  </a:cubicBezTo>
                  <a:cubicBezTo>
                    <a:pt x="445" y="595"/>
                    <a:pt x="2242" y="307"/>
                    <a:pt x="4531" y="307"/>
                  </a:cubicBezTo>
                  <a:cubicBezTo>
                    <a:pt x="4868" y="307"/>
                    <a:pt x="5216" y="313"/>
                    <a:pt x="5571" y="326"/>
                  </a:cubicBezTo>
                  <a:cubicBezTo>
                    <a:pt x="8340" y="459"/>
                    <a:pt x="10642" y="960"/>
                    <a:pt x="11009" y="1527"/>
                  </a:cubicBezTo>
                  <a:cubicBezTo>
                    <a:pt x="11042" y="1460"/>
                    <a:pt x="11075" y="1427"/>
                    <a:pt x="11075" y="1360"/>
                  </a:cubicBezTo>
                  <a:cubicBezTo>
                    <a:pt x="11109" y="760"/>
                    <a:pt x="8640" y="159"/>
                    <a:pt x="5571" y="26"/>
                  </a:cubicBezTo>
                  <a:cubicBezTo>
                    <a:pt x="5176" y="8"/>
                    <a:pt x="4789" y="0"/>
                    <a:pt x="441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38"/>
            <p:cNvSpPr/>
            <p:nvPr/>
          </p:nvSpPr>
          <p:spPr>
            <a:xfrm flipH="1">
              <a:off x="6672163" y="4279381"/>
              <a:ext cx="352244" cy="89802"/>
            </a:xfrm>
            <a:custGeom>
              <a:avLst/>
              <a:gdLst/>
              <a:ahLst/>
              <a:cxnLst/>
              <a:rect l="l" t="t" r="r" b="b"/>
              <a:pathLst>
                <a:path w="12744" h="3249" extrusionOk="0">
                  <a:moveTo>
                    <a:pt x="5481" y="0"/>
                  </a:moveTo>
                  <a:cubicBezTo>
                    <a:pt x="2457" y="0"/>
                    <a:pt x="95" y="567"/>
                    <a:pt x="34" y="1353"/>
                  </a:cubicBezTo>
                  <a:cubicBezTo>
                    <a:pt x="1" y="2254"/>
                    <a:pt x="2803" y="3088"/>
                    <a:pt x="6305" y="3221"/>
                  </a:cubicBezTo>
                  <a:cubicBezTo>
                    <a:pt x="6696" y="3240"/>
                    <a:pt x="7079" y="3249"/>
                    <a:pt x="7452" y="3249"/>
                  </a:cubicBezTo>
                  <a:cubicBezTo>
                    <a:pt x="10391" y="3249"/>
                    <a:pt x="12680" y="2686"/>
                    <a:pt x="12710" y="1887"/>
                  </a:cubicBezTo>
                  <a:cubicBezTo>
                    <a:pt x="12743" y="1020"/>
                    <a:pt x="9941" y="152"/>
                    <a:pt x="6439" y="19"/>
                  </a:cubicBezTo>
                  <a:cubicBezTo>
                    <a:pt x="6114" y="6"/>
                    <a:pt x="5794" y="0"/>
                    <a:pt x="548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38"/>
            <p:cNvSpPr/>
            <p:nvPr/>
          </p:nvSpPr>
          <p:spPr>
            <a:xfrm flipH="1">
              <a:off x="6671251" y="4272498"/>
              <a:ext cx="352217" cy="59039"/>
            </a:xfrm>
            <a:custGeom>
              <a:avLst/>
              <a:gdLst/>
              <a:ahLst/>
              <a:cxnLst/>
              <a:rect l="l" t="t" r="r" b="b"/>
              <a:pathLst>
                <a:path w="12743" h="2136" extrusionOk="0">
                  <a:moveTo>
                    <a:pt x="67" y="1"/>
                  </a:moveTo>
                  <a:lnTo>
                    <a:pt x="0" y="1602"/>
                  </a:lnTo>
                  <a:lnTo>
                    <a:pt x="12676" y="2136"/>
                  </a:lnTo>
                  <a:lnTo>
                    <a:pt x="12743" y="535"/>
                  </a:lnTo>
                  <a:lnTo>
                    <a:pt x="6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8"/>
            <p:cNvSpPr/>
            <p:nvPr/>
          </p:nvSpPr>
          <p:spPr>
            <a:xfrm flipH="1">
              <a:off x="6670338" y="4235101"/>
              <a:ext cx="352217" cy="89830"/>
            </a:xfrm>
            <a:custGeom>
              <a:avLst/>
              <a:gdLst/>
              <a:ahLst/>
              <a:cxnLst/>
              <a:rect l="l" t="t" r="r" b="b"/>
              <a:pathLst>
                <a:path w="12743" h="3250" extrusionOk="0">
                  <a:moveTo>
                    <a:pt x="5441" y="0"/>
                  </a:moveTo>
                  <a:cubicBezTo>
                    <a:pt x="2435" y="0"/>
                    <a:pt x="94" y="541"/>
                    <a:pt x="34" y="1354"/>
                  </a:cubicBezTo>
                  <a:cubicBezTo>
                    <a:pt x="1" y="2255"/>
                    <a:pt x="2803" y="3089"/>
                    <a:pt x="6305" y="3222"/>
                  </a:cubicBezTo>
                  <a:cubicBezTo>
                    <a:pt x="6695" y="3241"/>
                    <a:pt x="7079" y="3250"/>
                    <a:pt x="7452" y="3250"/>
                  </a:cubicBezTo>
                  <a:cubicBezTo>
                    <a:pt x="10391" y="3250"/>
                    <a:pt x="12680" y="2687"/>
                    <a:pt x="12710" y="1888"/>
                  </a:cubicBezTo>
                  <a:cubicBezTo>
                    <a:pt x="12743" y="987"/>
                    <a:pt x="9941" y="153"/>
                    <a:pt x="6438" y="20"/>
                  </a:cubicBezTo>
                  <a:cubicBezTo>
                    <a:pt x="6099" y="7"/>
                    <a:pt x="5766" y="0"/>
                    <a:pt x="544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38"/>
            <p:cNvSpPr/>
            <p:nvPr/>
          </p:nvSpPr>
          <p:spPr>
            <a:xfrm flipH="1">
              <a:off x="6692450" y="4246903"/>
              <a:ext cx="306141" cy="42234"/>
            </a:xfrm>
            <a:custGeom>
              <a:avLst/>
              <a:gdLst/>
              <a:ahLst/>
              <a:cxnLst/>
              <a:rect l="l" t="t" r="r" b="b"/>
              <a:pathLst>
                <a:path w="11076" h="1528" extrusionOk="0">
                  <a:moveTo>
                    <a:pt x="4405" y="1"/>
                  </a:moveTo>
                  <a:cubicBezTo>
                    <a:pt x="1893" y="1"/>
                    <a:pt x="1" y="371"/>
                    <a:pt x="1" y="894"/>
                  </a:cubicBezTo>
                  <a:cubicBezTo>
                    <a:pt x="1" y="960"/>
                    <a:pt x="1" y="994"/>
                    <a:pt x="34" y="1060"/>
                  </a:cubicBezTo>
                  <a:cubicBezTo>
                    <a:pt x="399" y="612"/>
                    <a:pt x="2082" y="328"/>
                    <a:pt x="4253" y="328"/>
                  </a:cubicBezTo>
                  <a:cubicBezTo>
                    <a:pt x="4666" y="328"/>
                    <a:pt x="5096" y="339"/>
                    <a:pt x="5538" y="360"/>
                  </a:cubicBezTo>
                  <a:cubicBezTo>
                    <a:pt x="8307" y="460"/>
                    <a:pt x="10608" y="960"/>
                    <a:pt x="10975" y="1527"/>
                  </a:cubicBezTo>
                  <a:cubicBezTo>
                    <a:pt x="11009" y="1461"/>
                    <a:pt x="11042" y="1427"/>
                    <a:pt x="11042" y="1361"/>
                  </a:cubicBezTo>
                  <a:cubicBezTo>
                    <a:pt x="11075" y="760"/>
                    <a:pt x="8607" y="160"/>
                    <a:pt x="5571" y="26"/>
                  </a:cubicBezTo>
                  <a:cubicBezTo>
                    <a:pt x="5172" y="9"/>
                    <a:pt x="4781" y="1"/>
                    <a:pt x="4405"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38"/>
            <p:cNvSpPr/>
            <p:nvPr/>
          </p:nvSpPr>
          <p:spPr>
            <a:xfrm flipH="1">
              <a:off x="6692450" y="4246903"/>
              <a:ext cx="306141" cy="42234"/>
            </a:xfrm>
            <a:custGeom>
              <a:avLst/>
              <a:gdLst/>
              <a:ahLst/>
              <a:cxnLst/>
              <a:rect l="l" t="t" r="r" b="b"/>
              <a:pathLst>
                <a:path w="11076" h="1528" extrusionOk="0">
                  <a:moveTo>
                    <a:pt x="4405" y="1"/>
                  </a:moveTo>
                  <a:cubicBezTo>
                    <a:pt x="1893" y="1"/>
                    <a:pt x="1" y="371"/>
                    <a:pt x="1" y="894"/>
                  </a:cubicBezTo>
                  <a:cubicBezTo>
                    <a:pt x="1" y="960"/>
                    <a:pt x="1" y="994"/>
                    <a:pt x="34" y="1060"/>
                  </a:cubicBezTo>
                  <a:cubicBezTo>
                    <a:pt x="399" y="612"/>
                    <a:pt x="2082" y="328"/>
                    <a:pt x="4253" y="328"/>
                  </a:cubicBezTo>
                  <a:cubicBezTo>
                    <a:pt x="4666" y="328"/>
                    <a:pt x="5096" y="339"/>
                    <a:pt x="5538" y="360"/>
                  </a:cubicBezTo>
                  <a:cubicBezTo>
                    <a:pt x="8307" y="460"/>
                    <a:pt x="10608" y="960"/>
                    <a:pt x="10975" y="1527"/>
                  </a:cubicBezTo>
                  <a:cubicBezTo>
                    <a:pt x="11009" y="1461"/>
                    <a:pt x="11042" y="1427"/>
                    <a:pt x="11042" y="1361"/>
                  </a:cubicBezTo>
                  <a:cubicBezTo>
                    <a:pt x="11075" y="760"/>
                    <a:pt x="8607" y="160"/>
                    <a:pt x="5571" y="26"/>
                  </a:cubicBezTo>
                  <a:cubicBezTo>
                    <a:pt x="5172" y="9"/>
                    <a:pt x="4781" y="1"/>
                    <a:pt x="440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38"/>
            <p:cNvSpPr/>
            <p:nvPr/>
          </p:nvSpPr>
          <p:spPr>
            <a:xfrm flipH="1">
              <a:off x="6709063" y="4212076"/>
              <a:ext cx="352217" cy="89802"/>
            </a:xfrm>
            <a:custGeom>
              <a:avLst/>
              <a:gdLst/>
              <a:ahLst/>
              <a:cxnLst/>
              <a:rect l="l" t="t" r="r" b="b"/>
              <a:pathLst>
                <a:path w="12743" h="3249" extrusionOk="0">
                  <a:moveTo>
                    <a:pt x="5506" y="0"/>
                  </a:moveTo>
                  <a:cubicBezTo>
                    <a:pt x="2457" y="0"/>
                    <a:pt x="97" y="567"/>
                    <a:pt x="67" y="1353"/>
                  </a:cubicBezTo>
                  <a:cubicBezTo>
                    <a:pt x="1" y="2254"/>
                    <a:pt x="2836" y="3088"/>
                    <a:pt x="6305" y="3221"/>
                  </a:cubicBezTo>
                  <a:cubicBezTo>
                    <a:pt x="6699" y="3240"/>
                    <a:pt x="7085" y="3249"/>
                    <a:pt x="7460" y="3249"/>
                  </a:cubicBezTo>
                  <a:cubicBezTo>
                    <a:pt x="10417" y="3249"/>
                    <a:pt x="12680" y="2686"/>
                    <a:pt x="12710" y="1887"/>
                  </a:cubicBezTo>
                  <a:cubicBezTo>
                    <a:pt x="12743" y="1019"/>
                    <a:pt x="9941" y="186"/>
                    <a:pt x="6472" y="19"/>
                  </a:cubicBezTo>
                  <a:cubicBezTo>
                    <a:pt x="6144" y="6"/>
                    <a:pt x="5821" y="0"/>
                    <a:pt x="550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38"/>
            <p:cNvSpPr/>
            <p:nvPr/>
          </p:nvSpPr>
          <p:spPr>
            <a:xfrm flipH="1">
              <a:off x="6708123" y="4205194"/>
              <a:ext cx="352244" cy="59039"/>
            </a:xfrm>
            <a:custGeom>
              <a:avLst/>
              <a:gdLst/>
              <a:ahLst/>
              <a:cxnLst/>
              <a:rect l="l" t="t" r="r" b="b"/>
              <a:pathLst>
                <a:path w="12744" h="2136" extrusionOk="0">
                  <a:moveTo>
                    <a:pt x="68" y="1"/>
                  </a:moveTo>
                  <a:lnTo>
                    <a:pt x="1" y="1602"/>
                  </a:lnTo>
                  <a:lnTo>
                    <a:pt x="12677" y="2136"/>
                  </a:lnTo>
                  <a:lnTo>
                    <a:pt x="12743" y="535"/>
                  </a:lnTo>
                  <a:lnTo>
                    <a:pt x="6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38"/>
            <p:cNvSpPr/>
            <p:nvPr/>
          </p:nvSpPr>
          <p:spPr>
            <a:xfrm flipH="1">
              <a:off x="6707211" y="4167824"/>
              <a:ext cx="352217" cy="89802"/>
            </a:xfrm>
            <a:custGeom>
              <a:avLst/>
              <a:gdLst/>
              <a:ahLst/>
              <a:cxnLst/>
              <a:rect l="l" t="t" r="r" b="b"/>
              <a:pathLst>
                <a:path w="12743" h="3249" extrusionOk="0">
                  <a:moveTo>
                    <a:pt x="5505" y="0"/>
                  </a:moveTo>
                  <a:cubicBezTo>
                    <a:pt x="2456" y="0"/>
                    <a:pt x="97" y="567"/>
                    <a:pt x="67" y="1353"/>
                  </a:cubicBezTo>
                  <a:cubicBezTo>
                    <a:pt x="0" y="2254"/>
                    <a:pt x="2836" y="3087"/>
                    <a:pt x="6305" y="3221"/>
                  </a:cubicBezTo>
                  <a:cubicBezTo>
                    <a:pt x="6699" y="3240"/>
                    <a:pt x="7085" y="3249"/>
                    <a:pt x="7460" y="3249"/>
                  </a:cubicBezTo>
                  <a:cubicBezTo>
                    <a:pt x="10417" y="3249"/>
                    <a:pt x="12680" y="2686"/>
                    <a:pt x="12709" y="1887"/>
                  </a:cubicBezTo>
                  <a:cubicBezTo>
                    <a:pt x="12743" y="1019"/>
                    <a:pt x="9941" y="185"/>
                    <a:pt x="6472" y="19"/>
                  </a:cubicBezTo>
                  <a:cubicBezTo>
                    <a:pt x="6143" y="6"/>
                    <a:pt x="5821" y="0"/>
                    <a:pt x="550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38"/>
            <p:cNvSpPr/>
            <p:nvPr/>
          </p:nvSpPr>
          <p:spPr>
            <a:xfrm flipH="1">
              <a:off x="6729322" y="4179848"/>
              <a:ext cx="306141" cy="41985"/>
            </a:xfrm>
            <a:custGeom>
              <a:avLst/>
              <a:gdLst/>
              <a:ahLst/>
              <a:cxnLst/>
              <a:rect l="l" t="t" r="r" b="b"/>
              <a:pathLst>
                <a:path w="11076" h="1519" extrusionOk="0">
                  <a:moveTo>
                    <a:pt x="4581" y="1"/>
                  </a:moveTo>
                  <a:cubicBezTo>
                    <a:pt x="1988" y="1"/>
                    <a:pt x="30" y="350"/>
                    <a:pt x="1" y="885"/>
                  </a:cubicBezTo>
                  <a:cubicBezTo>
                    <a:pt x="1" y="951"/>
                    <a:pt x="1" y="1018"/>
                    <a:pt x="34" y="1051"/>
                  </a:cubicBezTo>
                  <a:cubicBezTo>
                    <a:pt x="398" y="603"/>
                    <a:pt x="2105" y="319"/>
                    <a:pt x="4284" y="319"/>
                  </a:cubicBezTo>
                  <a:cubicBezTo>
                    <a:pt x="4698" y="319"/>
                    <a:pt x="5129" y="330"/>
                    <a:pt x="5571" y="351"/>
                  </a:cubicBezTo>
                  <a:cubicBezTo>
                    <a:pt x="8340" y="484"/>
                    <a:pt x="10608" y="951"/>
                    <a:pt x="10975" y="1518"/>
                  </a:cubicBezTo>
                  <a:cubicBezTo>
                    <a:pt x="11008" y="1485"/>
                    <a:pt x="11042" y="1418"/>
                    <a:pt x="11042" y="1352"/>
                  </a:cubicBezTo>
                  <a:cubicBezTo>
                    <a:pt x="11075" y="751"/>
                    <a:pt x="8607" y="151"/>
                    <a:pt x="5571" y="17"/>
                  </a:cubicBezTo>
                  <a:cubicBezTo>
                    <a:pt x="5233" y="6"/>
                    <a:pt x="4902" y="1"/>
                    <a:pt x="4581"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8"/>
            <p:cNvSpPr/>
            <p:nvPr/>
          </p:nvSpPr>
          <p:spPr>
            <a:xfrm flipH="1">
              <a:off x="6729322" y="4179848"/>
              <a:ext cx="306141" cy="41985"/>
            </a:xfrm>
            <a:custGeom>
              <a:avLst/>
              <a:gdLst/>
              <a:ahLst/>
              <a:cxnLst/>
              <a:rect l="l" t="t" r="r" b="b"/>
              <a:pathLst>
                <a:path w="11076" h="1519" extrusionOk="0">
                  <a:moveTo>
                    <a:pt x="4581" y="1"/>
                  </a:moveTo>
                  <a:cubicBezTo>
                    <a:pt x="1988" y="1"/>
                    <a:pt x="30" y="350"/>
                    <a:pt x="1" y="885"/>
                  </a:cubicBezTo>
                  <a:cubicBezTo>
                    <a:pt x="1" y="951"/>
                    <a:pt x="1" y="1018"/>
                    <a:pt x="34" y="1051"/>
                  </a:cubicBezTo>
                  <a:cubicBezTo>
                    <a:pt x="398" y="603"/>
                    <a:pt x="2105" y="319"/>
                    <a:pt x="4284" y="319"/>
                  </a:cubicBezTo>
                  <a:cubicBezTo>
                    <a:pt x="4698" y="319"/>
                    <a:pt x="5129" y="330"/>
                    <a:pt x="5571" y="351"/>
                  </a:cubicBezTo>
                  <a:cubicBezTo>
                    <a:pt x="8340" y="484"/>
                    <a:pt x="10608" y="951"/>
                    <a:pt x="10975" y="1518"/>
                  </a:cubicBezTo>
                  <a:cubicBezTo>
                    <a:pt x="11008" y="1485"/>
                    <a:pt x="11042" y="1418"/>
                    <a:pt x="11042" y="1352"/>
                  </a:cubicBezTo>
                  <a:cubicBezTo>
                    <a:pt x="11075" y="751"/>
                    <a:pt x="8607" y="151"/>
                    <a:pt x="5571" y="17"/>
                  </a:cubicBezTo>
                  <a:cubicBezTo>
                    <a:pt x="5233" y="6"/>
                    <a:pt x="4902" y="1"/>
                    <a:pt x="458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38"/>
            <p:cNvSpPr/>
            <p:nvPr/>
          </p:nvSpPr>
          <p:spPr>
            <a:xfrm flipH="1">
              <a:off x="6652814" y="4154916"/>
              <a:ext cx="352217" cy="90466"/>
            </a:xfrm>
            <a:custGeom>
              <a:avLst/>
              <a:gdLst/>
              <a:ahLst/>
              <a:cxnLst/>
              <a:rect l="l" t="t" r="r" b="b"/>
              <a:pathLst>
                <a:path w="12743" h="3273" extrusionOk="0">
                  <a:moveTo>
                    <a:pt x="5481" y="0"/>
                  </a:moveTo>
                  <a:cubicBezTo>
                    <a:pt x="2456" y="0"/>
                    <a:pt x="94" y="567"/>
                    <a:pt x="34" y="1353"/>
                  </a:cubicBezTo>
                  <a:cubicBezTo>
                    <a:pt x="0" y="2254"/>
                    <a:pt x="2802" y="3087"/>
                    <a:pt x="6305" y="3254"/>
                  </a:cubicBezTo>
                  <a:cubicBezTo>
                    <a:pt x="6630" y="3267"/>
                    <a:pt x="6950" y="3273"/>
                    <a:pt x="7263" y="3273"/>
                  </a:cubicBezTo>
                  <a:cubicBezTo>
                    <a:pt x="10293" y="3273"/>
                    <a:pt x="12679" y="2706"/>
                    <a:pt x="12709" y="1920"/>
                  </a:cubicBezTo>
                  <a:cubicBezTo>
                    <a:pt x="12743" y="1019"/>
                    <a:pt x="9941" y="185"/>
                    <a:pt x="6438" y="19"/>
                  </a:cubicBezTo>
                  <a:cubicBezTo>
                    <a:pt x="6113" y="6"/>
                    <a:pt x="5793" y="0"/>
                    <a:pt x="548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38"/>
            <p:cNvSpPr/>
            <p:nvPr/>
          </p:nvSpPr>
          <p:spPr>
            <a:xfrm flipH="1">
              <a:off x="6651875" y="4148033"/>
              <a:ext cx="352244" cy="59951"/>
            </a:xfrm>
            <a:custGeom>
              <a:avLst/>
              <a:gdLst/>
              <a:ahLst/>
              <a:cxnLst/>
              <a:rect l="l" t="t" r="r" b="b"/>
              <a:pathLst>
                <a:path w="12744" h="2169" extrusionOk="0">
                  <a:moveTo>
                    <a:pt x="67" y="1"/>
                  </a:moveTo>
                  <a:lnTo>
                    <a:pt x="1" y="1602"/>
                  </a:lnTo>
                  <a:lnTo>
                    <a:pt x="12676" y="2169"/>
                  </a:lnTo>
                  <a:lnTo>
                    <a:pt x="12743" y="534"/>
                  </a:lnTo>
                  <a:lnTo>
                    <a:pt x="6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38"/>
            <p:cNvSpPr/>
            <p:nvPr/>
          </p:nvSpPr>
          <p:spPr>
            <a:xfrm flipH="1">
              <a:off x="6650963" y="4110636"/>
              <a:ext cx="352217" cy="90493"/>
            </a:xfrm>
            <a:custGeom>
              <a:avLst/>
              <a:gdLst/>
              <a:ahLst/>
              <a:cxnLst/>
              <a:rect l="l" t="t" r="r" b="b"/>
              <a:pathLst>
                <a:path w="12743" h="3274" extrusionOk="0">
                  <a:moveTo>
                    <a:pt x="5480" y="1"/>
                  </a:moveTo>
                  <a:cubicBezTo>
                    <a:pt x="2456" y="1"/>
                    <a:pt x="94" y="568"/>
                    <a:pt x="33" y="1354"/>
                  </a:cubicBezTo>
                  <a:cubicBezTo>
                    <a:pt x="0" y="2254"/>
                    <a:pt x="2802" y="3088"/>
                    <a:pt x="6305" y="3255"/>
                  </a:cubicBezTo>
                  <a:cubicBezTo>
                    <a:pt x="6629" y="3268"/>
                    <a:pt x="6948" y="3274"/>
                    <a:pt x="7260" y="3274"/>
                  </a:cubicBezTo>
                  <a:cubicBezTo>
                    <a:pt x="10286" y="3274"/>
                    <a:pt x="12649" y="2704"/>
                    <a:pt x="12709" y="1887"/>
                  </a:cubicBezTo>
                  <a:cubicBezTo>
                    <a:pt x="12742" y="1020"/>
                    <a:pt x="9940" y="186"/>
                    <a:pt x="6438" y="19"/>
                  </a:cubicBezTo>
                  <a:cubicBezTo>
                    <a:pt x="6113" y="7"/>
                    <a:pt x="5793" y="1"/>
                    <a:pt x="548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38"/>
            <p:cNvSpPr/>
            <p:nvPr/>
          </p:nvSpPr>
          <p:spPr>
            <a:xfrm flipH="1">
              <a:off x="6673102" y="4123350"/>
              <a:ext cx="306113" cy="41322"/>
            </a:xfrm>
            <a:custGeom>
              <a:avLst/>
              <a:gdLst/>
              <a:ahLst/>
              <a:cxnLst/>
              <a:rect l="l" t="t" r="r" b="b"/>
              <a:pathLst>
                <a:path w="11075" h="1495" extrusionOk="0">
                  <a:moveTo>
                    <a:pt x="4404" y="1"/>
                  </a:moveTo>
                  <a:cubicBezTo>
                    <a:pt x="1893" y="1"/>
                    <a:pt x="0" y="372"/>
                    <a:pt x="0" y="894"/>
                  </a:cubicBezTo>
                  <a:cubicBezTo>
                    <a:pt x="0" y="927"/>
                    <a:pt x="34" y="994"/>
                    <a:pt x="67" y="1027"/>
                  </a:cubicBezTo>
                  <a:cubicBezTo>
                    <a:pt x="407" y="602"/>
                    <a:pt x="2145" y="297"/>
                    <a:pt x="4359" y="297"/>
                  </a:cubicBezTo>
                  <a:cubicBezTo>
                    <a:pt x="4750" y="297"/>
                    <a:pt x="5155" y="307"/>
                    <a:pt x="5571" y="327"/>
                  </a:cubicBezTo>
                  <a:cubicBezTo>
                    <a:pt x="8340" y="460"/>
                    <a:pt x="10608" y="960"/>
                    <a:pt x="10975" y="1494"/>
                  </a:cubicBezTo>
                  <a:cubicBezTo>
                    <a:pt x="11042" y="1461"/>
                    <a:pt x="11042" y="1394"/>
                    <a:pt x="11042" y="1361"/>
                  </a:cubicBezTo>
                  <a:cubicBezTo>
                    <a:pt x="11075" y="760"/>
                    <a:pt x="8640" y="160"/>
                    <a:pt x="5571" y="26"/>
                  </a:cubicBezTo>
                  <a:cubicBezTo>
                    <a:pt x="5171" y="9"/>
                    <a:pt x="4781" y="1"/>
                    <a:pt x="4404"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38"/>
            <p:cNvSpPr/>
            <p:nvPr/>
          </p:nvSpPr>
          <p:spPr>
            <a:xfrm flipH="1">
              <a:off x="6673102" y="4123350"/>
              <a:ext cx="306113" cy="41322"/>
            </a:xfrm>
            <a:custGeom>
              <a:avLst/>
              <a:gdLst/>
              <a:ahLst/>
              <a:cxnLst/>
              <a:rect l="l" t="t" r="r" b="b"/>
              <a:pathLst>
                <a:path w="11075" h="1495" extrusionOk="0">
                  <a:moveTo>
                    <a:pt x="4404" y="1"/>
                  </a:moveTo>
                  <a:cubicBezTo>
                    <a:pt x="1893" y="1"/>
                    <a:pt x="0" y="372"/>
                    <a:pt x="0" y="894"/>
                  </a:cubicBezTo>
                  <a:cubicBezTo>
                    <a:pt x="0" y="927"/>
                    <a:pt x="34" y="994"/>
                    <a:pt x="67" y="1027"/>
                  </a:cubicBezTo>
                  <a:cubicBezTo>
                    <a:pt x="407" y="602"/>
                    <a:pt x="2145" y="297"/>
                    <a:pt x="4359" y="297"/>
                  </a:cubicBezTo>
                  <a:cubicBezTo>
                    <a:pt x="4750" y="297"/>
                    <a:pt x="5155" y="307"/>
                    <a:pt x="5571" y="327"/>
                  </a:cubicBezTo>
                  <a:cubicBezTo>
                    <a:pt x="8340" y="460"/>
                    <a:pt x="10608" y="960"/>
                    <a:pt x="10975" y="1494"/>
                  </a:cubicBezTo>
                  <a:cubicBezTo>
                    <a:pt x="11042" y="1461"/>
                    <a:pt x="11042" y="1394"/>
                    <a:pt x="11042" y="1361"/>
                  </a:cubicBezTo>
                  <a:cubicBezTo>
                    <a:pt x="11075" y="760"/>
                    <a:pt x="8640" y="160"/>
                    <a:pt x="5571" y="26"/>
                  </a:cubicBezTo>
                  <a:cubicBezTo>
                    <a:pt x="5171" y="9"/>
                    <a:pt x="4781" y="1"/>
                    <a:pt x="44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38"/>
            <p:cNvSpPr/>
            <p:nvPr/>
          </p:nvSpPr>
          <p:spPr>
            <a:xfrm flipH="1">
              <a:off x="6689687" y="4088275"/>
              <a:ext cx="352217" cy="89802"/>
            </a:xfrm>
            <a:custGeom>
              <a:avLst/>
              <a:gdLst/>
              <a:ahLst/>
              <a:cxnLst/>
              <a:rect l="l" t="t" r="r" b="b"/>
              <a:pathLst>
                <a:path w="12743" h="3249" extrusionOk="0">
                  <a:moveTo>
                    <a:pt x="5316" y="0"/>
                  </a:moveTo>
                  <a:cubicBezTo>
                    <a:pt x="2359" y="0"/>
                    <a:pt x="96" y="563"/>
                    <a:pt x="67" y="1362"/>
                  </a:cubicBezTo>
                  <a:cubicBezTo>
                    <a:pt x="0" y="2229"/>
                    <a:pt x="2835" y="3063"/>
                    <a:pt x="6305" y="3230"/>
                  </a:cubicBezTo>
                  <a:cubicBezTo>
                    <a:pt x="6633" y="3243"/>
                    <a:pt x="6955" y="3249"/>
                    <a:pt x="7271" y="3249"/>
                  </a:cubicBezTo>
                  <a:cubicBezTo>
                    <a:pt x="10320" y="3249"/>
                    <a:pt x="12679" y="2682"/>
                    <a:pt x="12709" y="1896"/>
                  </a:cubicBezTo>
                  <a:cubicBezTo>
                    <a:pt x="12742" y="995"/>
                    <a:pt x="9940" y="161"/>
                    <a:pt x="6471" y="28"/>
                  </a:cubicBezTo>
                  <a:cubicBezTo>
                    <a:pt x="6077" y="9"/>
                    <a:pt x="5691" y="0"/>
                    <a:pt x="531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38"/>
            <p:cNvSpPr/>
            <p:nvPr/>
          </p:nvSpPr>
          <p:spPr>
            <a:xfrm flipH="1">
              <a:off x="6688775" y="4080729"/>
              <a:ext cx="352217" cy="59951"/>
            </a:xfrm>
            <a:custGeom>
              <a:avLst/>
              <a:gdLst/>
              <a:ahLst/>
              <a:cxnLst/>
              <a:rect l="l" t="t" r="r" b="b"/>
              <a:pathLst>
                <a:path w="12743" h="2169" extrusionOk="0">
                  <a:moveTo>
                    <a:pt x="67" y="1"/>
                  </a:moveTo>
                  <a:lnTo>
                    <a:pt x="0" y="1602"/>
                  </a:lnTo>
                  <a:lnTo>
                    <a:pt x="12676" y="2169"/>
                  </a:lnTo>
                  <a:lnTo>
                    <a:pt x="12743" y="534"/>
                  </a:lnTo>
                  <a:lnTo>
                    <a:pt x="6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38"/>
            <p:cNvSpPr/>
            <p:nvPr/>
          </p:nvSpPr>
          <p:spPr>
            <a:xfrm flipH="1">
              <a:off x="6687835" y="4043331"/>
              <a:ext cx="352244" cy="90493"/>
            </a:xfrm>
            <a:custGeom>
              <a:avLst/>
              <a:gdLst/>
              <a:ahLst/>
              <a:cxnLst/>
              <a:rect l="l" t="t" r="r" b="b"/>
              <a:pathLst>
                <a:path w="12744" h="3274" extrusionOk="0">
                  <a:moveTo>
                    <a:pt x="5508" y="1"/>
                  </a:moveTo>
                  <a:cubicBezTo>
                    <a:pt x="2458" y="1"/>
                    <a:pt x="98" y="571"/>
                    <a:pt x="67" y="1387"/>
                  </a:cubicBezTo>
                  <a:cubicBezTo>
                    <a:pt x="1" y="2254"/>
                    <a:pt x="2836" y="3088"/>
                    <a:pt x="6305" y="3255"/>
                  </a:cubicBezTo>
                  <a:cubicBezTo>
                    <a:pt x="6633" y="3268"/>
                    <a:pt x="6956" y="3274"/>
                    <a:pt x="7271" y="3274"/>
                  </a:cubicBezTo>
                  <a:cubicBezTo>
                    <a:pt x="10320" y="3274"/>
                    <a:pt x="12680" y="2707"/>
                    <a:pt x="12710" y="1921"/>
                  </a:cubicBezTo>
                  <a:cubicBezTo>
                    <a:pt x="12743" y="1020"/>
                    <a:pt x="9941" y="186"/>
                    <a:pt x="6472" y="19"/>
                  </a:cubicBezTo>
                  <a:cubicBezTo>
                    <a:pt x="6145" y="7"/>
                    <a:pt x="5823" y="1"/>
                    <a:pt x="550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38"/>
            <p:cNvSpPr/>
            <p:nvPr/>
          </p:nvSpPr>
          <p:spPr>
            <a:xfrm flipH="1">
              <a:off x="6709974" y="4056046"/>
              <a:ext cx="306113" cy="41322"/>
            </a:xfrm>
            <a:custGeom>
              <a:avLst/>
              <a:gdLst/>
              <a:ahLst/>
              <a:cxnLst/>
              <a:rect l="l" t="t" r="r" b="b"/>
              <a:pathLst>
                <a:path w="11075" h="1495" extrusionOk="0">
                  <a:moveTo>
                    <a:pt x="4406" y="1"/>
                  </a:moveTo>
                  <a:cubicBezTo>
                    <a:pt x="1900" y="1"/>
                    <a:pt x="29" y="371"/>
                    <a:pt x="0" y="894"/>
                  </a:cubicBezTo>
                  <a:cubicBezTo>
                    <a:pt x="0" y="927"/>
                    <a:pt x="0" y="994"/>
                    <a:pt x="33" y="1027"/>
                  </a:cubicBezTo>
                  <a:cubicBezTo>
                    <a:pt x="402" y="602"/>
                    <a:pt x="2144" y="297"/>
                    <a:pt x="4358" y="297"/>
                  </a:cubicBezTo>
                  <a:cubicBezTo>
                    <a:pt x="4749" y="297"/>
                    <a:pt x="5155" y="307"/>
                    <a:pt x="5571" y="327"/>
                  </a:cubicBezTo>
                  <a:cubicBezTo>
                    <a:pt x="8339" y="460"/>
                    <a:pt x="10608" y="960"/>
                    <a:pt x="10975" y="1494"/>
                  </a:cubicBezTo>
                  <a:cubicBezTo>
                    <a:pt x="11008" y="1461"/>
                    <a:pt x="11041" y="1394"/>
                    <a:pt x="11041" y="1361"/>
                  </a:cubicBezTo>
                  <a:cubicBezTo>
                    <a:pt x="11075" y="760"/>
                    <a:pt x="8606" y="160"/>
                    <a:pt x="5571" y="26"/>
                  </a:cubicBezTo>
                  <a:cubicBezTo>
                    <a:pt x="5171" y="9"/>
                    <a:pt x="4781" y="1"/>
                    <a:pt x="4406"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38"/>
            <p:cNvSpPr/>
            <p:nvPr/>
          </p:nvSpPr>
          <p:spPr>
            <a:xfrm flipH="1">
              <a:off x="6709974" y="4056046"/>
              <a:ext cx="306113" cy="41322"/>
            </a:xfrm>
            <a:custGeom>
              <a:avLst/>
              <a:gdLst/>
              <a:ahLst/>
              <a:cxnLst/>
              <a:rect l="l" t="t" r="r" b="b"/>
              <a:pathLst>
                <a:path w="11075" h="1495" extrusionOk="0">
                  <a:moveTo>
                    <a:pt x="4406" y="1"/>
                  </a:moveTo>
                  <a:cubicBezTo>
                    <a:pt x="1900" y="1"/>
                    <a:pt x="29" y="371"/>
                    <a:pt x="0" y="894"/>
                  </a:cubicBezTo>
                  <a:cubicBezTo>
                    <a:pt x="0" y="927"/>
                    <a:pt x="0" y="994"/>
                    <a:pt x="33" y="1027"/>
                  </a:cubicBezTo>
                  <a:cubicBezTo>
                    <a:pt x="402" y="602"/>
                    <a:pt x="2144" y="297"/>
                    <a:pt x="4358" y="297"/>
                  </a:cubicBezTo>
                  <a:cubicBezTo>
                    <a:pt x="4749" y="297"/>
                    <a:pt x="5155" y="307"/>
                    <a:pt x="5571" y="327"/>
                  </a:cubicBezTo>
                  <a:cubicBezTo>
                    <a:pt x="8339" y="460"/>
                    <a:pt x="10608" y="960"/>
                    <a:pt x="10975" y="1494"/>
                  </a:cubicBezTo>
                  <a:cubicBezTo>
                    <a:pt x="11008" y="1461"/>
                    <a:pt x="11041" y="1394"/>
                    <a:pt x="11041" y="1361"/>
                  </a:cubicBezTo>
                  <a:cubicBezTo>
                    <a:pt x="11075" y="760"/>
                    <a:pt x="8606" y="160"/>
                    <a:pt x="5571" y="26"/>
                  </a:cubicBezTo>
                  <a:cubicBezTo>
                    <a:pt x="5171" y="9"/>
                    <a:pt x="4781" y="1"/>
                    <a:pt x="440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8"/>
            <p:cNvSpPr/>
            <p:nvPr/>
          </p:nvSpPr>
          <p:spPr>
            <a:xfrm flipH="1">
              <a:off x="6652814" y="4040319"/>
              <a:ext cx="352217" cy="89830"/>
            </a:xfrm>
            <a:custGeom>
              <a:avLst/>
              <a:gdLst/>
              <a:ahLst/>
              <a:cxnLst/>
              <a:rect l="l" t="t" r="r" b="b"/>
              <a:pathLst>
                <a:path w="12743" h="3250" extrusionOk="0">
                  <a:moveTo>
                    <a:pt x="7451" y="1"/>
                  </a:moveTo>
                  <a:cubicBezTo>
                    <a:pt x="7079" y="1"/>
                    <a:pt x="6695" y="10"/>
                    <a:pt x="6305" y="28"/>
                  </a:cubicBezTo>
                  <a:cubicBezTo>
                    <a:pt x="2802" y="162"/>
                    <a:pt x="0" y="1029"/>
                    <a:pt x="34" y="1896"/>
                  </a:cubicBezTo>
                  <a:cubicBezTo>
                    <a:pt x="94" y="2682"/>
                    <a:pt x="2456" y="3249"/>
                    <a:pt x="5506" y="3249"/>
                  </a:cubicBezTo>
                  <a:cubicBezTo>
                    <a:pt x="5821" y="3249"/>
                    <a:pt x="6143" y="3243"/>
                    <a:pt x="6472" y="3231"/>
                  </a:cubicBezTo>
                  <a:cubicBezTo>
                    <a:pt x="9941" y="3097"/>
                    <a:pt x="12743" y="2230"/>
                    <a:pt x="12709" y="1363"/>
                  </a:cubicBezTo>
                  <a:cubicBezTo>
                    <a:pt x="12680" y="563"/>
                    <a:pt x="10391" y="1"/>
                    <a:pt x="745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38"/>
            <p:cNvSpPr/>
            <p:nvPr/>
          </p:nvSpPr>
          <p:spPr>
            <a:xfrm flipH="1">
              <a:off x="6654639" y="3996066"/>
              <a:ext cx="352244" cy="89830"/>
            </a:xfrm>
            <a:custGeom>
              <a:avLst/>
              <a:gdLst/>
              <a:ahLst/>
              <a:cxnLst/>
              <a:rect l="l" t="t" r="r" b="b"/>
              <a:pathLst>
                <a:path w="12744" h="3250" extrusionOk="0">
                  <a:moveTo>
                    <a:pt x="7461" y="0"/>
                  </a:moveTo>
                  <a:cubicBezTo>
                    <a:pt x="7086" y="0"/>
                    <a:pt x="6699" y="9"/>
                    <a:pt x="6305" y="28"/>
                  </a:cubicBezTo>
                  <a:cubicBezTo>
                    <a:pt x="2803" y="162"/>
                    <a:pt x="1" y="996"/>
                    <a:pt x="34" y="1896"/>
                  </a:cubicBezTo>
                  <a:cubicBezTo>
                    <a:pt x="94" y="2709"/>
                    <a:pt x="2435" y="3250"/>
                    <a:pt x="5465" y="3250"/>
                  </a:cubicBezTo>
                  <a:cubicBezTo>
                    <a:pt x="5793" y="3250"/>
                    <a:pt x="6130" y="3244"/>
                    <a:pt x="6472" y="3230"/>
                  </a:cubicBezTo>
                  <a:cubicBezTo>
                    <a:pt x="9941" y="3064"/>
                    <a:pt x="12743" y="2230"/>
                    <a:pt x="12710" y="1362"/>
                  </a:cubicBezTo>
                  <a:cubicBezTo>
                    <a:pt x="12680" y="563"/>
                    <a:pt x="10417" y="0"/>
                    <a:pt x="746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8"/>
            <p:cNvSpPr/>
            <p:nvPr/>
          </p:nvSpPr>
          <p:spPr>
            <a:xfrm flipH="1">
              <a:off x="6677690" y="4008117"/>
              <a:ext cx="306141" cy="42206"/>
            </a:xfrm>
            <a:custGeom>
              <a:avLst/>
              <a:gdLst/>
              <a:ahLst/>
              <a:cxnLst/>
              <a:rect l="l" t="t" r="r" b="b"/>
              <a:pathLst>
                <a:path w="11076" h="1527" extrusionOk="0">
                  <a:moveTo>
                    <a:pt x="6670" y="0"/>
                  </a:moveTo>
                  <a:cubicBezTo>
                    <a:pt x="6294" y="0"/>
                    <a:pt x="5904" y="8"/>
                    <a:pt x="5504" y="26"/>
                  </a:cubicBezTo>
                  <a:cubicBezTo>
                    <a:pt x="2436" y="159"/>
                    <a:pt x="1" y="760"/>
                    <a:pt x="34" y="1360"/>
                  </a:cubicBezTo>
                  <a:cubicBezTo>
                    <a:pt x="34" y="1427"/>
                    <a:pt x="34" y="1460"/>
                    <a:pt x="101" y="1527"/>
                  </a:cubicBezTo>
                  <a:cubicBezTo>
                    <a:pt x="434" y="960"/>
                    <a:pt x="2736" y="459"/>
                    <a:pt x="5504" y="326"/>
                  </a:cubicBezTo>
                  <a:cubicBezTo>
                    <a:pt x="5860" y="313"/>
                    <a:pt x="6209" y="307"/>
                    <a:pt x="6547" y="307"/>
                  </a:cubicBezTo>
                  <a:cubicBezTo>
                    <a:pt x="8841" y="307"/>
                    <a:pt x="10660" y="595"/>
                    <a:pt x="11008" y="1060"/>
                  </a:cubicBezTo>
                  <a:cubicBezTo>
                    <a:pt x="11042" y="993"/>
                    <a:pt x="11075" y="960"/>
                    <a:pt x="11075" y="893"/>
                  </a:cubicBezTo>
                  <a:cubicBezTo>
                    <a:pt x="11046" y="371"/>
                    <a:pt x="9175" y="0"/>
                    <a:pt x="6670"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8"/>
            <p:cNvSpPr/>
            <p:nvPr/>
          </p:nvSpPr>
          <p:spPr>
            <a:xfrm flipH="1">
              <a:off x="6677690" y="4008117"/>
              <a:ext cx="306141" cy="42206"/>
            </a:xfrm>
            <a:custGeom>
              <a:avLst/>
              <a:gdLst/>
              <a:ahLst/>
              <a:cxnLst/>
              <a:rect l="l" t="t" r="r" b="b"/>
              <a:pathLst>
                <a:path w="11076" h="1527" extrusionOk="0">
                  <a:moveTo>
                    <a:pt x="6670" y="0"/>
                  </a:moveTo>
                  <a:cubicBezTo>
                    <a:pt x="6294" y="0"/>
                    <a:pt x="5904" y="8"/>
                    <a:pt x="5504" y="26"/>
                  </a:cubicBezTo>
                  <a:cubicBezTo>
                    <a:pt x="2436" y="159"/>
                    <a:pt x="1" y="760"/>
                    <a:pt x="34" y="1360"/>
                  </a:cubicBezTo>
                  <a:cubicBezTo>
                    <a:pt x="34" y="1427"/>
                    <a:pt x="34" y="1460"/>
                    <a:pt x="101" y="1527"/>
                  </a:cubicBezTo>
                  <a:cubicBezTo>
                    <a:pt x="434" y="960"/>
                    <a:pt x="2736" y="459"/>
                    <a:pt x="5504" y="326"/>
                  </a:cubicBezTo>
                  <a:cubicBezTo>
                    <a:pt x="5860" y="313"/>
                    <a:pt x="6209" y="307"/>
                    <a:pt x="6547" y="307"/>
                  </a:cubicBezTo>
                  <a:cubicBezTo>
                    <a:pt x="8841" y="307"/>
                    <a:pt x="10660" y="595"/>
                    <a:pt x="11008" y="1060"/>
                  </a:cubicBezTo>
                  <a:cubicBezTo>
                    <a:pt x="11042" y="993"/>
                    <a:pt x="11075" y="960"/>
                    <a:pt x="11075" y="893"/>
                  </a:cubicBezTo>
                  <a:cubicBezTo>
                    <a:pt x="11046" y="371"/>
                    <a:pt x="9175" y="0"/>
                    <a:pt x="667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8"/>
            <p:cNvSpPr/>
            <p:nvPr/>
          </p:nvSpPr>
          <p:spPr>
            <a:xfrm flipH="1">
              <a:off x="6615915" y="3973235"/>
              <a:ext cx="352244" cy="89858"/>
            </a:xfrm>
            <a:custGeom>
              <a:avLst/>
              <a:gdLst/>
              <a:ahLst/>
              <a:cxnLst/>
              <a:rect l="l" t="t" r="r" b="b"/>
              <a:pathLst>
                <a:path w="12744" h="3251" extrusionOk="0">
                  <a:moveTo>
                    <a:pt x="7312" y="1"/>
                  </a:moveTo>
                  <a:cubicBezTo>
                    <a:pt x="6984" y="1"/>
                    <a:pt x="6647" y="7"/>
                    <a:pt x="6305" y="20"/>
                  </a:cubicBezTo>
                  <a:cubicBezTo>
                    <a:pt x="2803" y="154"/>
                    <a:pt x="1" y="1021"/>
                    <a:pt x="67" y="1888"/>
                  </a:cubicBezTo>
                  <a:cubicBezTo>
                    <a:pt x="97" y="2688"/>
                    <a:pt x="2360" y="3250"/>
                    <a:pt x="5316" y="3250"/>
                  </a:cubicBezTo>
                  <a:cubicBezTo>
                    <a:pt x="5692" y="3250"/>
                    <a:pt x="6078" y="3241"/>
                    <a:pt x="6472" y="3223"/>
                  </a:cubicBezTo>
                  <a:cubicBezTo>
                    <a:pt x="9941" y="3089"/>
                    <a:pt x="12743" y="2255"/>
                    <a:pt x="12710" y="1355"/>
                  </a:cubicBezTo>
                  <a:cubicBezTo>
                    <a:pt x="12680" y="542"/>
                    <a:pt x="10341" y="1"/>
                    <a:pt x="73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38"/>
            <p:cNvSpPr/>
            <p:nvPr/>
          </p:nvSpPr>
          <p:spPr>
            <a:xfrm flipH="1">
              <a:off x="6616854" y="3966408"/>
              <a:ext cx="352217" cy="59039"/>
            </a:xfrm>
            <a:custGeom>
              <a:avLst/>
              <a:gdLst/>
              <a:ahLst/>
              <a:cxnLst/>
              <a:rect l="l" t="t" r="r" b="b"/>
              <a:pathLst>
                <a:path w="12743" h="2136" extrusionOk="0">
                  <a:moveTo>
                    <a:pt x="12676" y="0"/>
                  </a:moveTo>
                  <a:lnTo>
                    <a:pt x="0" y="534"/>
                  </a:lnTo>
                  <a:lnTo>
                    <a:pt x="67" y="2135"/>
                  </a:lnTo>
                  <a:lnTo>
                    <a:pt x="12743" y="1602"/>
                  </a:lnTo>
                  <a:lnTo>
                    <a:pt x="1267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38"/>
            <p:cNvSpPr/>
            <p:nvPr/>
          </p:nvSpPr>
          <p:spPr>
            <a:xfrm flipH="1">
              <a:off x="6617766" y="3929646"/>
              <a:ext cx="352244" cy="89858"/>
            </a:xfrm>
            <a:custGeom>
              <a:avLst/>
              <a:gdLst/>
              <a:ahLst/>
              <a:cxnLst/>
              <a:rect l="l" t="t" r="r" b="b"/>
              <a:pathLst>
                <a:path w="12744" h="3251" extrusionOk="0">
                  <a:moveTo>
                    <a:pt x="7506" y="0"/>
                  </a:moveTo>
                  <a:cubicBezTo>
                    <a:pt x="7117" y="0"/>
                    <a:pt x="6715" y="10"/>
                    <a:pt x="6305" y="29"/>
                  </a:cubicBezTo>
                  <a:cubicBezTo>
                    <a:pt x="2803" y="163"/>
                    <a:pt x="1" y="997"/>
                    <a:pt x="68" y="1897"/>
                  </a:cubicBezTo>
                  <a:cubicBezTo>
                    <a:pt x="98" y="2683"/>
                    <a:pt x="2457" y="3250"/>
                    <a:pt x="5481" y="3250"/>
                  </a:cubicBezTo>
                  <a:cubicBezTo>
                    <a:pt x="5794" y="3250"/>
                    <a:pt x="6114" y="3244"/>
                    <a:pt x="6439" y="3232"/>
                  </a:cubicBezTo>
                  <a:cubicBezTo>
                    <a:pt x="9941" y="3065"/>
                    <a:pt x="12743" y="2231"/>
                    <a:pt x="12710" y="1364"/>
                  </a:cubicBezTo>
                  <a:cubicBezTo>
                    <a:pt x="12681" y="539"/>
                    <a:pt x="10441" y="0"/>
                    <a:pt x="75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38"/>
            <p:cNvSpPr/>
            <p:nvPr/>
          </p:nvSpPr>
          <p:spPr>
            <a:xfrm flipH="1">
              <a:off x="6640818" y="3940813"/>
              <a:ext cx="306141" cy="42206"/>
            </a:xfrm>
            <a:custGeom>
              <a:avLst/>
              <a:gdLst/>
              <a:ahLst/>
              <a:cxnLst/>
              <a:rect l="l" t="t" r="r" b="b"/>
              <a:pathLst>
                <a:path w="11076" h="1527" extrusionOk="0">
                  <a:moveTo>
                    <a:pt x="6660" y="0"/>
                  </a:moveTo>
                  <a:cubicBezTo>
                    <a:pt x="6287" y="0"/>
                    <a:pt x="5900" y="8"/>
                    <a:pt x="5505" y="26"/>
                  </a:cubicBezTo>
                  <a:cubicBezTo>
                    <a:pt x="2436" y="159"/>
                    <a:pt x="1" y="760"/>
                    <a:pt x="34" y="1360"/>
                  </a:cubicBezTo>
                  <a:cubicBezTo>
                    <a:pt x="34" y="1427"/>
                    <a:pt x="34" y="1493"/>
                    <a:pt x="101" y="1527"/>
                  </a:cubicBezTo>
                  <a:cubicBezTo>
                    <a:pt x="434" y="960"/>
                    <a:pt x="2736" y="459"/>
                    <a:pt x="5505" y="359"/>
                  </a:cubicBezTo>
                  <a:cubicBezTo>
                    <a:pt x="5947" y="338"/>
                    <a:pt x="6378" y="328"/>
                    <a:pt x="6792" y="328"/>
                  </a:cubicBezTo>
                  <a:cubicBezTo>
                    <a:pt x="8970" y="328"/>
                    <a:pt x="10672" y="611"/>
                    <a:pt x="11009" y="1060"/>
                  </a:cubicBezTo>
                  <a:cubicBezTo>
                    <a:pt x="11042" y="993"/>
                    <a:pt x="11075" y="960"/>
                    <a:pt x="11075" y="893"/>
                  </a:cubicBezTo>
                  <a:cubicBezTo>
                    <a:pt x="11046" y="371"/>
                    <a:pt x="9150" y="0"/>
                    <a:pt x="6660"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38"/>
            <p:cNvSpPr/>
            <p:nvPr/>
          </p:nvSpPr>
          <p:spPr>
            <a:xfrm flipH="1">
              <a:off x="6640818" y="3940813"/>
              <a:ext cx="306141" cy="42206"/>
            </a:xfrm>
            <a:custGeom>
              <a:avLst/>
              <a:gdLst/>
              <a:ahLst/>
              <a:cxnLst/>
              <a:rect l="l" t="t" r="r" b="b"/>
              <a:pathLst>
                <a:path w="11076" h="1527" extrusionOk="0">
                  <a:moveTo>
                    <a:pt x="6660" y="0"/>
                  </a:moveTo>
                  <a:cubicBezTo>
                    <a:pt x="6287" y="0"/>
                    <a:pt x="5900" y="8"/>
                    <a:pt x="5505" y="26"/>
                  </a:cubicBezTo>
                  <a:cubicBezTo>
                    <a:pt x="2436" y="159"/>
                    <a:pt x="1" y="760"/>
                    <a:pt x="34" y="1360"/>
                  </a:cubicBezTo>
                  <a:cubicBezTo>
                    <a:pt x="34" y="1427"/>
                    <a:pt x="34" y="1493"/>
                    <a:pt x="101" y="1527"/>
                  </a:cubicBezTo>
                  <a:cubicBezTo>
                    <a:pt x="434" y="960"/>
                    <a:pt x="2736" y="459"/>
                    <a:pt x="5505" y="359"/>
                  </a:cubicBezTo>
                  <a:cubicBezTo>
                    <a:pt x="5947" y="338"/>
                    <a:pt x="6378" y="328"/>
                    <a:pt x="6792" y="328"/>
                  </a:cubicBezTo>
                  <a:cubicBezTo>
                    <a:pt x="8970" y="328"/>
                    <a:pt x="10672" y="611"/>
                    <a:pt x="11009" y="1060"/>
                  </a:cubicBezTo>
                  <a:cubicBezTo>
                    <a:pt x="11042" y="993"/>
                    <a:pt x="11075" y="960"/>
                    <a:pt x="11075" y="893"/>
                  </a:cubicBezTo>
                  <a:cubicBezTo>
                    <a:pt x="11046" y="371"/>
                    <a:pt x="9150" y="0"/>
                    <a:pt x="66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38"/>
            <p:cNvSpPr/>
            <p:nvPr/>
          </p:nvSpPr>
          <p:spPr>
            <a:xfrm flipH="1">
              <a:off x="6620530" y="3892138"/>
              <a:ext cx="352244" cy="89802"/>
            </a:xfrm>
            <a:custGeom>
              <a:avLst/>
              <a:gdLst/>
              <a:ahLst/>
              <a:cxnLst/>
              <a:rect l="l" t="t" r="r" b="b"/>
              <a:pathLst>
                <a:path w="12744" h="3249" extrusionOk="0">
                  <a:moveTo>
                    <a:pt x="7264" y="0"/>
                  </a:moveTo>
                  <a:cubicBezTo>
                    <a:pt x="6950" y="0"/>
                    <a:pt x="6630" y="6"/>
                    <a:pt x="6305" y="19"/>
                  </a:cubicBezTo>
                  <a:cubicBezTo>
                    <a:pt x="2803" y="186"/>
                    <a:pt x="1" y="1020"/>
                    <a:pt x="34" y="1887"/>
                  </a:cubicBezTo>
                  <a:cubicBezTo>
                    <a:pt x="64" y="2686"/>
                    <a:pt x="2326" y="3249"/>
                    <a:pt x="5283" y="3249"/>
                  </a:cubicBezTo>
                  <a:cubicBezTo>
                    <a:pt x="5658" y="3249"/>
                    <a:pt x="6045" y="3240"/>
                    <a:pt x="6439" y="3221"/>
                  </a:cubicBezTo>
                  <a:cubicBezTo>
                    <a:pt x="9941" y="3088"/>
                    <a:pt x="12743" y="2254"/>
                    <a:pt x="12710" y="1353"/>
                  </a:cubicBezTo>
                  <a:cubicBezTo>
                    <a:pt x="12680" y="567"/>
                    <a:pt x="10293" y="0"/>
                    <a:pt x="726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38"/>
            <p:cNvSpPr/>
            <p:nvPr/>
          </p:nvSpPr>
          <p:spPr>
            <a:xfrm flipH="1">
              <a:off x="6621470" y="3885256"/>
              <a:ext cx="352217" cy="59039"/>
            </a:xfrm>
            <a:custGeom>
              <a:avLst/>
              <a:gdLst/>
              <a:ahLst/>
              <a:cxnLst/>
              <a:rect l="l" t="t" r="r" b="b"/>
              <a:pathLst>
                <a:path w="12743" h="2136" extrusionOk="0">
                  <a:moveTo>
                    <a:pt x="12676" y="1"/>
                  </a:moveTo>
                  <a:lnTo>
                    <a:pt x="0" y="535"/>
                  </a:lnTo>
                  <a:lnTo>
                    <a:pt x="67" y="2136"/>
                  </a:lnTo>
                  <a:lnTo>
                    <a:pt x="12743" y="1602"/>
                  </a:lnTo>
                  <a:lnTo>
                    <a:pt x="1267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38"/>
            <p:cNvSpPr/>
            <p:nvPr/>
          </p:nvSpPr>
          <p:spPr>
            <a:xfrm flipH="1">
              <a:off x="6622382" y="3847886"/>
              <a:ext cx="352217" cy="89802"/>
            </a:xfrm>
            <a:custGeom>
              <a:avLst/>
              <a:gdLst/>
              <a:ahLst/>
              <a:cxnLst/>
              <a:rect l="l" t="t" r="r" b="b"/>
              <a:pathLst>
                <a:path w="12743" h="3249" extrusionOk="0">
                  <a:moveTo>
                    <a:pt x="7263" y="0"/>
                  </a:moveTo>
                  <a:cubicBezTo>
                    <a:pt x="6950" y="0"/>
                    <a:pt x="6630" y="6"/>
                    <a:pt x="6305" y="19"/>
                  </a:cubicBezTo>
                  <a:cubicBezTo>
                    <a:pt x="2802" y="185"/>
                    <a:pt x="0" y="1019"/>
                    <a:pt x="33" y="1887"/>
                  </a:cubicBezTo>
                  <a:cubicBezTo>
                    <a:pt x="63" y="2686"/>
                    <a:pt x="2352" y="3249"/>
                    <a:pt x="5292" y="3249"/>
                  </a:cubicBezTo>
                  <a:cubicBezTo>
                    <a:pt x="5664" y="3249"/>
                    <a:pt x="6048" y="3240"/>
                    <a:pt x="6438" y="3221"/>
                  </a:cubicBezTo>
                  <a:cubicBezTo>
                    <a:pt x="9941" y="3088"/>
                    <a:pt x="12743" y="2254"/>
                    <a:pt x="12709" y="1353"/>
                  </a:cubicBezTo>
                  <a:cubicBezTo>
                    <a:pt x="12679" y="567"/>
                    <a:pt x="10292" y="0"/>
                    <a:pt x="726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38"/>
            <p:cNvSpPr/>
            <p:nvPr/>
          </p:nvSpPr>
          <p:spPr>
            <a:xfrm flipH="1">
              <a:off x="6645434" y="3860545"/>
              <a:ext cx="306113" cy="41349"/>
            </a:xfrm>
            <a:custGeom>
              <a:avLst/>
              <a:gdLst/>
              <a:ahLst/>
              <a:cxnLst/>
              <a:rect l="l" t="t" r="r" b="b"/>
              <a:pathLst>
                <a:path w="11075" h="1496" extrusionOk="0">
                  <a:moveTo>
                    <a:pt x="6729" y="0"/>
                  </a:moveTo>
                  <a:cubicBezTo>
                    <a:pt x="6334" y="0"/>
                    <a:pt x="5924" y="9"/>
                    <a:pt x="5504" y="28"/>
                  </a:cubicBezTo>
                  <a:cubicBezTo>
                    <a:pt x="2435" y="128"/>
                    <a:pt x="0" y="728"/>
                    <a:pt x="0" y="1329"/>
                  </a:cubicBezTo>
                  <a:cubicBezTo>
                    <a:pt x="0" y="1395"/>
                    <a:pt x="33" y="1462"/>
                    <a:pt x="67" y="1495"/>
                  </a:cubicBezTo>
                  <a:cubicBezTo>
                    <a:pt x="434" y="928"/>
                    <a:pt x="2735" y="461"/>
                    <a:pt x="5504" y="328"/>
                  </a:cubicBezTo>
                  <a:cubicBezTo>
                    <a:pt x="5946" y="307"/>
                    <a:pt x="6377" y="296"/>
                    <a:pt x="6789" y="296"/>
                  </a:cubicBezTo>
                  <a:cubicBezTo>
                    <a:pt x="8960" y="296"/>
                    <a:pt x="10644" y="580"/>
                    <a:pt x="11008" y="1028"/>
                  </a:cubicBezTo>
                  <a:cubicBezTo>
                    <a:pt x="11041" y="995"/>
                    <a:pt x="11075" y="928"/>
                    <a:pt x="11075" y="862"/>
                  </a:cubicBezTo>
                  <a:cubicBezTo>
                    <a:pt x="11046" y="344"/>
                    <a:pt x="9185" y="0"/>
                    <a:pt x="6729"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38"/>
            <p:cNvSpPr/>
            <p:nvPr/>
          </p:nvSpPr>
          <p:spPr>
            <a:xfrm flipH="1">
              <a:off x="6645434" y="3860545"/>
              <a:ext cx="306113" cy="41349"/>
            </a:xfrm>
            <a:custGeom>
              <a:avLst/>
              <a:gdLst/>
              <a:ahLst/>
              <a:cxnLst/>
              <a:rect l="l" t="t" r="r" b="b"/>
              <a:pathLst>
                <a:path w="11075" h="1496" extrusionOk="0">
                  <a:moveTo>
                    <a:pt x="6729" y="0"/>
                  </a:moveTo>
                  <a:cubicBezTo>
                    <a:pt x="6334" y="0"/>
                    <a:pt x="5924" y="9"/>
                    <a:pt x="5504" y="28"/>
                  </a:cubicBezTo>
                  <a:cubicBezTo>
                    <a:pt x="2435" y="128"/>
                    <a:pt x="0" y="728"/>
                    <a:pt x="0" y="1329"/>
                  </a:cubicBezTo>
                  <a:cubicBezTo>
                    <a:pt x="0" y="1395"/>
                    <a:pt x="33" y="1462"/>
                    <a:pt x="67" y="1495"/>
                  </a:cubicBezTo>
                  <a:cubicBezTo>
                    <a:pt x="434" y="928"/>
                    <a:pt x="2735" y="461"/>
                    <a:pt x="5504" y="328"/>
                  </a:cubicBezTo>
                  <a:cubicBezTo>
                    <a:pt x="5946" y="307"/>
                    <a:pt x="6377" y="296"/>
                    <a:pt x="6789" y="296"/>
                  </a:cubicBezTo>
                  <a:cubicBezTo>
                    <a:pt x="8960" y="296"/>
                    <a:pt x="10644" y="580"/>
                    <a:pt x="11008" y="1028"/>
                  </a:cubicBezTo>
                  <a:cubicBezTo>
                    <a:pt x="11041" y="995"/>
                    <a:pt x="11075" y="928"/>
                    <a:pt x="11075" y="862"/>
                  </a:cubicBezTo>
                  <a:cubicBezTo>
                    <a:pt x="11046" y="344"/>
                    <a:pt x="9185" y="0"/>
                    <a:pt x="672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38"/>
            <p:cNvSpPr/>
            <p:nvPr/>
          </p:nvSpPr>
          <p:spPr>
            <a:xfrm flipH="1">
              <a:off x="6583658" y="3825718"/>
              <a:ext cx="352217" cy="89858"/>
            </a:xfrm>
            <a:custGeom>
              <a:avLst/>
              <a:gdLst/>
              <a:ahLst/>
              <a:cxnLst/>
              <a:rect l="l" t="t" r="r" b="b"/>
              <a:pathLst>
                <a:path w="12743" h="3251" extrusionOk="0">
                  <a:moveTo>
                    <a:pt x="7303" y="1"/>
                  </a:moveTo>
                  <a:cubicBezTo>
                    <a:pt x="6977" y="1"/>
                    <a:pt x="6644" y="7"/>
                    <a:pt x="6305" y="20"/>
                  </a:cubicBezTo>
                  <a:cubicBezTo>
                    <a:pt x="2802" y="154"/>
                    <a:pt x="0" y="1021"/>
                    <a:pt x="33" y="1888"/>
                  </a:cubicBezTo>
                  <a:cubicBezTo>
                    <a:pt x="63" y="2687"/>
                    <a:pt x="2352" y="3250"/>
                    <a:pt x="5292" y="3250"/>
                  </a:cubicBezTo>
                  <a:cubicBezTo>
                    <a:pt x="5664" y="3250"/>
                    <a:pt x="6048" y="3241"/>
                    <a:pt x="6438" y="3222"/>
                  </a:cubicBezTo>
                  <a:cubicBezTo>
                    <a:pt x="9941" y="3089"/>
                    <a:pt x="12743" y="2255"/>
                    <a:pt x="12709" y="1354"/>
                  </a:cubicBezTo>
                  <a:cubicBezTo>
                    <a:pt x="12679" y="542"/>
                    <a:pt x="10314" y="1"/>
                    <a:pt x="73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38"/>
            <p:cNvSpPr/>
            <p:nvPr/>
          </p:nvSpPr>
          <p:spPr>
            <a:xfrm flipH="1">
              <a:off x="6585510" y="3817951"/>
              <a:ext cx="352217" cy="59979"/>
            </a:xfrm>
            <a:custGeom>
              <a:avLst/>
              <a:gdLst/>
              <a:ahLst/>
              <a:cxnLst/>
              <a:rect l="l" t="t" r="r" b="b"/>
              <a:pathLst>
                <a:path w="12743" h="2170" extrusionOk="0">
                  <a:moveTo>
                    <a:pt x="12676" y="1"/>
                  </a:moveTo>
                  <a:lnTo>
                    <a:pt x="0" y="568"/>
                  </a:lnTo>
                  <a:lnTo>
                    <a:pt x="100" y="2169"/>
                  </a:lnTo>
                  <a:lnTo>
                    <a:pt x="12743" y="1635"/>
                  </a:lnTo>
                  <a:lnTo>
                    <a:pt x="1267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38"/>
            <p:cNvSpPr/>
            <p:nvPr/>
          </p:nvSpPr>
          <p:spPr>
            <a:xfrm flipH="1">
              <a:off x="6585510" y="3780581"/>
              <a:ext cx="352217" cy="90466"/>
            </a:xfrm>
            <a:custGeom>
              <a:avLst/>
              <a:gdLst/>
              <a:ahLst/>
              <a:cxnLst/>
              <a:rect l="l" t="t" r="r" b="b"/>
              <a:pathLst>
                <a:path w="12743" h="3273" extrusionOk="0">
                  <a:moveTo>
                    <a:pt x="7263" y="0"/>
                  </a:moveTo>
                  <a:cubicBezTo>
                    <a:pt x="6950" y="0"/>
                    <a:pt x="6630" y="6"/>
                    <a:pt x="6305" y="19"/>
                  </a:cubicBezTo>
                  <a:cubicBezTo>
                    <a:pt x="2802" y="185"/>
                    <a:pt x="0" y="1019"/>
                    <a:pt x="34" y="1887"/>
                  </a:cubicBezTo>
                  <a:cubicBezTo>
                    <a:pt x="64" y="2703"/>
                    <a:pt x="2452" y="3273"/>
                    <a:pt x="5482" y="3273"/>
                  </a:cubicBezTo>
                  <a:cubicBezTo>
                    <a:pt x="5795" y="3273"/>
                    <a:pt x="6114" y="3267"/>
                    <a:pt x="6438" y="3254"/>
                  </a:cubicBezTo>
                  <a:cubicBezTo>
                    <a:pt x="9941" y="3087"/>
                    <a:pt x="12743" y="2254"/>
                    <a:pt x="12709" y="1353"/>
                  </a:cubicBezTo>
                  <a:cubicBezTo>
                    <a:pt x="12679" y="567"/>
                    <a:pt x="10293" y="0"/>
                    <a:pt x="726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38"/>
            <p:cNvSpPr/>
            <p:nvPr/>
          </p:nvSpPr>
          <p:spPr>
            <a:xfrm flipH="1">
              <a:off x="6608562" y="3792384"/>
              <a:ext cx="307053" cy="42206"/>
            </a:xfrm>
            <a:custGeom>
              <a:avLst/>
              <a:gdLst/>
              <a:ahLst/>
              <a:cxnLst/>
              <a:rect l="l" t="t" r="r" b="b"/>
              <a:pathLst>
                <a:path w="11109" h="1527" extrusionOk="0">
                  <a:moveTo>
                    <a:pt x="6635" y="1"/>
                  </a:moveTo>
                  <a:cubicBezTo>
                    <a:pt x="6280" y="1"/>
                    <a:pt x="5913" y="9"/>
                    <a:pt x="5538" y="25"/>
                  </a:cubicBezTo>
                  <a:cubicBezTo>
                    <a:pt x="2469" y="159"/>
                    <a:pt x="1" y="759"/>
                    <a:pt x="34" y="1360"/>
                  </a:cubicBezTo>
                  <a:cubicBezTo>
                    <a:pt x="34" y="1426"/>
                    <a:pt x="68" y="1460"/>
                    <a:pt x="101" y="1526"/>
                  </a:cubicBezTo>
                  <a:cubicBezTo>
                    <a:pt x="468" y="959"/>
                    <a:pt x="2770" y="459"/>
                    <a:pt x="5538" y="325"/>
                  </a:cubicBezTo>
                  <a:cubicBezTo>
                    <a:pt x="5894" y="313"/>
                    <a:pt x="6242" y="306"/>
                    <a:pt x="6579" y="306"/>
                  </a:cubicBezTo>
                  <a:cubicBezTo>
                    <a:pt x="8867" y="306"/>
                    <a:pt x="10664" y="594"/>
                    <a:pt x="11042" y="1059"/>
                  </a:cubicBezTo>
                  <a:cubicBezTo>
                    <a:pt x="11076" y="993"/>
                    <a:pt x="11076" y="959"/>
                    <a:pt x="11109" y="893"/>
                  </a:cubicBezTo>
                  <a:cubicBezTo>
                    <a:pt x="11080" y="395"/>
                    <a:pt x="9154" y="1"/>
                    <a:pt x="6635"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38"/>
            <p:cNvSpPr/>
            <p:nvPr/>
          </p:nvSpPr>
          <p:spPr>
            <a:xfrm flipH="1">
              <a:off x="6608562" y="3792384"/>
              <a:ext cx="307053" cy="42206"/>
            </a:xfrm>
            <a:custGeom>
              <a:avLst/>
              <a:gdLst/>
              <a:ahLst/>
              <a:cxnLst/>
              <a:rect l="l" t="t" r="r" b="b"/>
              <a:pathLst>
                <a:path w="11109" h="1527" extrusionOk="0">
                  <a:moveTo>
                    <a:pt x="6635" y="1"/>
                  </a:moveTo>
                  <a:cubicBezTo>
                    <a:pt x="6280" y="1"/>
                    <a:pt x="5913" y="9"/>
                    <a:pt x="5538" y="25"/>
                  </a:cubicBezTo>
                  <a:cubicBezTo>
                    <a:pt x="2469" y="159"/>
                    <a:pt x="1" y="759"/>
                    <a:pt x="34" y="1360"/>
                  </a:cubicBezTo>
                  <a:cubicBezTo>
                    <a:pt x="34" y="1426"/>
                    <a:pt x="68" y="1460"/>
                    <a:pt x="101" y="1526"/>
                  </a:cubicBezTo>
                  <a:cubicBezTo>
                    <a:pt x="468" y="959"/>
                    <a:pt x="2770" y="459"/>
                    <a:pt x="5538" y="325"/>
                  </a:cubicBezTo>
                  <a:cubicBezTo>
                    <a:pt x="5894" y="313"/>
                    <a:pt x="6242" y="306"/>
                    <a:pt x="6579" y="306"/>
                  </a:cubicBezTo>
                  <a:cubicBezTo>
                    <a:pt x="8867" y="306"/>
                    <a:pt x="10664" y="594"/>
                    <a:pt x="11042" y="1059"/>
                  </a:cubicBezTo>
                  <a:cubicBezTo>
                    <a:pt x="11076" y="993"/>
                    <a:pt x="11076" y="959"/>
                    <a:pt x="11109" y="893"/>
                  </a:cubicBezTo>
                  <a:cubicBezTo>
                    <a:pt x="11080" y="395"/>
                    <a:pt x="9154" y="1"/>
                    <a:pt x="66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38"/>
            <p:cNvSpPr/>
            <p:nvPr/>
          </p:nvSpPr>
          <p:spPr>
            <a:xfrm flipH="1">
              <a:off x="6639906" y="3768337"/>
              <a:ext cx="350365" cy="89802"/>
            </a:xfrm>
            <a:custGeom>
              <a:avLst/>
              <a:gdLst/>
              <a:ahLst/>
              <a:cxnLst/>
              <a:rect l="l" t="t" r="r" b="b"/>
              <a:pathLst>
                <a:path w="12676" h="3249" extrusionOk="0">
                  <a:moveTo>
                    <a:pt x="7393" y="0"/>
                  </a:moveTo>
                  <a:cubicBezTo>
                    <a:pt x="7018" y="0"/>
                    <a:pt x="6632" y="9"/>
                    <a:pt x="6238" y="28"/>
                  </a:cubicBezTo>
                  <a:cubicBezTo>
                    <a:pt x="2769" y="161"/>
                    <a:pt x="0" y="995"/>
                    <a:pt x="0" y="1896"/>
                  </a:cubicBezTo>
                  <a:cubicBezTo>
                    <a:pt x="0" y="2682"/>
                    <a:pt x="2384" y="3249"/>
                    <a:pt x="5413" y="3249"/>
                  </a:cubicBezTo>
                  <a:cubicBezTo>
                    <a:pt x="5726" y="3249"/>
                    <a:pt x="6046" y="3243"/>
                    <a:pt x="6371" y="3230"/>
                  </a:cubicBezTo>
                  <a:cubicBezTo>
                    <a:pt x="9874" y="3063"/>
                    <a:pt x="12676" y="2230"/>
                    <a:pt x="12642" y="1362"/>
                  </a:cubicBezTo>
                  <a:cubicBezTo>
                    <a:pt x="12613" y="563"/>
                    <a:pt x="10350" y="0"/>
                    <a:pt x="73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38"/>
            <p:cNvSpPr/>
            <p:nvPr/>
          </p:nvSpPr>
          <p:spPr>
            <a:xfrm flipH="1">
              <a:off x="6640818" y="3760791"/>
              <a:ext cx="352244" cy="59951"/>
            </a:xfrm>
            <a:custGeom>
              <a:avLst/>
              <a:gdLst/>
              <a:ahLst/>
              <a:cxnLst/>
              <a:rect l="l" t="t" r="r" b="b"/>
              <a:pathLst>
                <a:path w="12744" h="2169" extrusionOk="0">
                  <a:moveTo>
                    <a:pt x="12677" y="1"/>
                  </a:moveTo>
                  <a:lnTo>
                    <a:pt x="1" y="568"/>
                  </a:lnTo>
                  <a:lnTo>
                    <a:pt x="68" y="2169"/>
                  </a:lnTo>
                  <a:lnTo>
                    <a:pt x="12743" y="1635"/>
                  </a:lnTo>
                  <a:lnTo>
                    <a:pt x="1267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8"/>
            <p:cNvSpPr/>
            <p:nvPr/>
          </p:nvSpPr>
          <p:spPr>
            <a:xfrm flipH="1">
              <a:off x="6641731" y="3724057"/>
              <a:ext cx="352244" cy="89830"/>
            </a:xfrm>
            <a:custGeom>
              <a:avLst/>
              <a:gdLst/>
              <a:ahLst/>
              <a:cxnLst/>
              <a:rect l="l" t="t" r="r" b="b"/>
              <a:pathLst>
                <a:path w="12744" h="3250" extrusionOk="0">
                  <a:moveTo>
                    <a:pt x="7452" y="1"/>
                  </a:moveTo>
                  <a:cubicBezTo>
                    <a:pt x="7079" y="1"/>
                    <a:pt x="6696" y="10"/>
                    <a:pt x="6305" y="29"/>
                  </a:cubicBezTo>
                  <a:cubicBezTo>
                    <a:pt x="2803" y="162"/>
                    <a:pt x="1" y="996"/>
                    <a:pt x="34" y="1897"/>
                  </a:cubicBezTo>
                  <a:cubicBezTo>
                    <a:pt x="64" y="2683"/>
                    <a:pt x="2451" y="3250"/>
                    <a:pt x="5480" y="3250"/>
                  </a:cubicBezTo>
                  <a:cubicBezTo>
                    <a:pt x="5793" y="3250"/>
                    <a:pt x="6113" y="3244"/>
                    <a:pt x="6439" y="3231"/>
                  </a:cubicBezTo>
                  <a:cubicBezTo>
                    <a:pt x="9941" y="3064"/>
                    <a:pt x="12743" y="2230"/>
                    <a:pt x="12710" y="1363"/>
                  </a:cubicBezTo>
                  <a:cubicBezTo>
                    <a:pt x="12680" y="564"/>
                    <a:pt x="10391" y="1"/>
                    <a:pt x="745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38"/>
            <p:cNvSpPr/>
            <p:nvPr/>
          </p:nvSpPr>
          <p:spPr>
            <a:xfrm flipH="1">
              <a:off x="6664782" y="3736108"/>
              <a:ext cx="306141" cy="41322"/>
            </a:xfrm>
            <a:custGeom>
              <a:avLst/>
              <a:gdLst/>
              <a:ahLst/>
              <a:cxnLst/>
              <a:rect l="l" t="t" r="r" b="b"/>
              <a:pathLst>
                <a:path w="11076" h="1495" extrusionOk="0">
                  <a:moveTo>
                    <a:pt x="6660" y="1"/>
                  </a:moveTo>
                  <a:cubicBezTo>
                    <a:pt x="6286" y="1"/>
                    <a:pt x="5900" y="9"/>
                    <a:pt x="5504" y="26"/>
                  </a:cubicBezTo>
                  <a:cubicBezTo>
                    <a:pt x="2436" y="160"/>
                    <a:pt x="1" y="760"/>
                    <a:pt x="1" y="1361"/>
                  </a:cubicBezTo>
                  <a:cubicBezTo>
                    <a:pt x="1" y="1394"/>
                    <a:pt x="34" y="1461"/>
                    <a:pt x="67" y="1494"/>
                  </a:cubicBezTo>
                  <a:cubicBezTo>
                    <a:pt x="434" y="960"/>
                    <a:pt x="2736" y="460"/>
                    <a:pt x="5504" y="327"/>
                  </a:cubicBezTo>
                  <a:cubicBezTo>
                    <a:pt x="5920" y="307"/>
                    <a:pt x="6325" y="297"/>
                    <a:pt x="6715" y="297"/>
                  </a:cubicBezTo>
                  <a:cubicBezTo>
                    <a:pt x="8922" y="297"/>
                    <a:pt x="10640" y="602"/>
                    <a:pt x="11008" y="1027"/>
                  </a:cubicBezTo>
                  <a:cubicBezTo>
                    <a:pt x="11042" y="994"/>
                    <a:pt x="11075" y="927"/>
                    <a:pt x="11075" y="894"/>
                  </a:cubicBezTo>
                  <a:cubicBezTo>
                    <a:pt x="11046" y="372"/>
                    <a:pt x="9150" y="1"/>
                    <a:pt x="6660"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38"/>
            <p:cNvSpPr/>
            <p:nvPr/>
          </p:nvSpPr>
          <p:spPr>
            <a:xfrm flipH="1">
              <a:off x="6664782" y="3736108"/>
              <a:ext cx="306141" cy="41322"/>
            </a:xfrm>
            <a:custGeom>
              <a:avLst/>
              <a:gdLst/>
              <a:ahLst/>
              <a:cxnLst/>
              <a:rect l="l" t="t" r="r" b="b"/>
              <a:pathLst>
                <a:path w="11076" h="1495" extrusionOk="0">
                  <a:moveTo>
                    <a:pt x="6660" y="1"/>
                  </a:moveTo>
                  <a:cubicBezTo>
                    <a:pt x="6286" y="1"/>
                    <a:pt x="5900" y="9"/>
                    <a:pt x="5504" y="26"/>
                  </a:cubicBezTo>
                  <a:cubicBezTo>
                    <a:pt x="2436" y="160"/>
                    <a:pt x="1" y="760"/>
                    <a:pt x="1" y="1361"/>
                  </a:cubicBezTo>
                  <a:cubicBezTo>
                    <a:pt x="1" y="1394"/>
                    <a:pt x="34" y="1461"/>
                    <a:pt x="67" y="1494"/>
                  </a:cubicBezTo>
                  <a:cubicBezTo>
                    <a:pt x="434" y="960"/>
                    <a:pt x="2736" y="460"/>
                    <a:pt x="5504" y="327"/>
                  </a:cubicBezTo>
                  <a:cubicBezTo>
                    <a:pt x="5920" y="307"/>
                    <a:pt x="6325" y="297"/>
                    <a:pt x="6715" y="297"/>
                  </a:cubicBezTo>
                  <a:cubicBezTo>
                    <a:pt x="8922" y="297"/>
                    <a:pt x="10640" y="602"/>
                    <a:pt x="11008" y="1027"/>
                  </a:cubicBezTo>
                  <a:cubicBezTo>
                    <a:pt x="11042" y="994"/>
                    <a:pt x="11075" y="927"/>
                    <a:pt x="11075" y="894"/>
                  </a:cubicBezTo>
                  <a:cubicBezTo>
                    <a:pt x="11046" y="372"/>
                    <a:pt x="9150" y="1"/>
                    <a:pt x="66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38"/>
            <p:cNvSpPr/>
            <p:nvPr/>
          </p:nvSpPr>
          <p:spPr>
            <a:xfrm flipH="1">
              <a:off x="6666634" y="3744593"/>
              <a:ext cx="302437" cy="53649"/>
            </a:xfrm>
            <a:custGeom>
              <a:avLst/>
              <a:gdLst/>
              <a:ahLst/>
              <a:cxnLst/>
              <a:rect l="l" t="t" r="r" b="b"/>
              <a:pathLst>
                <a:path w="10942" h="1941" extrusionOk="0">
                  <a:moveTo>
                    <a:pt x="6484" y="0"/>
                  </a:moveTo>
                  <a:cubicBezTo>
                    <a:pt x="6145" y="0"/>
                    <a:pt x="5795" y="7"/>
                    <a:pt x="5437" y="20"/>
                  </a:cubicBezTo>
                  <a:cubicBezTo>
                    <a:pt x="2669" y="153"/>
                    <a:pt x="367" y="653"/>
                    <a:pt x="0" y="1187"/>
                  </a:cubicBezTo>
                  <a:cubicBezTo>
                    <a:pt x="378" y="1652"/>
                    <a:pt x="2200" y="1940"/>
                    <a:pt x="4473" y="1940"/>
                  </a:cubicBezTo>
                  <a:cubicBezTo>
                    <a:pt x="4808" y="1940"/>
                    <a:pt x="5153" y="1934"/>
                    <a:pt x="5504" y="1921"/>
                  </a:cubicBezTo>
                  <a:cubicBezTo>
                    <a:pt x="8273" y="1788"/>
                    <a:pt x="10574" y="1287"/>
                    <a:pt x="10941" y="720"/>
                  </a:cubicBezTo>
                  <a:cubicBezTo>
                    <a:pt x="10564" y="284"/>
                    <a:pt x="8770" y="0"/>
                    <a:pt x="648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38"/>
            <p:cNvSpPr/>
            <p:nvPr/>
          </p:nvSpPr>
          <p:spPr>
            <a:xfrm flipH="1">
              <a:off x="6603006" y="3701032"/>
              <a:ext cx="352244" cy="90051"/>
            </a:xfrm>
            <a:custGeom>
              <a:avLst/>
              <a:gdLst/>
              <a:ahLst/>
              <a:cxnLst/>
              <a:rect l="l" t="t" r="r" b="b"/>
              <a:pathLst>
                <a:path w="12744" h="3258" extrusionOk="0">
                  <a:moveTo>
                    <a:pt x="7461" y="0"/>
                  </a:moveTo>
                  <a:cubicBezTo>
                    <a:pt x="7086" y="0"/>
                    <a:pt x="6699" y="9"/>
                    <a:pt x="6305" y="28"/>
                  </a:cubicBezTo>
                  <a:cubicBezTo>
                    <a:pt x="2803" y="161"/>
                    <a:pt x="1" y="995"/>
                    <a:pt x="34" y="1896"/>
                  </a:cubicBezTo>
                  <a:cubicBezTo>
                    <a:pt x="93" y="2695"/>
                    <a:pt x="2359" y="3258"/>
                    <a:pt x="5293" y="3258"/>
                  </a:cubicBezTo>
                  <a:cubicBezTo>
                    <a:pt x="5665" y="3258"/>
                    <a:pt x="6048" y="3249"/>
                    <a:pt x="6439" y="3230"/>
                  </a:cubicBezTo>
                  <a:cubicBezTo>
                    <a:pt x="9941" y="3097"/>
                    <a:pt x="12743" y="2229"/>
                    <a:pt x="12710" y="1362"/>
                  </a:cubicBezTo>
                  <a:cubicBezTo>
                    <a:pt x="12680" y="563"/>
                    <a:pt x="10417" y="0"/>
                    <a:pt x="74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38"/>
            <p:cNvSpPr/>
            <p:nvPr/>
          </p:nvSpPr>
          <p:spPr>
            <a:xfrm flipH="1">
              <a:off x="6603946" y="3694426"/>
              <a:ext cx="352217" cy="59011"/>
            </a:xfrm>
            <a:custGeom>
              <a:avLst/>
              <a:gdLst/>
              <a:ahLst/>
              <a:cxnLst/>
              <a:rect l="l" t="t" r="r" b="b"/>
              <a:pathLst>
                <a:path w="12743" h="2135" extrusionOk="0">
                  <a:moveTo>
                    <a:pt x="12676" y="0"/>
                  </a:moveTo>
                  <a:lnTo>
                    <a:pt x="0" y="534"/>
                  </a:lnTo>
                  <a:lnTo>
                    <a:pt x="67" y="2135"/>
                  </a:lnTo>
                  <a:lnTo>
                    <a:pt x="12743" y="1601"/>
                  </a:lnTo>
                  <a:lnTo>
                    <a:pt x="1267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38"/>
            <p:cNvSpPr/>
            <p:nvPr/>
          </p:nvSpPr>
          <p:spPr>
            <a:xfrm flipH="1">
              <a:off x="6604858" y="3656752"/>
              <a:ext cx="352244" cy="89830"/>
            </a:xfrm>
            <a:custGeom>
              <a:avLst/>
              <a:gdLst/>
              <a:ahLst/>
              <a:cxnLst/>
              <a:rect l="l" t="t" r="r" b="b"/>
              <a:pathLst>
                <a:path w="12744" h="3250" extrusionOk="0">
                  <a:moveTo>
                    <a:pt x="7451" y="1"/>
                  </a:moveTo>
                  <a:cubicBezTo>
                    <a:pt x="7079" y="1"/>
                    <a:pt x="6696" y="10"/>
                    <a:pt x="6305" y="29"/>
                  </a:cubicBezTo>
                  <a:cubicBezTo>
                    <a:pt x="2803" y="162"/>
                    <a:pt x="1" y="996"/>
                    <a:pt x="34" y="1897"/>
                  </a:cubicBezTo>
                  <a:cubicBezTo>
                    <a:pt x="64" y="2683"/>
                    <a:pt x="2451" y="3250"/>
                    <a:pt x="5480" y="3250"/>
                  </a:cubicBezTo>
                  <a:cubicBezTo>
                    <a:pt x="5794" y="3250"/>
                    <a:pt x="6114" y="3244"/>
                    <a:pt x="6439" y="3231"/>
                  </a:cubicBezTo>
                  <a:cubicBezTo>
                    <a:pt x="9941" y="3064"/>
                    <a:pt x="12743" y="2230"/>
                    <a:pt x="12710" y="1363"/>
                  </a:cubicBezTo>
                  <a:cubicBezTo>
                    <a:pt x="12651" y="564"/>
                    <a:pt x="10385" y="1"/>
                    <a:pt x="745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38"/>
            <p:cNvSpPr/>
            <p:nvPr/>
          </p:nvSpPr>
          <p:spPr>
            <a:xfrm flipH="1">
              <a:off x="6628822" y="3668803"/>
              <a:ext cx="306141" cy="42234"/>
            </a:xfrm>
            <a:custGeom>
              <a:avLst/>
              <a:gdLst/>
              <a:ahLst/>
              <a:cxnLst/>
              <a:rect l="l" t="t" r="r" b="b"/>
              <a:pathLst>
                <a:path w="11076" h="1528" extrusionOk="0">
                  <a:moveTo>
                    <a:pt x="6693" y="1"/>
                  </a:moveTo>
                  <a:cubicBezTo>
                    <a:pt x="6320" y="1"/>
                    <a:pt x="5933" y="9"/>
                    <a:pt x="5538" y="26"/>
                  </a:cubicBezTo>
                  <a:cubicBezTo>
                    <a:pt x="2469" y="160"/>
                    <a:pt x="0" y="760"/>
                    <a:pt x="34" y="1361"/>
                  </a:cubicBezTo>
                  <a:cubicBezTo>
                    <a:pt x="34" y="1427"/>
                    <a:pt x="67" y="1461"/>
                    <a:pt x="101" y="1527"/>
                  </a:cubicBezTo>
                  <a:cubicBezTo>
                    <a:pt x="467" y="960"/>
                    <a:pt x="2769" y="460"/>
                    <a:pt x="5538" y="327"/>
                  </a:cubicBezTo>
                  <a:cubicBezTo>
                    <a:pt x="5893" y="314"/>
                    <a:pt x="6241" y="307"/>
                    <a:pt x="6578" y="307"/>
                  </a:cubicBezTo>
                  <a:cubicBezTo>
                    <a:pt x="8867" y="307"/>
                    <a:pt x="10664" y="595"/>
                    <a:pt x="11042" y="1060"/>
                  </a:cubicBezTo>
                  <a:cubicBezTo>
                    <a:pt x="11075" y="994"/>
                    <a:pt x="11075" y="960"/>
                    <a:pt x="11075" y="894"/>
                  </a:cubicBezTo>
                  <a:cubicBezTo>
                    <a:pt x="11075" y="371"/>
                    <a:pt x="9183" y="1"/>
                    <a:pt x="66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38"/>
            <p:cNvSpPr/>
            <p:nvPr/>
          </p:nvSpPr>
          <p:spPr>
            <a:xfrm flipH="1">
              <a:off x="6626998" y="3382448"/>
              <a:ext cx="356832" cy="315621"/>
            </a:xfrm>
            <a:custGeom>
              <a:avLst/>
              <a:gdLst/>
              <a:ahLst/>
              <a:cxnLst/>
              <a:rect l="l" t="t" r="r" b="b"/>
              <a:pathLst>
                <a:path w="12910" h="11419" extrusionOk="0">
                  <a:moveTo>
                    <a:pt x="6473" y="1"/>
                  </a:moveTo>
                  <a:cubicBezTo>
                    <a:pt x="5798" y="1"/>
                    <a:pt x="5110" y="122"/>
                    <a:pt x="4437" y="379"/>
                  </a:cubicBezTo>
                  <a:cubicBezTo>
                    <a:pt x="1502" y="1480"/>
                    <a:pt x="1" y="4749"/>
                    <a:pt x="1101" y="7718"/>
                  </a:cubicBezTo>
                  <a:cubicBezTo>
                    <a:pt x="1955" y="10019"/>
                    <a:pt x="4131" y="11419"/>
                    <a:pt x="6434" y="11419"/>
                  </a:cubicBezTo>
                  <a:cubicBezTo>
                    <a:pt x="7102" y="11419"/>
                    <a:pt x="7780" y="11301"/>
                    <a:pt x="8440" y="11054"/>
                  </a:cubicBezTo>
                  <a:cubicBezTo>
                    <a:pt x="11409" y="9953"/>
                    <a:pt x="12910" y="6650"/>
                    <a:pt x="11809" y="3715"/>
                  </a:cubicBezTo>
                  <a:cubicBezTo>
                    <a:pt x="10932" y="1419"/>
                    <a:pt x="8778" y="1"/>
                    <a:pt x="64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38"/>
            <p:cNvSpPr/>
            <p:nvPr/>
          </p:nvSpPr>
          <p:spPr>
            <a:xfrm flipH="1">
              <a:off x="6611326" y="3390243"/>
              <a:ext cx="354068" cy="315676"/>
            </a:xfrm>
            <a:custGeom>
              <a:avLst/>
              <a:gdLst/>
              <a:ahLst/>
              <a:cxnLst/>
              <a:rect l="l" t="t" r="r" b="b"/>
              <a:pathLst>
                <a:path w="12810" h="11421" extrusionOk="0">
                  <a:moveTo>
                    <a:pt x="6394" y="1"/>
                  </a:moveTo>
                  <a:cubicBezTo>
                    <a:pt x="4785" y="1"/>
                    <a:pt x="3189" y="676"/>
                    <a:pt x="2069" y="1999"/>
                  </a:cubicBezTo>
                  <a:cubicBezTo>
                    <a:pt x="1" y="4400"/>
                    <a:pt x="301" y="8036"/>
                    <a:pt x="2703" y="10071"/>
                  </a:cubicBezTo>
                  <a:cubicBezTo>
                    <a:pt x="3773" y="10978"/>
                    <a:pt x="5082" y="11421"/>
                    <a:pt x="6387" y="11421"/>
                  </a:cubicBezTo>
                  <a:cubicBezTo>
                    <a:pt x="8011" y="11421"/>
                    <a:pt x="9629" y="10735"/>
                    <a:pt x="10775" y="9404"/>
                  </a:cubicBezTo>
                  <a:cubicBezTo>
                    <a:pt x="12810" y="7002"/>
                    <a:pt x="12510" y="3400"/>
                    <a:pt x="10108" y="1365"/>
                  </a:cubicBezTo>
                  <a:cubicBezTo>
                    <a:pt x="9029" y="450"/>
                    <a:pt x="7707" y="1"/>
                    <a:pt x="63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38"/>
            <p:cNvSpPr/>
            <p:nvPr/>
          </p:nvSpPr>
          <p:spPr>
            <a:xfrm flipH="1">
              <a:off x="6711824" y="3464844"/>
              <a:ext cx="151218" cy="163214"/>
            </a:xfrm>
            <a:custGeom>
              <a:avLst/>
              <a:gdLst/>
              <a:ahLst/>
              <a:cxnLst/>
              <a:rect l="l" t="t" r="r" b="b"/>
              <a:pathLst>
                <a:path w="5471" h="5905" extrusionOk="0">
                  <a:moveTo>
                    <a:pt x="2669" y="1234"/>
                  </a:moveTo>
                  <a:lnTo>
                    <a:pt x="3703" y="1701"/>
                  </a:lnTo>
                  <a:cubicBezTo>
                    <a:pt x="3903" y="1801"/>
                    <a:pt x="4070" y="1935"/>
                    <a:pt x="4203" y="2102"/>
                  </a:cubicBezTo>
                  <a:cubicBezTo>
                    <a:pt x="4270" y="2235"/>
                    <a:pt x="4270" y="2435"/>
                    <a:pt x="4203" y="2569"/>
                  </a:cubicBezTo>
                  <a:cubicBezTo>
                    <a:pt x="4137" y="2735"/>
                    <a:pt x="4003" y="2835"/>
                    <a:pt x="3836" y="2869"/>
                  </a:cubicBezTo>
                  <a:cubicBezTo>
                    <a:pt x="3795" y="2875"/>
                    <a:pt x="3755" y="2877"/>
                    <a:pt x="3715" y="2877"/>
                  </a:cubicBezTo>
                  <a:cubicBezTo>
                    <a:pt x="3532" y="2877"/>
                    <a:pt x="3367" y="2818"/>
                    <a:pt x="3203" y="2735"/>
                  </a:cubicBezTo>
                  <a:lnTo>
                    <a:pt x="2169" y="2302"/>
                  </a:lnTo>
                  <a:lnTo>
                    <a:pt x="2669" y="1234"/>
                  </a:lnTo>
                  <a:close/>
                  <a:moveTo>
                    <a:pt x="1868" y="3036"/>
                  </a:moveTo>
                  <a:lnTo>
                    <a:pt x="3036" y="3569"/>
                  </a:lnTo>
                  <a:cubicBezTo>
                    <a:pt x="3603" y="3803"/>
                    <a:pt x="3770" y="4136"/>
                    <a:pt x="3603" y="4470"/>
                  </a:cubicBezTo>
                  <a:cubicBezTo>
                    <a:pt x="3570" y="4670"/>
                    <a:pt x="3403" y="4804"/>
                    <a:pt x="3236" y="4837"/>
                  </a:cubicBezTo>
                  <a:lnTo>
                    <a:pt x="3236" y="4804"/>
                  </a:lnTo>
                  <a:cubicBezTo>
                    <a:pt x="3002" y="4804"/>
                    <a:pt x="2769" y="4770"/>
                    <a:pt x="2569" y="4670"/>
                  </a:cubicBezTo>
                  <a:lnTo>
                    <a:pt x="1368" y="4103"/>
                  </a:lnTo>
                  <a:lnTo>
                    <a:pt x="1868" y="3036"/>
                  </a:lnTo>
                  <a:close/>
                  <a:moveTo>
                    <a:pt x="2002" y="0"/>
                  </a:moveTo>
                  <a:lnTo>
                    <a:pt x="0" y="4437"/>
                  </a:lnTo>
                  <a:lnTo>
                    <a:pt x="1068" y="4904"/>
                  </a:lnTo>
                  <a:lnTo>
                    <a:pt x="901" y="5237"/>
                  </a:lnTo>
                  <a:lnTo>
                    <a:pt x="1401" y="5437"/>
                  </a:lnTo>
                  <a:lnTo>
                    <a:pt x="1535" y="5137"/>
                  </a:lnTo>
                  <a:lnTo>
                    <a:pt x="2035" y="5371"/>
                  </a:lnTo>
                  <a:lnTo>
                    <a:pt x="1902" y="5671"/>
                  </a:lnTo>
                  <a:lnTo>
                    <a:pt x="2402" y="5904"/>
                  </a:lnTo>
                  <a:lnTo>
                    <a:pt x="2535" y="5571"/>
                  </a:lnTo>
                  <a:cubicBezTo>
                    <a:pt x="2808" y="5694"/>
                    <a:pt x="3116" y="5763"/>
                    <a:pt x="3421" y="5763"/>
                  </a:cubicBezTo>
                  <a:cubicBezTo>
                    <a:pt x="3527" y="5763"/>
                    <a:pt x="3633" y="5755"/>
                    <a:pt x="3736" y="5738"/>
                  </a:cubicBezTo>
                  <a:cubicBezTo>
                    <a:pt x="4103" y="5671"/>
                    <a:pt x="4403" y="5404"/>
                    <a:pt x="4570" y="5070"/>
                  </a:cubicBezTo>
                  <a:cubicBezTo>
                    <a:pt x="4704" y="4837"/>
                    <a:pt x="4737" y="4537"/>
                    <a:pt x="4704" y="4270"/>
                  </a:cubicBezTo>
                  <a:cubicBezTo>
                    <a:pt x="4637" y="4003"/>
                    <a:pt x="4470" y="3769"/>
                    <a:pt x="4270" y="3603"/>
                  </a:cubicBezTo>
                  <a:cubicBezTo>
                    <a:pt x="4504" y="3603"/>
                    <a:pt x="4704" y="3536"/>
                    <a:pt x="4870" y="3403"/>
                  </a:cubicBezTo>
                  <a:cubicBezTo>
                    <a:pt x="5071" y="3269"/>
                    <a:pt x="5204" y="3102"/>
                    <a:pt x="5304" y="2902"/>
                  </a:cubicBezTo>
                  <a:cubicBezTo>
                    <a:pt x="5471" y="2569"/>
                    <a:pt x="5438" y="2168"/>
                    <a:pt x="5237" y="1868"/>
                  </a:cubicBezTo>
                  <a:cubicBezTo>
                    <a:pt x="5071" y="1601"/>
                    <a:pt x="4837" y="1368"/>
                    <a:pt x="4537" y="1201"/>
                  </a:cubicBezTo>
                  <a:lnTo>
                    <a:pt x="4670" y="867"/>
                  </a:lnTo>
                  <a:lnTo>
                    <a:pt x="4170" y="667"/>
                  </a:lnTo>
                  <a:lnTo>
                    <a:pt x="4037" y="967"/>
                  </a:lnTo>
                  <a:lnTo>
                    <a:pt x="3570" y="734"/>
                  </a:lnTo>
                  <a:lnTo>
                    <a:pt x="3703" y="434"/>
                  </a:lnTo>
                  <a:lnTo>
                    <a:pt x="3203" y="200"/>
                  </a:lnTo>
                  <a:lnTo>
                    <a:pt x="3069" y="500"/>
                  </a:lnTo>
                  <a:lnTo>
                    <a:pt x="200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38"/>
            <p:cNvSpPr/>
            <p:nvPr/>
          </p:nvSpPr>
          <p:spPr>
            <a:xfrm flipH="1">
              <a:off x="5296527" y="4379467"/>
              <a:ext cx="212109" cy="73439"/>
            </a:xfrm>
            <a:custGeom>
              <a:avLst/>
              <a:gdLst/>
              <a:ahLst/>
              <a:cxnLst/>
              <a:rect l="l" t="t" r="r" b="b"/>
              <a:pathLst>
                <a:path w="7674" h="2657" extrusionOk="0">
                  <a:moveTo>
                    <a:pt x="1360" y="0"/>
                  </a:moveTo>
                  <a:cubicBezTo>
                    <a:pt x="643" y="0"/>
                    <a:pt x="168" y="134"/>
                    <a:pt x="101" y="401"/>
                  </a:cubicBezTo>
                  <a:cubicBezTo>
                    <a:pt x="1" y="901"/>
                    <a:pt x="1535" y="1735"/>
                    <a:pt x="3604" y="2269"/>
                  </a:cubicBezTo>
                  <a:cubicBezTo>
                    <a:pt x="4605" y="2531"/>
                    <a:pt x="5541" y="2657"/>
                    <a:pt x="6250" y="2657"/>
                  </a:cubicBezTo>
                  <a:cubicBezTo>
                    <a:pt x="6982" y="2657"/>
                    <a:pt x="7472" y="2523"/>
                    <a:pt x="7540" y="2269"/>
                  </a:cubicBezTo>
                  <a:cubicBezTo>
                    <a:pt x="7673" y="1768"/>
                    <a:pt x="6139" y="901"/>
                    <a:pt x="4071" y="401"/>
                  </a:cubicBezTo>
                  <a:cubicBezTo>
                    <a:pt x="3036" y="134"/>
                    <a:pt x="2077" y="0"/>
                    <a:pt x="1360"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38"/>
            <p:cNvSpPr/>
            <p:nvPr/>
          </p:nvSpPr>
          <p:spPr>
            <a:xfrm flipH="1">
              <a:off x="5293763" y="4364707"/>
              <a:ext cx="211170" cy="77475"/>
            </a:xfrm>
            <a:custGeom>
              <a:avLst/>
              <a:gdLst/>
              <a:ahLst/>
              <a:cxnLst/>
              <a:rect l="l" t="t" r="r" b="b"/>
              <a:pathLst>
                <a:path w="7640" h="2803" extrusionOk="0">
                  <a:moveTo>
                    <a:pt x="234" y="1"/>
                  </a:moveTo>
                  <a:lnTo>
                    <a:pt x="0" y="935"/>
                  </a:lnTo>
                  <a:lnTo>
                    <a:pt x="7406" y="2803"/>
                  </a:lnTo>
                  <a:lnTo>
                    <a:pt x="7639" y="1869"/>
                  </a:lnTo>
                  <a:lnTo>
                    <a:pt x="234"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38"/>
            <p:cNvSpPr/>
            <p:nvPr/>
          </p:nvSpPr>
          <p:spPr>
            <a:xfrm flipH="1">
              <a:off x="5290087" y="4353651"/>
              <a:ext cx="212082" cy="73771"/>
            </a:xfrm>
            <a:custGeom>
              <a:avLst/>
              <a:gdLst/>
              <a:ahLst/>
              <a:cxnLst/>
              <a:rect l="l" t="t" r="r" b="b"/>
              <a:pathLst>
                <a:path w="7673" h="2669" extrusionOk="0">
                  <a:moveTo>
                    <a:pt x="1389" y="0"/>
                  </a:moveTo>
                  <a:cubicBezTo>
                    <a:pt x="676" y="0"/>
                    <a:pt x="201" y="134"/>
                    <a:pt x="134" y="401"/>
                  </a:cubicBezTo>
                  <a:cubicBezTo>
                    <a:pt x="0" y="934"/>
                    <a:pt x="1535" y="1735"/>
                    <a:pt x="3603" y="2269"/>
                  </a:cubicBezTo>
                  <a:cubicBezTo>
                    <a:pt x="4620" y="2536"/>
                    <a:pt x="5571" y="2669"/>
                    <a:pt x="6284" y="2669"/>
                  </a:cubicBezTo>
                  <a:cubicBezTo>
                    <a:pt x="6997" y="2669"/>
                    <a:pt x="7472" y="2536"/>
                    <a:pt x="7539" y="2269"/>
                  </a:cubicBezTo>
                  <a:cubicBezTo>
                    <a:pt x="7673" y="1735"/>
                    <a:pt x="6138" y="934"/>
                    <a:pt x="4070" y="401"/>
                  </a:cubicBezTo>
                  <a:cubicBezTo>
                    <a:pt x="3053" y="134"/>
                    <a:pt x="2102" y="0"/>
                    <a:pt x="1389"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38"/>
            <p:cNvSpPr/>
            <p:nvPr/>
          </p:nvSpPr>
          <p:spPr>
            <a:xfrm flipH="1">
              <a:off x="5290087" y="4353651"/>
              <a:ext cx="212082" cy="73771"/>
            </a:xfrm>
            <a:custGeom>
              <a:avLst/>
              <a:gdLst/>
              <a:ahLst/>
              <a:cxnLst/>
              <a:rect l="l" t="t" r="r" b="b"/>
              <a:pathLst>
                <a:path w="7673" h="2669" extrusionOk="0">
                  <a:moveTo>
                    <a:pt x="1389" y="0"/>
                  </a:moveTo>
                  <a:cubicBezTo>
                    <a:pt x="676" y="0"/>
                    <a:pt x="201" y="134"/>
                    <a:pt x="134" y="401"/>
                  </a:cubicBezTo>
                  <a:cubicBezTo>
                    <a:pt x="0" y="934"/>
                    <a:pt x="1535" y="1735"/>
                    <a:pt x="3603" y="2269"/>
                  </a:cubicBezTo>
                  <a:cubicBezTo>
                    <a:pt x="4620" y="2536"/>
                    <a:pt x="5571" y="2669"/>
                    <a:pt x="6284" y="2669"/>
                  </a:cubicBezTo>
                  <a:cubicBezTo>
                    <a:pt x="6997" y="2669"/>
                    <a:pt x="7472" y="2536"/>
                    <a:pt x="7539" y="2269"/>
                  </a:cubicBezTo>
                  <a:cubicBezTo>
                    <a:pt x="7673" y="1735"/>
                    <a:pt x="6138" y="934"/>
                    <a:pt x="4070" y="401"/>
                  </a:cubicBezTo>
                  <a:cubicBezTo>
                    <a:pt x="3053" y="134"/>
                    <a:pt x="2102" y="0"/>
                    <a:pt x="13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38"/>
            <p:cNvSpPr/>
            <p:nvPr/>
          </p:nvSpPr>
          <p:spPr>
            <a:xfrm flipH="1">
              <a:off x="5303907" y="4360727"/>
              <a:ext cx="180738" cy="52875"/>
            </a:xfrm>
            <a:custGeom>
              <a:avLst/>
              <a:gdLst/>
              <a:ahLst/>
              <a:cxnLst/>
              <a:rect l="l" t="t" r="r" b="b"/>
              <a:pathLst>
                <a:path w="6539" h="1913" extrusionOk="0">
                  <a:moveTo>
                    <a:pt x="800" y="0"/>
                  </a:moveTo>
                  <a:cubicBezTo>
                    <a:pt x="337" y="0"/>
                    <a:pt x="43" y="70"/>
                    <a:pt x="0" y="211"/>
                  </a:cubicBezTo>
                  <a:cubicBezTo>
                    <a:pt x="0" y="245"/>
                    <a:pt x="0" y="278"/>
                    <a:pt x="0" y="311"/>
                  </a:cubicBezTo>
                  <a:cubicBezTo>
                    <a:pt x="107" y="217"/>
                    <a:pt x="351" y="173"/>
                    <a:pt x="695" y="173"/>
                  </a:cubicBezTo>
                  <a:cubicBezTo>
                    <a:pt x="1322" y="173"/>
                    <a:pt x="2281" y="320"/>
                    <a:pt x="3336" y="578"/>
                  </a:cubicBezTo>
                  <a:cubicBezTo>
                    <a:pt x="4937" y="979"/>
                    <a:pt x="6238" y="1546"/>
                    <a:pt x="6405" y="1913"/>
                  </a:cubicBezTo>
                  <a:cubicBezTo>
                    <a:pt x="6438" y="1913"/>
                    <a:pt x="6438" y="1879"/>
                    <a:pt x="6438" y="1846"/>
                  </a:cubicBezTo>
                  <a:cubicBezTo>
                    <a:pt x="6538" y="1479"/>
                    <a:pt x="5204" y="845"/>
                    <a:pt x="3403" y="378"/>
                  </a:cubicBezTo>
                  <a:cubicBezTo>
                    <a:pt x="2365" y="129"/>
                    <a:pt x="1428" y="0"/>
                    <a:pt x="800"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38"/>
            <p:cNvSpPr/>
            <p:nvPr/>
          </p:nvSpPr>
          <p:spPr>
            <a:xfrm flipH="1">
              <a:off x="5303907" y="4360727"/>
              <a:ext cx="180738" cy="52875"/>
            </a:xfrm>
            <a:custGeom>
              <a:avLst/>
              <a:gdLst/>
              <a:ahLst/>
              <a:cxnLst/>
              <a:rect l="l" t="t" r="r" b="b"/>
              <a:pathLst>
                <a:path w="6539" h="1913" extrusionOk="0">
                  <a:moveTo>
                    <a:pt x="800" y="0"/>
                  </a:moveTo>
                  <a:cubicBezTo>
                    <a:pt x="337" y="0"/>
                    <a:pt x="43" y="70"/>
                    <a:pt x="0" y="211"/>
                  </a:cubicBezTo>
                  <a:cubicBezTo>
                    <a:pt x="0" y="245"/>
                    <a:pt x="0" y="278"/>
                    <a:pt x="0" y="311"/>
                  </a:cubicBezTo>
                  <a:cubicBezTo>
                    <a:pt x="107" y="217"/>
                    <a:pt x="351" y="173"/>
                    <a:pt x="695" y="173"/>
                  </a:cubicBezTo>
                  <a:cubicBezTo>
                    <a:pt x="1322" y="173"/>
                    <a:pt x="2281" y="320"/>
                    <a:pt x="3336" y="578"/>
                  </a:cubicBezTo>
                  <a:cubicBezTo>
                    <a:pt x="4937" y="979"/>
                    <a:pt x="6238" y="1546"/>
                    <a:pt x="6405" y="1913"/>
                  </a:cubicBezTo>
                  <a:cubicBezTo>
                    <a:pt x="6438" y="1913"/>
                    <a:pt x="6438" y="1879"/>
                    <a:pt x="6438" y="1846"/>
                  </a:cubicBezTo>
                  <a:cubicBezTo>
                    <a:pt x="6538" y="1479"/>
                    <a:pt x="5204" y="845"/>
                    <a:pt x="3403" y="378"/>
                  </a:cubicBezTo>
                  <a:cubicBezTo>
                    <a:pt x="2365" y="129"/>
                    <a:pt x="1428" y="0"/>
                    <a:pt x="800"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8"/>
            <p:cNvSpPr/>
            <p:nvPr/>
          </p:nvSpPr>
          <p:spPr>
            <a:xfrm flipH="1">
              <a:off x="5307610" y="4365895"/>
              <a:ext cx="177034" cy="51825"/>
            </a:xfrm>
            <a:custGeom>
              <a:avLst/>
              <a:gdLst/>
              <a:ahLst/>
              <a:cxnLst/>
              <a:rect l="l" t="t" r="r" b="b"/>
              <a:pathLst>
                <a:path w="6405" h="1875" extrusionOk="0">
                  <a:moveTo>
                    <a:pt x="701" y="0"/>
                  </a:moveTo>
                  <a:cubicBezTo>
                    <a:pt x="354" y="0"/>
                    <a:pt x="107" y="41"/>
                    <a:pt x="0" y="124"/>
                  </a:cubicBezTo>
                  <a:cubicBezTo>
                    <a:pt x="134" y="491"/>
                    <a:pt x="1435" y="1092"/>
                    <a:pt x="3069" y="1492"/>
                  </a:cubicBezTo>
                  <a:cubicBezTo>
                    <a:pt x="4067" y="1742"/>
                    <a:pt x="4988" y="1875"/>
                    <a:pt x="5620" y="1875"/>
                  </a:cubicBezTo>
                  <a:cubicBezTo>
                    <a:pt x="6002" y="1875"/>
                    <a:pt x="6279" y="1826"/>
                    <a:pt x="6405" y="1726"/>
                  </a:cubicBezTo>
                  <a:cubicBezTo>
                    <a:pt x="6238" y="1359"/>
                    <a:pt x="4937" y="792"/>
                    <a:pt x="3336" y="391"/>
                  </a:cubicBezTo>
                  <a:cubicBezTo>
                    <a:pt x="2284" y="134"/>
                    <a:pt x="1329" y="0"/>
                    <a:pt x="701"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38"/>
            <p:cNvSpPr/>
            <p:nvPr/>
          </p:nvSpPr>
          <p:spPr>
            <a:xfrm flipH="1">
              <a:off x="5200643" y="4466590"/>
              <a:ext cx="213021" cy="54202"/>
            </a:xfrm>
            <a:custGeom>
              <a:avLst/>
              <a:gdLst/>
              <a:ahLst/>
              <a:cxnLst/>
              <a:rect l="l" t="t" r="r" b="b"/>
              <a:pathLst>
                <a:path w="7707" h="1961" extrusionOk="0">
                  <a:moveTo>
                    <a:pt x="4498" y="1"/>
                  </a:moveTo>
                  <a:cubicBezTo>
                    <a:pt x="4273" y="1"/>
                    <a:pt x="4041" y="6"/>
                    <a:pt x="3803" y="17"/>
                  </a:cubicBezTo>
                  <a:cubicBezTo>
                    <a:pt x="1702" y="117"/>
                    <a:pt x="1" y="618"/>
                    <a:pt x="34" y="1152"/>
                  </a:cubicBezTo>
                  <a:cubicBezTo>
                    <a:pt x="65" y="1640"/>
                    <a:pt x="1491" y="1961"/>
                    <a:pt x="3368" y="1961"/>
                  </a:cubicBezTo>
                  <a:cubicBezTo>
                    <a:pt x="3543" y="1961"/>
                    <a:pt x="3722" y="1958"/>
                    <a:pt x="3904" y="1952"/>
                  </a:cubicBezTo>
                  <a:cubicBezTo>
                    <a:pt x="6005" y="1852"/>
                    <a:pt x="7706" y="1352"/>
                    <a:pt x="7673" y="818"/>
                  </a:cubicBezTo>
                  <a:cubicBezTo>
                    <a:pt x="7673" y="344"/>
                    <a:pt x="6302" y="1"/>
                    <a:pt x="449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38"/>
            <p:cNvSpPr/>
            <p:nvPr/>
          </p:nvSpPr>
          <p:spPr>
            <a:xfrm flipH="1">
              <a:off x="5201582" y="4462443"/>
              <a:ext cx="212994" cy="35987"/>
            </a:xfrm>
            <a:custGeom>
              <a:avLst/>
              <a:gdLst/>
              <a:ahLst/>
              <a:cxnLst/>
              <a:rect l="l" t="t" r="r" b="b"/>
              <a:pathLst>
                <a:path w="7706" h="1302" extrusionOk="0">
                  <a:moveTo>
                    <a:pt x="7673" y="1"/>
                  </a:moveTo>
                  <a:lnTo>
                    <a:pt x="0" y="334"/>
                  </a:lnTo>
                  <a:lnTo>
                    <a:pt x="67" y="1302"/>
                  </a:lnTo>
                  <a:lnTo>
                    <a:pt x="7706" y="968"/>
                  </a:lnTo>
                  <a:lnTo>
                    <a:pt x="767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8"/>
            <p:cNvSpPr/>
            <p:nvPr/>
          </p:nvSpPr>
          <p:spPr>
            <a:xfrm flipH="1">
              <a:off x="5201582" y="4439861"/>
              <a:ext cx="212994" cy="54423"/>
            </a:xfrm>
            <a:custGeom>
              <a:avLst/>
              <a:gdLst/>
              <a:ahLst/>
              <a:cxnLst/>
              <a:rect l="l" t="t" r="r" b="b"/>
              <a:pathLst>
                <a:path w="7706" h="1969" extrusionOk="0">
                  <a:moveTo>
                    <a:pt x="4497" y="1"/>
                  </a:moveTo>
                  <a:cubicBezTo>
                    <a:pt x="4272" y="1"/>
                    <a:pt x="4040" y="6"/>
                    <a:pt x="3803" y="17"/>
                  </a:cubicBezTo>
                  <a:cubicBezTo>
                    <a:pt x="1702" y="117"/>
                    <a:pt x="0" y="617"/>
                    <a:pt x="34" y="1151"/>
                  </a:cubicBezTo>
                  <a:cubicBezTo>
                    <a:pt x="34" y="1626"/>
                    <a:pt x="1404" y="1968"/>
                    <a:pt x="3208" y="1968"/>
                  </a:cubicBezTo>
                  <a:cubicBezTo>
                    <a:pt x="3434" y="1968"/>
                    <a:pt x="3666" y="1963"/>
                    <a:pt x="3903" y="1952"/>
                  </a:cubicBezTo>
                  <a:cubicBezTo>
                    <a:pt x="6005" y="1852"/>
                    <a:pt x="7706" y="1351"/>
                    <a:pt x="7673" y="818"/>
                  </a:cubicBezTo>
                  <a:cubicBezTo>
                    <a:pt x="7643" y="343"/>
                    <a:pt x="6295" y="1"/>
                    <a:pt x="449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8"/>
            <p:cNvSpPr/>
            <p:nvPr/>
          </p:nvSpPr>
          <p:spPr>
            <a:xfrm flipH="1">
              <a:off x="5215402" y="4447960"/>
              <a:ext cx="185354" cy="25567"/>
            </a:xfrm>
            <a:custGeom>
              <a:avLst/>
              <a:gdLst/>
              <a:ahLst/>
              <a:cxnLst/>
              <a:rect l="l" t="t" r="r" b="b"/>
              <a:pathLst>
                <a:path w="6706" h="925" extrusionOk="0">
                  <a:moveTo>
                    <a:pt x="4156" y="1"/>
                  </a:moveTo>
                  <a:cubicBezTo>
                    <a:pt x="3883" y="1"/>
                    <a:pt x="3597" y="8"/>
                    <a:pt x="3303" y="24"/>
                  </a:cubicBezTo>
                  <a:cubicBezTo>
                    <a:pt x="1468" y="91"/>
                    <a:pt x="1" y="458"/>
                    <a:pt x="1" y="825"/>
                  </a:cubicBezTo>
                  <a:cubicBezTo>
                    <a:pt x="1" y="858"/>
                    <a:pt x="1" y="892"/>
                    <a:pt x="34" y="925"/>
                  </a:cubicBezTo>
                  <a:cubicBezTo>
                    <a:pt x="268" y="591"/>
                    <a:pt x="1669" y="291"/>
                    <a:pt x="3336" y="191"/>
                  </a:cubicBezTo>
                  <a:cubicBezTo>
                    <a:pt x="3554" y="182"/>
                    <a:pt x="3767" y="178"/>
                    <a:pt x="3973" y="178"/>
                  </a:cubicBezTo>
                  <a:cubicBezTo>
                    <a:pt x="5350" y="178"/>
                    <a:pt x="6440" y="364"/>
                    <a:pt x="6672" y="625"/>
                  </a:cubicBezTo>
                  <a:cubicBezTo>
                    <a:pt x="6672" y="591"/>
                    <a:pt x="6706" y="558"/>
                    <a:pt x="6706" y="525"/>
                  </a:cubicBezTo>
                  <a:cubicBezTo>
                    <a:pt x="6706" y="215"/>
                    <a:pt x="5616" y="1"/>
                    <a:pt x="415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8"/>
            <p:cNvSpPr/>
            <p:nvPr/>
          </p:nvSpPr>
          <p:spPr>
            <a:xfrm flipH="1">
              <a:off x="5265185" y="4192120"/>
              <a:ext cx="359624" cy="315704"/>
            </a:xfrm>
            <a:custGeom>
              <a:avLst/>
              <a:gdLst/>
              <a:ahLst/>
              <a:cxnLst/>
              <a:rect l="l" t="t" r="r" b="b"/>
              <a:pathLst>
                <a:path w="13011" h="11422" extrusionOk="0">
                  <a:moveTo>
                    <a:pt x="6511" y="1"/>
                  </a:moveTo>
                  <a:cubicBezTo>
                    <a:pt x="4654" y="1"/>
                    <a:pt x="2834" y="907"/>
                    <a:pt x="1736" y="2575"/>
                  </a:cubicBezTo>
                  <a:cubicBezTo>
                    <a:pt x="1" y="5211"/>
                    <a:pt x="735" y="8747"/>
                    <a:pt x="3370" y="10481"/>
                  </a:cubicBezTo>
                  <a:cubicBezTo>
                    <a:pt x="4337" y="11117"/>
                    <a:pt x="5429" y="11421"/>
                    <a:pt x="6510" y="11421"/>
                  </a:cubicBezTo>
                  <a:cubicBezTo>
                    <a:pt x="8377" y="11421"/>
                    <a:pt x="10211" y="10515"/>
                    <a:pt x="11309" y="8847"/>
                  </a:cubicBezTo>
                  <a:cubicBezTo>
                    <a:pt x="13010" y="6211"/>
                    <a:pt x="12276" y="2642"/>
                    <a:pt x="9641" y="941"/>
                  </a:cubicBezTo>
                  <a:cubicBezTo>
                    <a:pt x="8675" y="305"/>
                    <a:pt x="7587" y="1"/>
                    <a:pt x="651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8"/>
            <p:cNvSpPr/>
            <p:nvPr/>
          </p:nvSpPr>
          <p:spPr>
            <a:xfrm flipH="1">
              <a:off x="5254128" y="4204779"/>
              <a:ext cx="339613" cy="316312"/>
            </a:xfrm>
            <a:custGeom>
              <a:avLst/>
              <a:gdLst/>
              <a:ahLst/>
              <a:cxnLst/>
              <a:rect l="l" t="t" r="r" b="b"/>
              <a:pathLst>
                <a:path w="12287" h="11444" extrusionOk="0">
                  <a:moveTo>
                    <a:pt x="5962" y="0"/>
                  </a:moveTo>
                  <a:cubicBezTo>
                    <a:pt x="2900" y="0"/>
                    <a:pt x="0" y="2492"/>
                    <a:pt x="211" y="6054"/>
                  </a:cubicBezTo>
                  <a:cubicBezTo>
                    <a:pt x="407" y="9358"/>
                    <a:pt x="3138" y="11443"/>
                    <a:pt x="5959" y="11443"/>
                  </a:cubicBezTo>
                  <a:cubicBezTo>
                    <a:pt x="7466" y="11443"/>
                    <a:pt x="9000" y="10847"/>
                    <a:pt x="10185" y="9523"/>
                  </a:cubicBezTo>
                  <a:cubicBezTo>
                    <a:pt x="12287" y="7154"/>
                    <a:pt x="12053" y="3552"/>
                    <a:pt x="9718" y="1450"/>
                  </a:cubicBezTo>
                  <a:cubicBezTo>
                    <a:pt x="8586" y="448"/>
                    <a:pt x="7260" y="0"/>
                    <a:pt x="596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8"/>
            <p:cNvSpPr/>
            <p:nvPr/>
          </p:nvSpPr>
          <p:spPr>
            <a:xfrm flipH="1">
              <a:off x="5355538" y="4288198"/>
              <a:ext cx="157686" cy="148454"/>
            </a:xfrm>
            <a:custGeom>
              <a:avLst/>
              <a:gdLst/>
              <a:ahLst/>
              <a:cxnLst/>
              <a:rect l="l" t="t" r="r" b="b"/>
              <a:pathLst>
                <a:path w="5705" h="5371" extrusionOk="0">
                  <a:moveTo>
                    <a:pt x="3341" y="1136"/>
                  </a:moveTo>
                  <a:cubicBezTo>
                    <a:pt x="3464" y="1136"/>
                    <a:pt x="3607" y="1179"/>
                    <a:pt x="3770" y="1268"/>
                  </a:cubicBezTo>
                  <a:lnTo>
                    <a:pt x="3069" y="2035"/>
                  </a:lnTo>
                  <a:cubicBezTo>
                    <a:pt x="2902" y="1835"/>
                    <a:pt x="2869" y="1568"/>
                    <a:pt x="2969" y="1334"/>
                  </a:cubicBezTo>
                  <a:cubicBezTo>
                    <a:pt x="3062" y="1204"/>
                    <a:pt x="3186" y="1136"/>
                    <a:pt x="3341" y="1136"/>
                  </a:cubicBezTo>
                  <a:close/>
                  <a:moveTo>
                    <a:pt x="2769" y="3402"/>
                  </a:moveTo>
                  <a:cubicBezTo>
                    <a:pt x="2902" y="3569"/>
                    <a:pt x="2936" y="3836"/>
                    <a:pt x="2836" y="4036"/>
                  </a:cubicBezTo>
                  <a:cubicBezTo>
                    <a:pt x="2763" y="4163"/>
                    <a:pt x="2652" y="4221"/>
                    <a:pt x="2512" y="4221"/>
                  </a:cubicBezTo>
                  <a:cubicBezTo>
                    <a:pt x="2393" y="4221"/>
                    <a:pt x="2254" y="4179"/>
                    <a:pt x="2102" y="4103"/>
                  </a:cubicBezTo>
                  <a:lnTo>
                    <a:pt x="2769" y="3402"/>
                  </a:lnTo>
                  <a:close/>
                  <a:moveTo>
                    <a:pt x="4970" y="0"/>
                  </a:moveTo>
                  <a:lnTo>
                    <a:pt x="4437" y="567"/>
                  </a:lnTo>
                  <a:cubicBezTo>
                    <a:pt x="3980" y="236"/>
                    <a:pt x="3538" y="69"/>
                    <a:pt x="3146" y="69"/>
                  </a:cubicBezTo>
                  <a:cubicBezTo>
                    <a:pt x="2708" y="69"/>
                    <a:pt x="2332" y="278"/>
                    <a:pt x="2068" y="701"/>
                  </a:cubicBezTo>
                  <a:cubicBezTo>
                    <a:pt x="1601" y="1434"/>
                    <a:pt x="2002" y="2168"/>
                    <a:pt x="2402" y="2769"/>
                  </a:cubicBezTo>
                  <a:lnTo>
                    <a:pt x="1568" y="3636"/>
                  </a:lnTo>
                  <a:cubicBezTo>
                    <a:pt x="1201" y="3269"/>
                    <a:pt x="968" y="2802"/>
                    <a:pt x="834" y="2302"/>
                  </a:cubicBezTo>
                  <a:lnTo>
                    <a:pt x="0" y="2769"/>
                  </a:lnTo>
                  <a:cubicBezTo>
                    <a:pt x="167" y="3336"/>
                    <a:pt x="501" y="3869"/>
                    <a:pt x="901" y="4303"/>
                  </a:cubicBezTo>
                  <a:lnTo>
                    <a:pt x="367" y="4904"/>
                  </a:lnTo>
                  <a:lnTo>
                    <a:pt x="901" y="5371"/>
                  </a:lnTo>
                  <a:lnTo>
                    <a:pt x="1435" y="4804"/>
                  </a:lnTo>
                  <a:cubicBezTo>
                    <a:pt x="1871" y="5131"/>
                    <a:pt x="2308" y="5298"/>
                    <a:pt x="2700" y="5298"/>
                  </a:cubicBezTo>
                  <a:cubicBezTo>
                    <a:pt x="3147" y="5298"/>
                    <a:pt x="3536" y="5081"/>
                    <a:pt x="3803" y="4637"/>
                  </a:cubicBezTo>
                  <a:cubicBezTo>
                    <a:pt x="4237" y="3936"/>
                    <a:pt x="3836" y="3236"/>
                    <a:pt x="3469" y="2635"/>
                  </a:cubicBezTo>
                  <a:lnTo>
                    <a:pt x="4337" y="1735"/>
                  </a:lnTo>
                  <a:cubicBezTo>
                    <a:pt x="4603" y="2001"/>
                    <a:pt x="4804" y="2368"/>
                    <a:pt x="4937" y="2735"/>
                  </a:cubicBezTo>
                  <a:lnTo>
                    <a:pt x="5704" y="2268"/>
                  </a:lnTo>
                  <a:cubicBezTo>
                    <a:pt x="5537" y="1835"/>
                    <a:pt x="5304" y="1401"/>
                    <a:pt x="4970" y="1067"/>
                  </a:cubicBezTo>
                  <a:lnTo>
                    <a:pt x="5504" y="500"/>
                  </a:lnTo>
                  <a:lnTo>
                    <a:pt x="497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8"/>
            <p:cNvSpPr/>
            <p:nvPr/>
          </p:nvSpPr>
          <p:spPr>
            <a:xfrm flipH="1">
              <a:off x="7172811" y="4481350"/>
              <a:ext cx="213021" cy="54202"/>
            </a:xfrm>
            <a:custGeom>
              <a:avLst/>
              <a:gdLst/>
              <a:ahLst/>
              <a:cxnLst/>
              <a:rect l="l" t="t" r="r" b="b"/>
              <a:pathLst>
                <a:path w="7707" h="1961" extrusionOk="0">
                  <a:moveTo>
                    <a:pt x="3210" y="1"/>
                  </a:moveTo>
                  <a:cubicBezTo>
                    <a:pt x="1411" y="1"/>
                    <a:pt x="64" y="343"/>
                    <a:pt x="34" y="818"/>
                  </a:cubicBezTo>
                  <a:cubicBezTo>
                    <a:pt x="1" y="1351"/>
                    <a:pt x="1702" y="1852"/>
                    <a:pt x="3804" y="1952"/>
                  </a:cubicBezTo>
                  <a:cubicBezTo>
                    <a:pt x="3985" y="1957"/>
                    <a:pt x="4164" y="1960"/>
                    <a:pt x="4339" y="1960"/>
                  </a:cubicBezTo>
                  <a:cubicBezTo>
                    <a:pt x="6221" y="1960"/>
                    <a:pt x="7673" y="1639"/>
                    <a:pt x="7673" y="1151"/>
                  </a:cubicBezTo>
                  <a:cubicBezTo>
                    <a:pt x="7706" y="618"/>
                    <a:pt x="6005" y="84"/>
                    <a:pt x="3904" y="17"/>
                  </a:cubicBezTo>
                  <a:cubicBezTo>
                    <a:pt x="3666" y="6"/>
                    <a:pt x="3435" y="1"/>
                    <a:pt x="321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8"/>
            <p:cNvSpPr/>
            <p:nvPr/>
          </p:nvSpPr>
          <p:spPr>
            <a:xfrm flipH="1">
              <a:off x="7172811" y="4477203"/>
              <a:ext cx="212082" cy="35987"/>
            </a:xfrm>
            <a:custGeom>
              <a:avLst/>
              <a:gdLst/>
              <a:ahLst/>
              <a:cxnLst/>
              <a:rect l="l" t="t" r="r" b="b"/>
              <a:pathLst>
                <a:path w="7673" h="1302" extrusionOk="0">
                  <a:moveTo>
                    <a:pt x="34" y="0"/>
                  </a:moveTo>
                  <a:lnTo>
                    <a:pt x="0" y="968"/>
                  </a:lnTo>
                  <a:lnTo>
                    <a:pt x="7639" y="1301"/>
                  </a:lnTo>
                  <a:lnTo>
                    <a:pt x="7672" y="334"/>
                  </a:lnTo>
                  <a:lnTo>
                    <a:pt x="3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8"/>
            <p:cNvSpPr/>
            <p:nvPr/>
          </p:nvSpPr>
          <p:spPr>
            <a:xfrm flipH="1">
              <a:off x="7171899" y="4454621"/>
              <a:ext cx="212994" cy="54396"/>
            </a:xfrm>
            <a:custGeom>
              <a:avLst/>
              <a:gdLst/>
              <a:ahLst/>
              <a:cxnLst/>
              <a:rect l="l" t="t" r="r" b="b"/>
              <a:pathLst>
                <a:path w="7706" h="1968" extrusionOk="0">
                  <a:moveTo>
                    <a:pt x="3209" y="0"/>
                  </a:moveTo>
                  <a:cubicBezTo>
                    <a:pt x="1411" y="0"/>
                    <a:pt x="63" y="343"/>
                    <a:pt x="34" y="817"/>
                  </a:cubicBezTo>
                  <a:cubicBezTo>
                    <a:pt x="0" y="1351"/>
                    <a:pt x="1701" y="1851"/>
                    <a:pt x="3836" y="1951"/>
                  </a:cubicBezTo>
                  <a:cubicBezTo>
                    <a:pt x="4070" y="1963"/>
                    <a:pt x="4299" y="1968"/>
                    <a:pt x="4521" y="1968"/>
                  </a:cubicBezTo>
                  <a:cubicBezTo>
                    <a:pt x="6302" y="1968"/>
                    <a:pt x="7672" y="1625"/>
                    <a:pt x="7672" y="1151"/>
                  </a:cubicBezTo>
                  <a:cubicBezTo>
                    <a:pt x="7706" y="584"/>
                    <a:pt x="6004" y="83"/>
                    <a:pt x="3903" y="17"/>
                  </a:cubicBezTo>
                  <a:cubicBezTo>
                    <a:pt x="3666" y="6"/>
                    <a:pt x="3434" y="0"/>
                    <a:pt x="3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8"/>
            <p:cNvSpPr/>
            <p:nvPr/>
          </p:nvSpPr>
          <p:spPr>
            <a:xfrm flipH="1">
              <a:off x="7185719" y="4462084"/>
              <a:ext cx="184442" cy="25291"/>
            </a:xfrm>
            <a:custGeom>
              <a:avLst/>
              <a:gdLst/>
              <a:ahLst/>
              <a:cxnLst/>
              <a:rect l="l" t="t" r="r" b="b"/>
              <a:pathLst>
                <a:path w="6673" h="915" extrusionOk="0">
                  <a:moveTo>
                    <a:pt x="2682" y="1"/>
                  </a:moveTo>
                  <a:cubicBezTo>
                    <a:pt x="1167" y="1"/>
                    <a:pt x="1" y="194"/>
                    <a:pt x="1" y="514"/>
                  </a:cubicBezTo>
                  <a:cubicBezTo>
                    <a:pt x="1" y="547"/>
                    <a:pt x="1" y="581"/>
                    <a:pt x="34" y="614"/>
                  </a:cubicBezTo>
                  <a:cubicBezTo>
                    <a:pt x="226" y="367"/>
                    <a:pt x="1232" y="188"/>
                    <a:pt x="2511" y="188"/>
                  </a:cubicBezTo>
                  <a:cubicBezTo>
                    <a:pt x="2786" y="188"/>
                    <a:pt x="3075" y="196"/>
                    <a:pt x="3370" y="214"/>
                  </a:cubicBezTo>
                  <a:cubicBezTo>
                    <a:pt x="5038" y="280"/>
                    <a:pt x="6405" y="581"/>
                    <a:pt x="6639" y="914"/>
                  </a:cubicBezTo>
                  <a:cubicBezTo>
                    <a:pt x="6672" y="881"/>
                    <a:pt x="6672" y="848"/>
                    <a:pt x="6672" y="814"/>
                  </a:cubicBezTo>
                  <a:cubicBezTo>
                    <a:pt x="6672" y="447"/>
                    <a:pt x="5205" y="80"/>
                    <a:pt x="3370" y="14"/>
                  </a:cubicBezTo>
                  <a:cubicBezTo>
                    <a:pt x="3135" y="5"/>
                    <a:pt x="2905" y="1"/>
                    <a:pt x="268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8"/>
            <p:cNvSpPr/>
            <p:nvPr/>
          </p:nvSpPr>
          <p:spPr>
            <a:xfrm flipH="1">
              <a:off x="7194951" y="4440773"/>
              <a:ext cx="212082" cy="54202"/>
            </a:xfrm>
            <a:custGeom>
              <a:avLst/>
              <a:gdLst/>
              <a:ahLst/>
              <a:cxnLst/>
              <a:rect l="l" t="t" r="r" b="b"/>
              <a:pathLst>
                <a:path w="7673" h="1961" extrusionOk="0">
                  <a:moveTo>
                    <a:pt x="3175" y="1"/>
                  </a:moveTo>
                  <a:cubicBezTo>
                    <a:pt x="1371" y="1"/>
                    <a:pt x="1" y="344"/>
                    <a:pt x="1" y="818"/>
                  </a:cubicBezTo>
                  <a:cubicBezTo>
                    <a:pt x="1" y="1352"/>
                    <a:pt x="1668" y="1852"/>
                    <a:pt x="3770" y="1952"/>
                  </a:cubicBezTo>
                  <a:cubicBezTo>
                    <a:pt x="3952" y="1958"/>
                    <a:pt x="4130" y="1961"/>
                    <a:pt x="4305" y="1961"/>
                  </a:cubicBezTo>
                  <a:cubicBezTo>
                    <a:pt x="6182" y="1961"/>
                    <a:pt x="7609" y="1640"/>
                    <a:pt x="7639" y="1152"/>
                  </a:cubicBezTo>
                  <a:cubicBezTo>
                    <a:pt x="7673" y="618"/>
                    <a:pt x="5972" y="84"/>
                    <a:pt x="3870" y="17"/>
                  </a:cubicBezTo>
                  <a:cubicBezTo>
                    <a:pt x="3633" y="6"/>
                    <a:pt x="3401" y="1"/>
                    <a:pt x="31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8"/>
            <p:cNvSpPr/>
            <p:nvPr/>
          </p:nvSpPr>
          <p:spPr>
            <a:xfrm flipH="1">
              <a:off x="7194951" y="4435715"/>
              <a:ext cx="212994" cy="35987"/>
            </a:xfrm>
            <a:custGeom>
              <a:avLst/>
              <a:gdLst/>
              <a:ahLst/>
              <a:cxnLst/>
              <a:rect l="l" t="t" r="r" b="b"/>
              <a:pathLst>
                <a:path w="7706" h="1302" extrusionOk="0">
                  <a:moveTo>
                    <a:pt x="67" y="0"/>
                  </a:moveTo>
                  <a:lnTo>
                    <a:pt x="0" y="1001"/>
                  </a:lnTo>
                  <a:lnTo>
                    <a:pt x="7672" y="1301"/>
                  </a:lnTo>
                  <a:lnTo>
                    <a:pt x="7706" y="334"/>
                  </a:lnTo>
                  <a:lnTo>
                    <a:pt x="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8"/>
            <p:cNvSpPr/>
            <p:nvPr/>
          </p:nvSpPr>
          <p:spPr>
            <a:xfrm flipH="1">
              <a:off x="7193099" y="4414045"/>
              <a:ext cx="212082" cy="54423"/>
            </a:xfrm>
            <a:custGeom>
              <a:avLst/>
              <a:gdLst/>
              <a:ahLst/>
              <a:cxnLst/>
              <a:rect l="l" t="t" r="r" b="b"/>
              <a:pathLst>
                <a:path w="7673" h="1969" extrusionOk="0">
                  <a:moveTo>
                    <a:pt x="3175" y="1"/>
                  </a:moveTo>
                  <a:cubicBezTo>
                    <a:pt x="1371" y="1"/>
                    <a:pt x="0" y="343"/>
                    <a:pt x="0" y="818"/>
                  </a:cubicBezTo>
                  <a:cubicBezTo>
                    <a:pt x="0" y="1351"/>
                    <a:pt x="1668" y="1852"/>
                    <a:pt x="3770" y="1952"/>
                  </a:cubicBezTo>
                  <a:cubicBezTo>
                    <a:pt x="4007" y="1963"/>
                    <a:pt x="4239" y="1968"/>
                    <a:pt x="4464" y="1968"/>
                  </a:cubicBezTo>
                  <a:cubicBezTo>
                    <a:pt x="6262" y="1968"/>
                    <a:pt x="7609" y="1626"/>
                    <a:pt x="7639" y="1151"/>
                  </a:cubicBezTo>
                  <a:cubicBezTo>
                    <a:pt x="7672" y="584"/>
                    <a:pt x="5971" y="84"/>
                    <a:pt x="3870" y="17"/>
                  </a:cubicBezTo>
                  <a:cubicBezTo>
                    <a:pt x="3633" y="6"/>
                    <a:pt x="3400" y="1"/>
                    <a:pt x="3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8"/>
            <p:cNvSpPr/>
            <p:nvPr/>
          </p:nvSpPr>
          <p:spPr>
            <a:xfrm flipH="1">
              <a:off x="7207859" y="4421536"/>
              <a:ext cx="184414" cy="25263"/>
            </a:xfrm>
            <a:custGeom>
              <a:avLst/>
              <a:gdLst/>
              <a:ahLst/>
              <a:cxnLst/>
              <a:rect l="l" t="t" r="r" b="b"/>
              <a:pathLst>
                <a:path w="6672" h="914" extrusionOk="0">
                  <a:moveTo>
                    <a:pt x="2682" y="0"/>
                  </a:moveTo>
                  <a:cubicBezTo>
                    <a:pt x="1167" y="0"/>
                    <a:pt x="0" y="193"/>
                    <a:pt x="0" y="513"/>
                  </a:cubicBezTo>
                  <a:cubicBezTo>
                    <a:pt x="0" y="547"/>
                    <a:pt x="0" y="580"/>
                    <a:pt x="34" y="613"/>
                  </a:cubicBezTo>
                  <a:cubicBezTo>
                    <a:pt x="226" y="366"/>
                    <a:pt x="1231" y="187"/>
                    <a:pt x="2510" y="187"/>
                  </a:cubicBezTo>
                  <a:cubicBezTo>
                    <a:pt x="2786" y="187"/>
                    <a:pt x="3074" y="195"/>
                    <a:pt x="3369" y="213"/>
                  </a:cubicBezTo>
                  <a:cubicBezTo>
                    <a:pt x="5037" y="280"/>
                    <a:pt x="6405" y="580"/>
                    <a:pt x="6638" y="914"/>
                  </a:cubicBezTo>
                  <a:cubicBezTo>
                    <a:pt x="6638" y="880"/>
                    <a:pt x="6672" y="847"/>
                    <a:pt x="6672" y="813"/>
                  </a:cubicBezTo>
                  <a:cubicBezTo>
                    <a:pt x="6672" y="447"/>
                    <a:pt x="5204" y="80"/>
                    <a:pt x="3369" y="13"/>
                  </a:cubicBezTo>
                  <a:cubicBezTo>
                    <a:pt x="3134" y="4"/>
                    <a:pt x="2904" y="0"/>
                    <a:pt x="268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8"/>
            <p:cNvSpPr/>
            <p:nvPr/>
          </p:nvSpPr>
          <p:spPr>
            <a:xfrm flipH="1">
              <a:off x="7192187" y="4391343"/>
              <a:ext cx="212082" cy="54202"/>
            </a:xfrm>
            <a:custGeom>
              <a:avLst/>
              <a:gdLst/>
              <a:ahLst/>
              <a:cxnLst/>
              <a:rect l="l" t="t" r="r" b="b"/>
              <a:pathLst>
                <a:path w="7673" h="1961" extrusionOk="0">
                  <a:moveTo>
                    <a:pt x="3176" y="1"/>
                  </a:moveTo>
                  <a:cubicBezTo>
                    <a:pt x="1378" y="1"/>
                    <a:pt x="30" y="344"/>
                    <a:pt x="1" y="818"/>
                  </a:cubicBezTo>
                  <a:cubicBezTo>
                    <a:pt x="1" y="1352"/>
                    <a:pt x="1669" y="1852"/>
                    <a:pt x="3770" y="1952"/>
                  </a:cubicBezTo>
                  <a:cubicBezTo>
                    <a:pt x="3952" y="1958"/>
                    <a:pt x="4131" y="1961"/>
                    <a:pt x="4306" y="1961"/>
                  </a:cubicBezTo>
                  <a:cubicBezTo>
                    <a:pt x="6188" y="1961"/>
                    <a:pt x="7639" y="1640"/>
                    <a:pt x="7639" y="1152"/>
                  </a:cubicBezTo>
                  <a:cubicBezTo>
                    <a:pt x="7673" y="618"/>
                    <a:pt x="5972" y="84"/>
                    <a:pt x="3870" y="17"/>
                  </a:cubicBezTo>
                  <a:cubicBezTo>
                    <a:pt x="3633" y="6"/>
                    <a:pt x="3401" y="1"/>
                    <a:pt x="317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8"/>
            <p:cNvSpPr/>
            <p:nvPr/>
          </p:nvSpPr>
          <p:spPr>
            <a:xfrm flipH="1">
              <a:off x="7192187" y="4386847"/>
              <a:ext cx="212082" cy="35987"/>
            </a:xfrm>
            <a:custGeom>
              <a:avLst/>
              <a:gdLst/>
              <a:ahLst/>
              <a:cxnLst/>
              <a:rect l="l" t="t" r="r" b="b"/>
              <a:pathLst>
                <a:path w="7673" h="1302" extrusionOk="0">
                  <a:moveTo>
                    <a:pt x="34" y="0"/>
                  </a:moveTo>
                  <a:lnTo>
                    <a:pt x="1" y="1001"/>
                  </a:lnTo>
                  <a:lnTo>
                    <a:pt x="7639" y="1301"/>
                  </a:lnTo>
                  <a:lnTo>
                    <a:pt x="7673" y="334"/>
                  </a:lnTo>
                  <a:lnTo>
                    <a:pt x="3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8"/>
            <p:cNvSpPr/>
            <p:nvPr/>
          </p:nvSpPr>
          <p:spPr>
            <a:xfrm flipH="1">
              <a:off x="7191247" y="4365177"/>
              <a:ext cx="212082" cy="54423"/>
            </a:xfrm>
            <a:custGeom>
              <a:avLst/>
              <a:gdLst/>
              <a:ahLst/>
              <a:cxnLst/>
              <a:rect l="l" t="t" r="r" b="b"/>
              <a:pathLst>
                <a:path w="7673" h="1969" extrusionOk="0">
                  <a:moveTo>
                    <a:pt x="3184" y="1"/>
                  </a:moveTo>
                  <a:cubicBezTo>
                    <a:pt x="1404" y="1"/>
                    <a:pt x="30" y="343"/>
                    <a:pt x="0" y="818"/>
                  </a:cubicBezTo>
                  <a:cubicBezTo>
                    <a:pt x="0" y="1351"/>
                    <a:pt x="1668" y="1852"/>
                    <a:pt x="3803" y="1952"/>
                  </a:cubicBezTo>
                  <a:cubicBezTo>
                    <a:pt x="4036" y="1963"/>
                    <a:pt x="4265" y="1968"/>
                    <a:pt x="4488" y="1968"/>
                  </a:cubicBezTo>
                  <a:cubicBezTo>
                    <a:pt x="6268" y="1968"/>
                    <a:pt x="7639" y="1626"/>
                    <a:pt x="7639" y="1151"/>
                  </a:cubicBezTo>
                  <a:cubicBezTo>
                    <a:pt x="7672" y="584"/>
                    <a:pt x="5971" y="84"/>
                    <a:pt x="3869" y="17"/>
                  </a:cubicBezTo>
                  <a:cubicBezTo>
                    <a:pt x="3636" y="6"/>
                    <a:pt x="3407" y="1"/>
                    <a:pt x="31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8"/>
            <p:cNvSpPr/>
            <p:nvPr/>
          </p:nvSpPr>
          <p:spPr>
            <a:xfrm flipH="1">
              <a:off x="7205094" y="4372695"/>
              <a:ext cx="184414" cy="25235"/>
            </a:xfrm>
            <a:custGeom>
              <a:avLst/>
              <a:gdLst/>
              <a:ahLst/>
              <a:cxnLst/>
              <a:rect l="l" t="t" r="r" b="b"/>
              <a:pathLst>
                <a:path w="6672" h="913" extrusionOk="0">
                  <a:moveTo>
                    <a:pt x="2747" y="1"/>
                  </a:moveTo>
                  <a:cubicBezTo>
                    <a:pt x="1201" y="1"/>
                    <a:pt x="0" y="217"/>
                    <a:pt x="0" y="512"/>
                  </a:cubicBezTo>
                  <a:cubicBezTo>
                    <a:pt x="0" y="546"/>
                    <a:pt x="0" y="579"/>
                    <a:pt x="34" y="612"/>
                  </a:cubicBezTo>
                  <a:cubicBezTo>
                    <a:pt x="226" y="365"/>
                    <a:pt x="1231" y="186"/>
                    <a:pt x="2511" y="186"/>
                  </a:cubicBezTo>
                  <a:cubicBezTo>
                    <a:pt x="2786" y="186"/>
                    <a:pt x="3074" y="194"/>
                    <a:pt x="3369" y="212"/>
                  </a:cubicBezTo>
                  <a:cubicBezTo>
                    <a:pt x="5037" y="279"/>
                    <a:pt x="6405" y="579"/>
                    <a:pt x="6638" y="913"/>
                  </a:cubicBezTo>
                  <a:cubicBezTo>
                    <a:pt x="6672" y="879"/>
                    <a:pt x="6672" y="846"/>
                    <a:pt x="6672" y="812"/>
                  </a:cubicBezTo>
                  <a:cubicBezTo>
                    <a:pt x="6672" y="446"/>
                    <a:pt x="5204" y="79"/>
                    <a:pt x="3369" y="12"/>
                  </a:cubicBezTo>
                  <a:cubicBezTo>
                    <a:pt x="3157" y="4"/>
                    <a:pt x="2949" y="1"/>
                    <a:pt x="274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8"/>
            <p:cNvSpPr/>
            <p:nvPr/>
          </p:nvSpPr>
          <p:spPr>
            <a:xfrm flipH="1">
              <a:off x="7214299" y="4351357"/>
              <a:ext cx="212082" cy="54174"/>
            </a:xfrm>
            <a:custGeom>
              <a:avLst/>
              <a:gdLst/>
              <a:ahLst/>
              <a:cxnLst/>
              <a:rect l="l" t="t" r="r" b="b"/>
              <a:pathLst>
                <a:path w="7673" h="1960" extrusionOk="0">
                  <a:moveTo>
                    <a:pt x="3175" y="0"/>
                  </a:moveTo>
                  <a:cubicBezTo>
                    <a:pt x="1371" y="0"/>
                    <a:pt x="0" y="343"/>
                    <a:pt x="0" y="817"/>
                  </a:cubicBezTo>
                  <a:cubicBezTo>
                    <a:pt x="0" y="1351"/>
                    <a:pt x="1668" y="1851"/>
                    <a:pt x="3769" y="1951"/>
                  </a:cubicBezTo>
                  <a:cubicBezTo>
                    <a:pt x="3951" y="1957"/>
                    <a:pt x="4130" y="1960"/>
                    <a:pt x="4305" y="1960"/>
                  </a:cubicBezTo>
                  <a:cubicBezTo>
                    <a:pt x="6182" y="1960"/>
                    <a:pt x="7608" y="1639"/>
                    <a:pt x="7639" y="1151"/>
                  </a:cubicBezTo>
                  <a:cubicBezTo>
                    <a:pt x="7672" y="617"/>
                    <a:pt x="5971" y="83"/>
                    <a:pt x="3870" y="17"/>
                  </a:cubicBezTo>
                  <a:cubicBezTo>
                    <a:pt x="3632" y="6"/>
                    <a:pt x="3400" y="0"/>
                    <a:pt x="317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8"/>
            <p:cNvSpPr/>
            <p:nvPr/>
          </p:nvSpPr>
          <p:spPr>
            <a:xfrm flipH="1">
              <a:off x="7214299" y="4347183"/>
              <a:ext cx="212082" cy="35075"/>
            </a:xfrm>
            <a:custGeom>
              <a:avLst/>
              <a:gdLst/>
              <a:ahLst/>
              <a:cxnLst/>
              <a:rect l="l" t="t" r="r" b="b"/>
              <a:pathLst>
                <a:path w="7673" h="1269" extrusionOk="0">
                  <a:moveTo>
                    <a:pt x="33" y="1"/>
                  </a:moveTo>
                  <a:lnTo>
                    <a:pt x="0" y="968"/>
                  </a:lnTo>
                  <a:lnTo>
                    <a:pt x="7639" y="1268"/>
                  </a:lnTo>
                  <a:lnTo>
                    <a:pt x="7672" y="301"/>
                  </a:lnTo>
                  <a:lnTo>
                    <a:pt x="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8"/>
            <p:cNvSpPr/>
            <p:nvPr/>
          </p:nvSpPr>
          <p:spPr>
            <a:xfrm flipH="1">
              <a:off x="7213387" y="4324601"/>
              <a:ext cx="212994" cy="54423"/>
            </a:xfrm>
            <a:custGeom>
              <a:avLst/>
              <a:gdLst/>
              <a:ahLst/>
              <a:cxnLst/>
              <a:rect l="l" t="t" r="r" b="b"/>
              <a:pathLst>
                <a:path w="7706" h="1969" extrusionOk="0">
                  <a:moveTo>
                    <a:pt x="3218" y="1"/>
                  </a:moveTo>
                  <a:cubicBezTo>
                    <a:pt x="1437" y="1"/>
                    <a:pt x="63" y="344"/>
                    <a:pt x="33" y="818"/>
                  </a:cubicBezTo>
                  <a:cubicBezTo>
                    <a:pt x="0" y="1352"/>
                    <a:pt x="1701" y="1852"/>
                    <a:pt x="3803" y="1952"/>
                  </a:cubicBezTo>
                  <a:cubicBezTo>
                    <a:pt x="4040" y="1963"/>
                    <a:pt x="4272" y="1969"/>
                    <a:pt x="4498" y="1969"/>
                  </a:cubicBezTo>
                  <a:cubicBezTo>
                    <a:pt x="6302" y="1969"/>
                    <a:pt x="7672" y="1626"/>
                    <a:pt x="7672" y="1151"/>
                  </a:cubicBezTo>
                  <a:cubicBezTo>
                    <a:pt x="7706" y="618"/>
                    <a:pt x="6004" y="117"/>
                    <a:pt x="3903" y="17"/>
                  </a:cubicBezTo>
                  <a:cubicBezTo>
                    <a:pt x="3669" y="6"/>
                    <a:pt x="3440" y="1"/>
                    <a:pt x="321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8"/>
            <p:cNvSpPr/>
            <p:nvPr/>
          </p:nvSpPr>
          <p:spPr>
            <a:xfrm flipH="1">
              <a:off x="7227207" y="4332119"/>
              <a:ext cx="184442" cy="25235"/>
            </a:xfrm>
            <a:custGeom>
              <a:avLst/>
              <a:gdLst/>
              <a:ahLst/>
              <a:cxnLst/>
              <a:rect l="l" t="t" r="r" b="b"/>
              <a:pathLst>
                <a:path w="6673" h="913" extrusionOk="0">
                  <a:moveTo>
                    <a:pt x="2748" y="1"/>
                  </a:moveTo>
                  <a:cubicBezTo>
                    <a:pt x="1201" y="1"/>
                    <a:pt x="1" y="218"/>
                    <a:pt x="1" y="513"/>
                  </a:cubicBezTo>
                  <a:cubicBezTo>
                    <a:pt x="1" y="546"/>
                    <a:pt x="1" y="579"/>
                    <a:pt x="34" y="613"/>
                  </a:cubicBezTo>
                  <a:cubicBezTo>
                    <a:pt x="226" y="366"/>
                    <a:pt x="1232" y="186"/>
                    <a:pt x="2511" y="186"/>
                  </a:cubicBezTo>
                  <a:cubicBezTo>
                    <a:pt x="2786" y="186"/>
                    <a:pt x="3074" y="195"/>
                    <a:pt x="3370" y="212"/>
                  </a:cubicBezTo>
                  <a:cubicBezTo>
                    <a:pt x="5038" y="279"/>
                    <a:pt x="6405" y="579"/>
                    <a:pt x="6639" y="913"/>
                  </a:cubicBezTo>
                  <a:cubicBezTo>
                    <a:pt x="6639" y="879"/>
                    <a:pt x="6672" y="846"/>
                    <a:pt x="6672" y="813"/>
                  </a:cubicBezTo>
                  <a:cubicBezTo>
                    <a:pt x="6672" y="446"/>
                    <a:pt x="5205" y="79"/>
                    <a:pt x="3370" y="12"/>
                  </a:cubicBezTo>
                  <a:cubicBezTo>
                    <a:pt x="3158" y="4"/>
                    <a:pt x="2950" y="1"/>
                    <a:pt x="274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8"/>
            <p:cNvSpPr/>
            <p:nvPr/>
          </p:nvSpPr>
          <p:spPr>
            <a:xfrm flipH="1">
              <a:off x="7180191" y="4316530"/>
              <a:ext cx="213021" cy="54893"/>
            </a:xfrm>
            <a:custGeom>
              <a:avLst/>
              <a:gdLst/>
              <a:ahLst/>
              <a:cxnLst/>
              <a:rect l="l" t="t" r="r" b="b"/>
              <a:pathLst>
                <a:path w="7707" h="1986" extrusionOk="0">
                  <a:moveTo>
                    <a:pt x="3344" y="1"/>
                  </a:moveTo>
                  <a:cubicBezTo>
                    <a:pt x="1487" y="1"/>
                    <a:pt x="34" y="324"/>
                    <a:pt x="34" y="843"/>
                  </a:cubicBezTo>
                  <a:cubicBezTo>
                    <a:pt x="1" y="1377"/>
                    <a:pt x="1702" y="1877"/>
                    <a:pt x="3804" y="1977"/>
                  </a:cubicBezTo>
                  <a:cubicBezTo>
                    <a:pt x="3972" y="1982"/>
                    <a:pt x="4138" y="1985"/>
                    <a:pt x="4300" y="1985"/>
                  </a:cubicBezTo>
                  <a:cubicBezTo>
                    <a:pt x="6196" y="1985"/>
                    <a:pt x="7642" y="1635"/>
                    <a:pt x="7673" y="1143"/>
                  </a:cubicBezTo>
                  <a:cubicBezTo>
                    <a:pt x="7706" y="610"/>
                    <a:pt x="6005" y="109"/>
                    <a:pt x="3870" y="9"/>
                  </a:cubicBezTo>
                  <a:cubicBezTo>
                    <a:pt x="3692" y="3"/>
                    <a:pt x="3516" y="1"/>
                    <a:pt x="33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8"/>
            <p:cNvSpPr/>
            <p:nvPr/>
          </p:nvSpPr>
          <p:spPr>
            <a:xfrm flipH="1">
              <a:off x="7180191" y="4312162"/>
              <a:ext cx="213021" cy="35987"/>
            </a:xfrm>
            <a:custGeom>
              <a:avLst/>
              <a:gdLst/>
              <a:ahLst/>
              <a:cxnLst/>
              <a:rect l="l" t="t" r="r" b="b"/>
              <a:pathLst>
                <a:path w="7707" h="1302" extrusionOk="0">
                  <a:moveTo>
                    <a:pt x="68" y="0"/>
                  </a:moveTo>
                  <a:lnTo>
                    <a:pt x="1" y="968"/>
                  </a:lnTo>
                  <a:lnTo>
                    <a:pt x="7673" y="1301"/>
                  </a:lnTo>
                  <a:lnTo>
                    <a:pt x="7706" y="334"/>
                  </a:lnTo>
                  <a:lnTo>
                    <a:pt x="6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8"/>
            <p:cNvSpPr/>
            <p:nvPr/>
          </p:nvSpPr>
          <p:spPr>
            <a:xfrm flipH="1">
              <a:off x="7179279" y="4289801"/>
              <a:ext cx="212994" cy="54865"/>
            </a:xfrm>
            <a:custGeom>
              <a:avLst/>
              <a:gdLst/>
              <a:ahLst/>
              <a:cxnLst/>
              <a:rect l="l" t="t" r="r" b="b"/>
              <a:pathLst>
                <a:path w="7706" h="1985" extrusionOk="0">
                  <a:moveTo>
                    <a:pt x="3406" y="1"/>
                  </a:moveTo>
                  <a:cubicBezTo>
                    <a:pt x="1506" y="1"/>
                    <a:pt x="34" y="351"/>
                    <a:pt x="34" y="843"/>
                  </a:cubicBezTo>
                  <a:cubicBezTo>
                    <a:pt x="0" y="1376"/>
                    <a:pt x="1702" y="1877"/>
                    <a:pt x="3803" y="1977"/>
                  </a:cubicBezTo>
                  <a:cubicBezTo>
                    <a:pt x="3971" y="1982"/>
                    <a:pt x="4137" y="1985"/>
                    <a:pt x="4299" y="1985"/>
                  </a:cubicBezTo>
                  <a:cubicBezTo>
                    <a:pt x="6196" y="1985"/>
                    <a:pt x="7642" y="1635"/>
                    <a:pt x="7672" y="1143"/>
                  </a:cubicBezTo>
                  <a:cubicBezTo>
                    <a:pt x="7706" y="609"/>
                    <a:pt x="6005" y="109"/>
                    <a:pt x="3903" y="9"/>
                  </a:cubicBezTo>
                  <a:cubicBezTo>
                    <a:pt x="3735" y="4"/>
                    <a:pt x="3569" y="1"/>
                    <a:pt x="340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38"/>
            <p:cNvSpPr/>
            <p:nvPr/>
          </p:nvSpPr>
          <p:spPr>
            <a:xfrm flipH="1">
              <a:off x="7193099" y="4297983"/>
              <a:ext cx="185354" cy="25263"/>
            </a:xfrm>
            <a:custGeom>
              <a:avLst/>
              <a:gdLst/>
              <a:ahLst/>
              <a:cxnLst/>
              <a:rect l="l" t="t" r="r" b="b"/>
              <a:pathLst>
                <a:path w="6706" h="914" extrusionOk="0">
                  <a:moveTo>
                    <a:pt x="2711" y="0"/>
                  </a:moveTo>
                  <a:cubicBezTo>
                    <a:pt x="1177" y="0"/>
                    <a:pt x="30" y="197"/>
                    <a:pt x="1" y="547"/>
                  </a:cubicBezTo>
                  <a:cubicBezTo>
                    <a:pt x="1" y="580"/>
                    <a:pt x="34" y="613"/>
                    <a:pt x="34" y="613"/>
                  </a:cubicBezTo>
                  <a:cubicBezTo>
                    <a:pt x="254" y="366"/>
                    <a:pt x="1241" y="187"/>
                    <a:pt x="2513" y="187"/>
                  </a:cubicBezTo>
                  <a:cubicBezTo>
                    <a:pt x="2787" y="187"/>
                    <a:pt x="3074" y="195"/>
                    <a:pt x="3370" y="213"/>
                  </a:cubicBezTo>
                  <a:cubicBezTo>
                    <a:pt x="5038" y="280"/>
                    <a:pt x="6439" y="580"/>
                    <a:pt x="6672" y="914"/>
                  </a:cubicBezTo>
                  <a:cubicBezTo>
                    <a:pt x="6672" y="880"/>
                    <a:pt x="6705" y="847"/>
                    <a:pt x="6705" y="814"/>
                  </a:cubicBezTo>
                  <a:cubicBezTo>
                    <a:pt x="6705" y="480"/>
                    <a:pt x="5238" y="113"/>
                    <a:pt x="3403" y="13"/>
                  </a:cubicBezTo>
                  <a:cubicBezTo>
                    <a:pt x="3166" y="5"/>
                    <a:pt x="2934" y="0"/>
                    <a:pt x="271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38"/>
            <p:cNvSpPr/>
            <p:nvPr/>
          </p:nvSpPr>
          <p:spPr>
            <a:xfrm flipH="1">
              <a:off x="7333236" y="4438811"/>
              <a:ext cx="212082" cy="73439"/>
            </a:xfrm>
            <a:custGeom>
              <a:avLst/>
              <a:gdLst/>
              <a:ahLst/>
              <a:cxnLst/>
              <a:rect l="l" t="t" r="r" b="b"/>
              <a:pathLst>
                <a:path w="7673" h="2657" extrusionOk="0">
                  <a:moveTo>
                    <a:pt x="6278" y="1"/>
                  </a:moveTo>
                  <a:cubicBezTo>
                    <a:pt x="5565" y="1"/>
                    <a:pt x="4620" y="126"/>
                    <a:pt x="3603" y="389"/>
                  </a:cubicBezTo>
                  <a:cubicBezTo>
                    <a:pt x="1568" y="922"/>
                    <a:pt x="0" y="1756"/>
                    <a:pt x="133" y="2257"/>
                  </a:cubicBezTo>
                  <a:cubicBezTo>
                    <a:pt x="200" y="2523"/>
                    <a:pt x="676" y="2657"/>
                    <a:pt x="1389" y="2657"/>
                  </a:cubicBezTo>
                  <a:cubicBezTo>
                    <a:pt x="2102" y="2657"/>
                    <a:pt x="3052" y="2523"/>
                    <a:pt x="4070" y="2257"/>
                  </a:cubicBezTo>
                  <a:cubicBezTo>
                    <a:pt x="6138" y="1756"/>
                    <a:pt x="7672" y="922"/>
                    <a:pt x="7572" y="389"/>
                  </a:cubicBezTo>
                  <a:cubicBezTo>
                    <a:pt x="7504" y="134"/>
                    <a:pt x="7015" y="1"/>
                    <a:pt x="627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38"/>
            <p:cNvSpPr/>
            <p:nvPr/>
          </p:nvSpPr>
          <p:spPr>
            <a:xfrm flipH="1">
              <a:off x="7336000" y="4423719"/>
              <a:ext cx="212109" cy="77475"/>
            </a:xfrm>
            <a:custGeom>
              <a:avLst/>
              <a:gdLst/>
              <a:ahLst/>
              <a:cxnLst/>
              <a:rect l="l" t="t" r="r" b="b"/>
              <a:pathLst>
                <a:path w="7674" h="2803" extrusionOk="0">
                  <a:moveTo>
                    <a:pt x="7406" y="1"/>
                  </a:moveTo>
                  <a:lnTo>
                    <a:pt x="1" y="1869"/>
                  </a:lnTo>
                  <a:lnTo>
                    <a:pt x="234" y="2803"/>
                  </a:lnTo>
                  <a:lnTo>
                    <a:pt x="7673" y="935"/>
                  </a:lnTo>
                  <a:lnTo>
                    <a:pt x="740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38"/>
            <p:cNvSpPr/>
            <p:nvPr/>
          </p:nvSpPr>
          <p:spPr>
            <a:xfrm flipH="1">
              <a:off x="7339703" y="4412995"/>
              <a:ext cx="212082" cy="73439"/>
            </a:xfrm>
            <a:custGeom>
              <a:avLst/>
              <a:gdLst/>
              <a:ahLst/>
              <a:cxnLst/>
              <a:rect l="l" t="t" r="r" b="b"/>
              <a:pathLst>
                <a:path w="7673" h="2657" extrusionOk="0">
                  <a:moveTo>
                    <a:pt x="6262" y="1"/>
                  </a:moveTo>
                  <a:cubicBezTo>
                    <a:pt x="5557" y="1"/>
                    <a:pt x="4621" y="126"/>
                    <a:pt x="3603" y="389"/>
                  </a:cubicBezTo>
                  <a:cubicBezTo>
                    <a:pt x="1568" y="922"/>
                    <a:pt x="1" y="1756"/>
                    <a:pt x="134" y="2257"/>
                  </a:cubicBezTo>
                  <a:cubicBezTo>
                    <a:pt x="201" y="2523"/>
                    <a:pt x="676" y="2657"/>
                    <a:pt x="1389" y="2657"/>
                  </a:cubicBezTo>
                  <a:cubicBezTo>
                    <a:pt x="2102" y="2657"/>
                    <a:pt x="3053" y="2523"/>
                    <a:pt x="4070" y="2257"/>
                  </a:cubicBezTo>
                  <a:cubicBezTo>
                    <a:pt x="6138" y="1723"/>
                    <a:pt x="7673" y="922"/>
                    <a:pt x="7539" y="389"/>
                  </a:cubicBezTo>
                  <a:cubicBezTo>
                    <a:pt x="7471" y="134"/>
                    <a:pt x="6990" y="1"/>
                    <a:pt x="62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38"/>
            <p:cNvSpPr/>
            <p:nvPr/>
          </p:nvSpPr>
          <p:spPr>
            <a:xfrm flipH="1">
              <a:off x="7356287" y="4419988"/>
              <a:ext cx="181678" cy="53539"/>
            </a:xfrm>
            <a:custGeom>
              <a:avLst/>
              <a:gdLst/>
              <a:ahLst/>
              <a:cxnLst/>
              <a:rect l="l" t="t" r="r" b="b"/>
              <a:pathLst>
                <a:path w="6573" h="1937" extrusionOk="0">
                  <a:moveTo>
                    <a:pt x="5734" y="0"/>
                  </a:moveTo>
                  <a:cubicBezTo>
                    <a:pt x="5103" y="0"/>
                    <a:pt x="4163" y="136"/>
                    <a:pt x="3136" y="402"/>
                  </a:cubicBezTo>
                  <a:cubicBezTo>
                    <a:pt x="1369" y="836"/>
                    <a:pt x="1" y="1503"/>
                    <a:pt x="101" y="1870"/>
                  </a:cubicBezTo>
                  <a:cubicBezTo>
                    <a:pt x="101" y="1870"/>
                    <a:pt x="134" y="1904"/>
                    <a:pt x="134" y="1937"/>
                  </a:cubicBezTo>
                  <a:cubicBezTo>
                    <a:pt x="301" y="1570"/>
                    <a:pt x="1602" y="1003"/>
                    <a:pt x="3203" y="569"/>
                  </a:cubicBezTo>
                  <a:cubicBezTo>
                    <a:pt x="4222" y="320"/>
                    <a:pt x="5151" y="187"/>
                    <a:pt x="5778" y="187"/>
                  </a:cubicBezTo>
                  <a:cubicBezTo>
                    <a:pt x="6157" y="187"/>
                    <a:pt x="6426" y="235"/>
                    <a:pt x="6539" y="336"/>
                  </a:cubicBezTo>
                  <a:cubicBezTo>
                    <a:pt x="6572" y="302"/>
                    <a:pt x="6572" y="269"/>
                    <a:pt x="6539" y="236"/>
                  </a:cubicBezTo>
                  <a:cubicBezTo>
                    <a:pt x="6510" y="78"/>
                    <a:pt x="6210" y="0"/>
                    <a:pt x="57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38"/>
            <p:cNvSpPr/>
            <p:nvPr/>
          </p:nvSpPr>
          <p:spPr>
            <a:xfrm flipH="1">
              <a:off x="7428208" y="4481350"/>
              <a:ext cx="212082" cy="54202"/>
            </a:xfrm>
            <a:custGeom>
              <a:avLst/>
              <a:gdLst/>
              <a:ahLst/>
              <a:cxnLst/>
              <a:rect l="l" t="t" r="r" b="b"/>
              <a:pathLst>
                <a:path w="7673" h="1961" extrusionOk="0">
                  <a:moveTo>
                    <a:pt x="3185" y="1"/>
                  </a:moveTo>
                  <a:cubicBezTo>
                    <a:pt x="1404" y="1"/>
                    <a:pt x="30" y="343"/>
                    <a:pt x="0" y="818"/>
                  </a:cubicBezTo>
                  <a:cubicBezTo>
                    <a:pt x="0" y="1351"/>
                    <a:pt x="1668" y="1852"/>
                    <a:pt x="3803" y="1952"/>
                  </a:cubicBezTo>
                  <a:cubicBezTo>
                    <a:pt x="3982" y="1957"/>
                    <a:pt x="4158" y="1960"/>
                    <a:pt x="4331" y="1960"/>
                  </a:cubicBezTo>
                  <a:cubicBezTo>
                    <a:pt x="6188" y="1960"/>
                    <a:pt x="7642" y="1639"/>
                    <a:pt x="7672" y="1151"/>
                  </a:cubicBezTo>
                  <a:cubicBezTo>
                    <a:pt x="7672" y="618"/>
                    <a:pt x="6005" y="84"/>
                    <a:pt x="3870" y="17"/>
                  </a:cubicBezTo>
                  <a:cubicBezTo>
                    <a:pt x="3636" y="6"/>
                    <a:pt x="3407" y="1"/>
                    <a:pt x="318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38"/>
            <p:cNvSpPr/>
            <p:nvPr/>
          </p:nvSpPr>
          <p:spPr>
            <a:xfrm flipH="1">
              <a:off x="7427296" y="4477203"/>
              <a:ext cx="212994" cy="35048"/>
            </a:xfrm>
            <a:custGeom>
              <a:avLst/>
              <a:gdLst/>
              <a:ahLst/>
              <a:cxnLst/>
              <a:rect l="l" t="t" r="r" b="b"/>
              <a:pathLst>
                <a:path w="7706" h="1268" extrusionOk="0">
                  <a:moveTo>
                    <a:pt x="34" y="0"/>
                  </a:moveTo>
                  <a:lnTo>
                    <a:pt x="0" y="968"/>
                  </a:lnTo>
                  <a:lnTo>
                    <a:pt x="7672" y="1268"/>
                  </a:lnTo>
                  <a:lnTo>
                    <a:pt x="7706" y="301"/>
                  </a:lnTo>
                  <a:lnTo>
                    <a:pt x="3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38"/>
            <p:cNvSpPr/>
            <p:nvPr/>
          </p:nvSpPr>
          <p:spPr>
            <a:xfrm flipH="1">
              <a:off x="7426356" y="4454621"/>
              <a:ext cx="213021" cy="54396"/>
            </a:xfrm>
            <a:custGeom>
              <a:avLst/>
              <a:gdLst/>
              <a:ahLst/>
              <a:cxnLst/>
              <a:rect l="l" t="t" r="r" b="b"/>
              <a:pathLst>
                <a:path w="7707" h="1968" extrusionOk="0">
                  <a:moveTo>
                    <a:pt x="3208" y="0"/>
                  </a:moveTo>
                  <a:cubicBezTo>
                    <a:pt x="1404" y="0"/>
                    <a:pt x="34" y="343"/>
                    <a:pt x="34" y="817"/>
                  </a:cubicBezTo>
                  <a:cubicBezTo>
                    <a:pt x="1" y="1351"/>
                    <a:pt x="1702" y="1851"/>
                    <a:pt x="3803" y="1951"/>
                  </a:cubicBezTo>
                  <a:cubicBezTo>
                    <a:pt x="4041" y="1963"/>
                    <a:pt x="4272" y="1968"/>
                    <a:pt x="4497" y="1968"/>
                  </a:cubicBezTo>
                  <a:cubicBezTo>
                    <a:pt x="6296" y="1968"/>
                    <a:pt x="7643" y="1625"/>
                    <a:pt x="7673" y="1151"/>
                  </a:cubicBezTo>
                  <a:cubicBezTo>
                    <a:pt x="7706" y="584"/>
                    <a:pt x="6005" y="83"/>
                    <a:pt x="3903" y="17"/>
                  </a:cubicBezTo>
                  <a:cubicBezTo>
                    <a:pt x="3666" y="6"/>
                    <a:pt x="3434" y="0"/>
                    <a:pt x="32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38"/>
            <p:cNvSpPr/>
            <p:nvPr/>
          </p:nvSpPr>
          <p:spPr>
            <a:xfrm flipH="1">
              <a:off x="7440204" y="4462084"/>
              <a:ext cx="185354" cy="25291"/>
            </a:xfrm>
            <a:custGeom>
              <a:avLst/>
              <a:gdLst/>
              <a:ahLst/>
              <a:cxnLst/>
              <a:rect l="l" t="t" r="r" b="b"/>
              <a:pathLst>
                <a:path w="6706" h="915" extrusionOk="0">
                  <a:moveTo>
                    <a:pt x="2706" y="1"/>
                  </a:moveTo>
                  <a:cubicBezTo>
                    <a:pt x="1175" y="1"/>
                    <a:pt x="30" y="194"/>
                    <a:pt x="1" y="514"/>
                  </a:cubicBezTo>
                  <a:cubicBezTo>
                    <a:pt x="1" y="547"/>
                    <a:pt x="34" y="581"/>
                    <a:pt x="34" y="614"/>
                  </a:cubicBezTo>
                  <a:cubicBezTo>
                    <a:pt x="254" y="367"/>
                    <a:pt x="1241" y="188"/>
                    <a:pt x="2514" y="188"/>
                  </a:cubicBezTo>
                  <a:cubicBezTo>
                    <a:pt x="2788" y="188"/>
                    <a:pt x="3075" y="196"/>
                    <a:pt x="3370" y="214"/>
                  </a:cubicBezTo>
                  <a:cubicBezTo>
                    <a:pt x="5038" y="280"/>
                    <a:pt x="6439" y="581"/>
                    <a:pt x="6672" y="914"/>
                  </a:cubicBezTo>
                  <a:cubicBezTo>
                    <a:pt x="6672" y="881"/>
                    <a:pt x="6706" y="848"/>
                    <a:pt x="6706" y="814"/>
                  </a:cubicBezTo>
                  <a:cubicBezTo>
                    <a:pt x="6706" y="447"/>
                    <a:pt x="5238" y="80"/>
                    <a:pt x="3403" y="14"/>
                  </a:cubicBezTo>
                  <a:cubicBezTo>
                    <a:pt x="3164" y="5"/>
                    <a:pt x="2931" y="1"/>
                    <a:pt x="270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38"/>
            <p:cNvSpPr/>
            <p:nvPr/>
          </p:nvSpPr>
          <p:spPr>
            <a:xfrm flipH="1">
              <a:off x="6329171" y="4479498"/>
              <a:ext cx="219462" cy="55335"/>
            </a:xfrm>
            <a:custGeom>
              <a:avLst/>
              <a:gdLst/>
              <a:ahLst/>
              <a:cxnLst/>
              <a:rect l="l" t="t" r="r" b="b"/>
              <a:pathLst>
                <a:path w="7940" h="2002" extrusionOk="0">
                  <a:moveTo>
                    <a:pt x="3300" y="1"/>
                  </a:moveTo>
                  <a:cubicBezTo>
                    <a:pt x="1465" y="1"/>
                    <a:pt x="63" y="347"/>
                    <a:pt x="33" y="851"/>
                  </a:cubicBezTo>
                  <a:cubicBezTo>
                    <a:pt x="0" y="1385"/>
                    <a:pt x="1768" y="1919"/>
                    <a:pt x="3936" y="1985"/>
                  </a:cubicBezTo>
                  <a:cubicBezTo>
                    <a:pt x="4176" y="1997"/>
                    <a:pt x="4411" y="2002"/>
                    <a:pt x="4639" y="2002"/>
                  </a:cubicBezTo>
                  <a:cubicBezTo>
                    <a:pt x="6474" y="2002"/>
                    <a:pt x="7876" y="1656"/>
                    <a:pt x="7906" y="1152"/>
                  </a:cubicBezTo>
                  <a:cubicBezTo>
                    <a:pt x="7939" y="618"/>
                    <a:pt x="6205" y="84"/>
                    <a:pt x="4003" y="17"/>
                  </a:cubicBezTo>
                  <a:cubicBezTo>
                    <a:pt x="3763" y="6"/>
                    <a:pt x="3528" y="1"/>
                    <a:pt x="330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38"/>
            <p:cNvSpPr/>
            <p:nvPr/>
          </p:nvSpPr>
          <p:spPr>
            <a:xfrm flipH="1">
              <a:off x="6329171" y="4474439"/>
              <a:ext cx="218549" cy="36899"/>
            </a:xfrm>
            <a:custGeom>
              <a:avLst/>
              <a:gdLst/>
              <a:ahLst/>
              <a:cxnLst/>
              <a:rect l="l" t="t" r="r" b="b"/>
              <a:pathLst>
                <a:path w="7907" h="1335" extrusionOk="0">
                  <a:moveTo>
                    <a:pt x="34" y="0"/>
                  </a:moveTo>
                  <a:lnTo>
                    <a:pt x="0" y="1001"/>
                  </a:lnTo>
                  <a:lnTo>
                    <a:pt x="7873" y="1335"/>
                  </a:lnTo>
                  <a:lnTo>
                    <a:pt x="7906" y="334"/>
                  </a:lnTo>
                  <a:lnTo>
                    <a:pt x="3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8"/>
            <p:cNvSpPr/>
            <p:nvPr/>
          </p:nvSpPr>
          <p:spPr>
            <a:xfrm flipH="1">
              <a:off x="6328259" y="4451857"/>
              <a:ext cx="218549" cy="55999"/>
            </a:xfrm>
            <a:custGeom>
              <a:avLst/>
              <a:gdLst/>
              <a:ahLst/>
              <a:cxnLst/>
              <a:rect l="l" t="t" r="r" b="b"/>
              <a:pathLst>
                <a:path w="7907" h="2026" extrusionOk="0">
                  <a:moveTo>
                    <a:pt x="3291" y="0"/>
                  </a:moveTo>
                  <a:cubicBezTo>
                    <a:pt x="1433" y="0"/>
                    <a:pt x="34" y="346"/>
                    <a:pt x="34" y="851"/>
                  </a:cubicBezTo>
                  <a:cubicBezTo>
                    <a:pt x="1" y="1384"/>
                    <a:pt x="1735" y="1918"/>
                    <a:pt x="3904" y="2018"/>
                  </a:cubicBezTo>
                  <a:cubicBezTo>
                    <a:pt x="4075" y="2023"/>
                    <a:pt x="4243" y="2026"/>
                    <a:pt x="4409" y="2026"/>
                  </a:cubicBezTo>
                  <a:cubicBezTo>
                    <a:pt x="6345" y="2026"/>
                    <a:pt x="7873" y="1676"/>
                    <a:pt x="7873" y="1184"/>
                  </a:cubicBezTo>
                  <a:cubicBezTo>
                    <a:pt x="7906" y="617"/>
                    <a:pt x="6172" y="117"/>
                    <a:pt x="4004" y="17"/>
                  </a:cubicBezTo>
                  <a:cubicBezTo>
                    <a:pt x="3760" y="6"/>
                    <a:pt x="3522" y="0"/>
                    <a:pt x="32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8"/>
            <p:cNvSpPr/>
            <p:nvPr/>
          </p:nvSpPr>
          <p:spPr>
            <a:xfrm flipH="1">
              <a:off x="6343019" y="4459099"/>
              <a:ext cx="189030" cy="26424"/>
            </a:xfrm>
            <a:custGeom>
              <a:avLst/>
              <a:gdLst/>
              <a:ahLst/>
              <a:cxnLst/>
              <a:rect l="l" t="t" r="r" b="b"/>
              <a:pathLst>
                <a:path w="6839" h="956" extrusionOk="0">
                  <a:moveTo>
                    <a:pt x="2642" y="0"/>
                  </a:moveTo>
                  <a:cubicBezTo>
                    <a:pt x="1125" y="0"/>
                    <a:pt x="1" y="241"/>
                    <a:pt x="1" y="555"/>
                  </a:cubicBezTo>
                  <a:cubicBezTo>
                    <a:pt x="1" y="589"/>
                    <a:pt x="1" y="622"/>
                    <a:pt x="1" y="655"/>
                  </a:cubicBezTo>
                  <a:cubicBezTo>
                    <a:pt x="228" y="370"/>
                    <a:pt x="1308" y="207"/>
                    <a:pt x="2699" y="207"/>
                  </a:cubicBezTo>
                  <a:cubicBezTo>
                    <a:pt x="2937" y="207"/>
                    <a:pt x="3183" y="212"/>
                    <a:pt x="3436" y="222"/>
                  </a:cubicBezTo>
                  <a:cubicBezTo>
                    <a:pt x="5171" y="288"/>
                    <a:pt x="6572" y="589"/>
                    <a:pt x="6805" y="956"/>
                  </a:cubicBezTo>
                  <a:cubicBezTo>
                    <a:pt x="6839" y="922"/>
                    <a:pt x="6839" y="889"/>
                    <a:pt x="6839" y="855"/>
                  </a:cubicBezTo>
                  <a:cubicBezTo>
                    <a:pt x="6839" y="489"/>
                    <a:pt x="5338" y="122"/>
                    <a:pt x="3436" y="22"/>
                  </a:cubicBezTo>
                  <a:cubicBezTo>
                    <a:pt x="3163" y="7"/>
                    <a:pt x="2897" y="0"/>
                    <a:pt x="2642"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38"/>
            <p:cNvSpPr/>
            <p:nvPr/>
          </p:nvSpPr>
          <p:spPr>
            <a:xfrm flipH="1">
              <a:off x="6343019" y="4459099"/>
              <a:ext cx="189030" cy="26424"/>
            </a:xfrm>
            <a:custGeom>
              <a:avLst/>
              <a:gdLst/>
              <a:ahLst/>
              <a:cxnLst/>
              <a:rect l="l" t="t" r="r" b="b"/>
              <a:pathLst>
                <a:path w="6839" h="956" extrusionOk="0">
                  <a:moveTo>
                    <a:pt x="2642" y="0"/>
                  </a:moveTo>
                  <a:cubicBezTo>
                    <a:pt x="1125" y="0"/>
                    <a:pt x="1" y="241"/>
                    <a:pt x="1" y="555"/>
                  </a:cubicBezTo>
                  <a:cubicBezTo>
                    <a:pt x="1" y="589"/>
                    <a:pt x="1" y="622"/>
                    <a:pt x="1" y="655"/>
                  </a:cubicBezTo>
                  <a:cubicBezTo>
                    <a:pt x="228" y="370"/>
                    <a:pt x="1308" y="207"/>
                    <a:pt x="2699" y="207"/>
                  </a:cubicBezTo>
                  <a:cubicBezTo>
                    <a:pt x="2937" y="207"/>
                    <a:pt x="3183" y="212"/>
                    <a:pt x="3436" y="222"/>
                  </a:cubicBezTo>
                  <a:cubicBezTo>
                    <a:pt x="5171" y="288"/>
                    <a:pt x="6572" y="589"/>
                    <a:pt x="6805" y="956"/>
                  </a:cubicBezTo>
                  <a:cubicBezTo>
                    <a:pt x="6839" y="922"/>
                    <a:pt x="6839" y="889"/>
                    <a:pt x="6839" y="855"/>
                  </a:cubicBezTo>
                  <a:cubicBezTo>
                    <a:pt x="6839" y="489"/>
                    <a:pt x="5338" y="122"/>
                    <a:pt x="3436" y="22"/>
                  </a:cubicBezTo>
                  <a:cubicBezTo>
                    <a:pt x="3163" y="7"/>
                    <a:pt x="2897" y="0"/>
                    <a:pt x="2642"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38"/>
            <p:cNvSpPr/>
            <p:nvPr/>
          </p:nvSpPr>
          <p:spPr>
            <a:xfrm flipH="1">
              <a:off x="6343931" y="4464821"/>
              <a:ext cx="188118" cy="33085"/>
            </a:xfrm>
            <a:custGeom>
              <a:avLst/>
              <a:gdLst/>
              <a:ahLst/>
              <a:cxnLst/>
              <a:rect l="l" t="t" r="r" b="b"/>
              <a:pathLst>
                <a:path w="6806" h="1197" extrusionOk="0">
                  <a:moveTo>
                    <a:pt x="2699" y="0"/>
                  </a:moveTo>
                  <a:cubicBezTo>
                    <a:pt x="1308" y="0"/>
                    <a:pt x="228" y="163"/>
                    <a:pt x="1" y="448"/>
                  </a:cubicBezTo>
                  <a:cubicBezTo>
                    <a:pt x="267" y="782"/>
                    <a:pt x="1668" y="1115"/>
                    <a:pt x="3403" y="1182"/>
                  </a:cubicBezTo>
                  <a:cubicBezTo>
                    <a:pt x="3651" y="1192"/>
                    <a:pt x="3894" y="1197"/>
                    <a:pt x="4128" y="1197"/>
                  </a:cubicBezTo>
                  <a:cubicBezTo>
                    <a:pt x="5498" y="1197"/>
                    <a:pt x="6577" y="1033"/>
                    <a:pt x="6805" y="749"/>
                  </a:cubicBezTo>
                  <a:cubicBezTo>
                    <a:pt x="6572" y="382"/>
                    <a:pt x="5171" y="81"/>
                    <a:pt x="3436" y="15"/>
                  </a:cubicBezTo>
                  <a:cubicBezTo>
                    <a:pt x="3183" y="5"/>
                    <a:pt x="2937" y="0"/>
                    <a:pt x="269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38"/>
            <p:cNvSpPr/>
            <p:nvPr/>
          </p:nvSpPr>
          <p:spPr>
            <a:xfrm flipH="1">
              <a:off x="6352224" y="4437125"/>
              <a:ext cx="218549" cy="56220"/>
            </a:xfrm>
            <a:custGeom>
              <a:avLst/>
              <a:gdLst/>
              <a:ahLst/>
              <a:cxnLst/>
              <a:rect l="l" t="t" r="r" b="b"/>
              <a:pathLst>
                <a:path w="7907" h="2034" extrusionOk="0">
                  <a:moveTo>
                    <a:pt x="3341" y="1"/>
                  </a:moveTo>
                  <a:cubicBezTo>
                    <a:pt x="1480" y="1"/>
                    <a:pt x="30" y="372"/>
                    <a:pt x="1" y="850"/>
                  </a:cubicBezTo>
                  <a:cubicBezTo>
                    <a:pt x="1" y="1417"/>
                    <a:pt x="1735" y="1917"/>
                    <a:pt x="3903" y="2017"/>
                  </a:cubicBezTo>
                  <a:cubicBezTo>
                    <a:pt x="4143" y="2028"/>
                    <a:pt x="4379" y="2034"/>
                    <a:pt x="4608" y="2034"/>
                  </a:cubicBezTo>
                  <a:cubicBezTo>
                    <a:pt x="6448" y="2034"/>
                    <a:pt x="7873" y="1688"/>
                    <a:pt x="7873" y="1183"/>
                  </a:cubicBezTo>
                  <a:cubicBezTo>
                    <a:pt x="7906" y="650"/>
                    <a:pt x="6172" y="116"/>
                    <a:pt x="4003" y="16"/>
                  </a:cubicBezTo>
                  <a:cubicBezTo>
                    <a:pt x="3778" y="6"/>
                    <a:pt x="3557" y="1"/>
                    <a:pt x="334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38"/>
            <p:cNvSpPr/>
            <p:nvPr/>
          </p:nvSpPr>
          <p:spPr>
            <a:xfrm flipH="1">
              <a:off x="6351311" y="4432951"/>
              <a:ext cx="219462" cy="36899"/>
            </a:xfrm>
            <a:custGeom>
              <a:avLst/>
              <a:gdLst/>
              <a:ahLst/>
              <a:cxnLst/>
              <a:rect l="l" t="t" r="r" b="b"/>
              <a:pathLst>
                <a:path w="7940" h="1335" extrusionOk="0">
                  <a:moveTo>
                    <a:pt x="67" y="0"/>
                  </a:moveTo>
                  <a:lnTo>
                    <a:pt x="1" y="1001"/>
                  </a:lnTo>
                  <a:lnTo>
                    <a:pt x="7873" y="1334"/>
                  </a:lnTo>
                  <a:lnTo>
                    <a:pt x="7940" y="334"/>
                  </a:lnTo>
                  <a:lnTo>
                    <a:pt x="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38"/>
            <p:cNvSpPr/>
            <p:nvPr/>
          </p:nvSpPr>
          <p:spPr>
            <a:xfrm flipH="1">
              <a:off x="6351311" y="4409678"/>
              <a:ext cx="218549" cy="56026"/>
            </a:xfrm>
            <a:custGeom>
              <a:avLst/>
              <a:gdLst/>
              <a:ahLst/>
              <a:cxnLst/>
              <a:rect l="l" t="t" r="r" b="b"/>
              <a:pathLst>
                <a:path w="7907" h="2027" extrusionOk="0">
                  <a:moveTo>
                    <a:pt x="3499" y="0"/>
                  </a:moveTo>
                  <a:cubicBezTo>
                    <a:pt x="1563" y="0"/>
                    <a:pt x="34" y="351"/>
                    <a:pt x="34" y="842"/>
                  </a:cubicBezTo>
                  <a:cubicBezTo>
                    <a:pt x="1" y="1409"/>
                    <a:pt x="1735" y="1943"/>
                    <a:pt x="3904" y="2010"/>
                  </a:cubicBezTo>
                  <a:cubicBezTo>
                    <a:pt x="4144" y="2021"/>
                    <a:pt x="4379" y="2026"/>
                    <a:pt x="4608" y="2026"/>
                  </a:cubicBezTo>
                  <a:cubicBezTo>
                    <a:pt x="6449" y="2026"/>
                    <a:pt x="7877" y="1680"/>
                    <a:pt x="7907" y="1176"/>
                  </a:cubicBezTo>
                  <a:cubicBezTo>
                    <a:pt x="7907" y="642"/>
                    <a:pt x="6172" y="108"/>
                    <a:pt x="4004" y="8"/>
                  </a:cubicBezTo>
                  <a:cubicBezTo>
                    <a:pt x="3833" y="3"/>
                    <a:pt x="3664" y="0"/>
                    <a:pt x="349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38"/>
            <p:cNvSpPr/>
            <p:nvPr/>
          </p:nvSpPr>
          <p:spPr>
            <a:xfrm flipH="1">
              <a:off x="6365131" y="4417611"/>
              <a:ext cx="189970" cy="26424"/>
            </a:xfrm>
            <a:custGeom>
              <a:avLst/>
              <a:gdLst/>
              <a:ahLst/>
              <a:cxnLst/>
              <a:rect l="l" t="t" r="r" b="b"/>
              <a:pathLst>
                <a:path w="6873" h="956" extrusionOk="0">
                  <a:moveTo>
                    <a:pt x="2652" y="0"/>
                  </a:moveTo>
                  <a:cubicBezTo>
                    <a:pt x="1150" y="0"/>
                    <a:pt x="1" y="241"/>
                    <a:pt x="1" y="555"/>
                  </a:cubicBezTo>
                  <a:cubicBezTo>
                    <a:pt x="1" y="589"/>
                    <a:pt x="1" y="622"/>
                    <a:pt x="34" y="655"/>
                  </a:cubicBezTo>
                  <a:cubicBezTo>
                    <a:pt x="262" y="370"/>
                    <a:pt x="1342" y="207"/>
                    <a:pt x="2712" y="207"/>
                  </a:cubicBezTo>
                  <a:cubicBezTo>
                    <a:pt x="2946" y="207"/>
                    <a:pt x="3188" y="212"/>
                    <a:pt x="3436" y="222"/>
                  </a:cubicBezTo>
                  <a:cubicBezTo>
                    <a:pt x="5171" y="288"/>
                    <a:pt x="6572" y="589"/>
                    <a:pt x="6805" y="955"/>
                  </a:cubicBezTo>
                  <a:cubicBezTo>
                    <a:pt x="6839" y="922"/>
                    <a:pt x="6872" y="889"/>
                    <a:pt x="6872" y="855"/>
                  </a:cubicBezTo>
                  <a:cubicBezTo>
                    <a:pt x="6872" y="488"/>
                    <a:pt x="5338" y="88"/>
                    <a:pt x="3436" y="21"/>
                  </a:cubicBezTo>
                  <a:cubicBezTo>
                    <a:pt x="3168" y="7"/>
                    <a:pt x="2905" y="0"/>
                    <a:pt x="265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38"/>
            <p:cNvSpPr/>
            <p:nvPr/>
          </p:nvSpPr>
          <p:spPr>
            <a:xfrm flipH="1">
              <a:off x="6302443" y="4402519"/>
              <a:ext cx="219462" cy="36899"/>
            </a:xfrm>
            <a:custGeom>
              <a:avLst/>
              <a:gdLst/>
              <a:ahLst/>
              <a:cxnLst/>
              <a:rect l="l" t="t" r="r" b="b"/>
              <a:pathLst>
                <a:path w="7940" h="1335" extrusionOk="0">
                  <a:moveTo>
                    <a:pt x="67" y="0"/>
                  </a:moveTo>
                  <a:lnTo>
                    <a:pt x="0" y="1001"/>
                  </a:lnTo>
                  <a:lnTo>
                    <a:pt x="7873" y="1335"/>
                  </a:lnTo>
                  <a:lnTo>
                    <a:pt x="7939" y="334"/>
                  </a:lnTo>
                  <a:lnTo>
                    <a:pt x="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38"/>
            <p:cNvSpPr/>
            <p:nvPr/>
          </p:nvSpPr>
          <p:spPr>
            <a:xfrm flipH="1">
              <a:off x="6301531" y="4379052"/>
              <a:ext cx="219462" cy="56220"/>
            </a:xfrm>
            <a:custGeom>
              <a:avLst/>
              <a:gdLst/>
              <a:ahLst/>
              <a:cxnLst/>
              <a:rect l="l" t="t" r="r" b="b"/>
              <a:pathLst>
                <a:path w="7940" h="2034" extrusionOk="0">
                  <a:moveTo>
                    <a:pt x="3342" y="0"/>
                  </a:moveTo>
                  <a:cubicBezTo>
                    <a:pt x="1487" y="0"/>
                    <a:pt x="64" y="371"/>
                    <a:pt x="34" y="849"/>
                  </a:cubicBezTo>
                  <a:cubicBezTo>
                    <a:pt x="1" y="1383"/>
                    <a:pt x="1735" y="1917"/>
                    <a:pt x="3904" y="2017"/>
                  </a:cubicBezTo>
                  <a:cubicBezTo>
                    <a:pt x="4147" y="2028"/>
                    <a:pt x="4385" y="2033"/>
                    <a:pt x="4617" y="2033"/>
                  </a:cubicBezTo>
                  <a:cubicBezTo>
                    <a:pt x="6475" y="2033"/>
                    <a:pt x="7877" y="1687"/>
                    <a:pt x="7906" y="1183"/>
                  </a:cubicBezTo>
                  <a:cubicBezTo>
                    <a:pt x="7940" y="616"/>
                    <a:pt x="6172" y="115"/>
                    <a:pt x="4004" y="15"/>
                  </a:cubicBezTo>
                  <a:cubicBezTo>
                    <a:pt x="3778" y="5"/>
                    <a:pt x="3557" y="0"/>
                    <a:pt x="3342"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38"/>
            <p:cNvSpPr/>
            <p:nvPr/>
          </p:nvSpPr>
          <p:spPr>
            <a:xfrm flipH="1">
              <a:off x="6301531" y="4379052"/>
              <a:ext cx="219462" cy="56220"/>
            </a:xfrm>
            <a:custGeom>
              <a:avLst/>
              <a:gdLst/>
              <a:ahLst/>
              <a:cxnLst/>
              <a:rect l="l" t="t" r="r" b="b"/>
              <a:pathLst>
                <a:path w="7940" h="2034" extrusionOk="0">
                  <a:moveTo>
                    <a:pt x="3342" y="0"/>
                  </a:moveTo>
                  <a:cubicBezTo>
                    <a:pt x="1487" y="0"/>
                    <a:pt x="64" y="371"/>
                    <a:pt x="34" y="849"/>
                  </a:cubicBezTo>
                  <a:cubicBezTo>
                    <a:pt x="1" y="1383"/>
                    <a:pt x="1735" y="1917"/>
                    <a:pt x="3904" y="2017"/>
                  </a:cubicBezTo>
                  <a:cubicBezTo>
                    <a:pt x="4147" y="2028"/>
                    <a:pt x="4385" y="2033"/>
                    <a:pt x="4617" y="2033"/>
                  </a:cubicBezTo>
                  <a:cubicBezTo>
                    <a:pt x="6475" y="2033"/>
                    <a:pt x="7877" y="1687"/>
                    <a:pt x="7906" y="1183"/>
                  </a:cubicBezTo>
                  <a:cubicBezTo>
                    <a:pt x="7940" y="616"/>
                    <a:pt x="6172" y="115"/>
                    <a:pt x="4004" y="15"/>
                  </a:cubicBezTo>
                  <a:cubicBezTo>
                    <a:pt x="3778" y="5"/>
                    <a:pt x="3557" y="0"/>
                    <a:pt x="33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38"/>
            <p:cNvSpPr/>
            <p:nvPr/>
          </p:nvSpPr>
          <p:spPr>
            <a:xfrm flipH="1">
              <a:off x="6317203" y="4386515"/>
              <a:ext cx="189030" cy="26175"/>
            </a:xfrm>
            <a:custGeom>
              <a:avLst/>
              <a:gdLst/>
              <a:ahLst/>
              <a:cxnLst/>
              <a:rect l="l" t="t" r="r" b="b"/>
              <a:pathLst>
                <a:path w="6839" h="947" extrusionOk="0">
                  <a:moveTo>
                    <a:pt x="2798" y="1"/>
                  </a:moveTo>
                  <a:cubicBezTo>
                    <a:pt x="1203" y="1"/>
                    <a:pt x="1" y="221"/>
                    <a:pt x="1" y="546"/>
                  </a:cubicBezTo>
                  <a:cubicBezTo>
                    <a:pt x="1" y="579"/>
                    <a:pt x="1" y="613"/>
                    <a:pt x="34" y="646"/>
                  </a:cubicBezTo>
                  <a:cubicBezTo>
                    <a:pt x="237" y="385"/>
                    <a:pt x="1348" y="200"/>
                    <a:pt x="2776" y="200"/>
                  </a:cubicBezTo>
                  <a:cubicBezTo>
                    <a:pt x="2989" y="200"/>
                    <a:pt x="3210" y="204"/>
                    <a:pt x="3436" y="212"/>
                  </a:cubicBezTo>
                  <a:cubicBezTo>
                    <a:pt x="5138" y="279"/>
                    <a:pt x="6572" y="613"/>
                    <a:pt x="6805" y="946"/>
                  </a:cubicBezTo>
                  <a:cubicBezTo>
                    <a:pt x="6839" y="913"/>
                    <a:pt x="6839" y="880"/>
                    <a:pt x="6839" y="846"/>
                  </a:cubicBezTo>
                  <a:cubicBezTo>
                    <a:pt x="6839" y="479"/>
                    <a:pt x="5338" y="112"/>
                    <a:pt x="3436" y="12"/>
                  </a:cubicBezTo>
                  <a:cubicBezTo>
                    <a:pt x="3218" y="5"/>
                    <a:pt x="3005" y="1"/>
                    <a:pt x="2798"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38"/>
            <p:cNvSpPr/>
            <p:nvPr/>
          </p:nvSpPr>
          <p:spPr>
            <a:xfrm flipH="1">
              <a:off x="6317203" y="4386515"/>
              <a:ext cx="189030" cy="26175"/>
            </a:xfrm>
            <a:custGeom>
              <a:avLst/>
              <a:gdLst/>
              <a:ahLst/>
              <a:cxnLst/>
              <a:rect l="l" t="t" r="r" b="b"/>
              <a:pathLst>
                <a:path w="6839" h="947" extrusionOk="0">
                  <a:moveTo>
                    <a:pt x="2798" y="1"/>
                  </a:moveTo>
                  <a:cubicBezTo>
                    <a:pt x="1203" y="1"/>
                    <a:pt x="1" y="221"/>
                    <a:pt x="1" y="546"/>
                  </a:cubicBezTo>
                  <a:cubicBezTo>
                    <a:pt x="1" y="579"/>
                    <a:pt x="1" y="613"/>
                    <a:pt x="34" y="646"/>
                  </a:cubicBezTo>
                  <a:cubicBezTo>
                    <a:pt x="237" y="385"/>
                    <a:pt x="1348" y="200"/>
                    <a:pt x="2776" y="200"/>
                  </a:cubicBezTo>
                  <a:cubicBezTo>
                    <a:pt x="2989" y="200"/>
                    <a:pt x="3210" y="204"/>
                    <a:pt x="3436" y="212"/>
                  </a:cubicBezTo>
                  <a:cubicBezTo>
                    <a:pt x="5138" y="279"/>
                    <a:pt x="6572" y="613"/>
                    <a:pt x="6805" y="946"/>
                  </a:cubicBezTo>
                  <a:cubicBezTo>
                    <a:pt x="6839" y="913"/>
                    <a:pt x="6839" y="880"/>
                    <a:pt x="6839" y="846"/>
                  </a:cubicBezTo>
                  <a:cubicBezTo>
                    <a:pt x="6839" y="479"/>
                    <a:pt x="5338" y="112"/>
                    <a:pt x="3436" y="12"/>
                  </a:cubicBezTo>
                  <a:cubicBezTo>
                    <a:pt x="3218" y="5"/>
                    <a:pt x="3005" y="1"/>
                    <a:pt x="2798"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38"/>
            <p:cNvSpPr/>
            <p:nvPr/>
          </p:nvSpPr>
          <p:spPr>
            <a:xfrm flipH="1">
              <a:off x="6318115" y="4392016"/>
              <a:ext cx="187206" cy="33361"/>
            </a:xfrm>
            <a:custGeom>
              <a:avLst/>
              <a:gdLst/>
              <a:ahLst/>
              <a:cxnLst/>
              <a:rect l="l" t="t" r="r" b="b"/>
              <a:pathLst>
                <a:path w="6773" h="1207" extrusionOk="0">
                  <a:moveTo>
                    <a:pt x="2759" y="1"/>
                  </a:moveTo>
                  <a:cubicBezTo>
                    <a:pt x="1351" y="1"/>
                    <a:pt x="233" y="190"/>
                    <a:pt x="1" y="480"/>
                  </a:cubicBezTo>
                  <a:cubicBezTo>
                    <a:pt x="234" y="814"/>
                    <a:pt x="1669" y="1114"/>
                    <a:pt x="3370" y="1181"/>
                  </a:cubicBezTo>
                  <a:cubicBezTo>
                    <a:pt x="3668" y="1198"/>
                    <a:pt x="3959" y="1207"/>
                    <a:pt x="4237" y="1207"/>
                  </a:cubicBezTo>
                  <a:cubicBezTo>
                    <a:pt x="5548" y="1207"/>
                    <a:pt x="6580" y="1022"/>
                    <a:pt x="6772" y="747"/>
                  </a:cubicBezTo>
                  <a:cubicBezTo>
                    <a:pt x="6572" y="414"/>
                    <a:pt x="5138" y="113"/>
                    <a:pt x="3403" y="13"/>
                  </a:cubicBezTo>
                  <a:cubicBezTo>
                    <a:pt x="3184" y="5"/>
                    <a:pt x="2968" y="1"/>
                    <a:pt x="275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38"/>
            <p:cNvSpPr/>
            <p:nvPr/>
          </p:nvSpPr>
          <p:spPr>
            <a:xfrm flipH="1">
              <a:off x="6302443" y="4365177"/>
              <a:ext cx="219462" cy="56026"/>
            </a:xfrm>
            <a:custGeom>
              <a:avLst/>
              <a:gdLst/>
              <a:ahLst/>
              <a:cxnLst/>
              <a:rect l="l" t="t" r="r" b="b"/>
              <a:pathLst>
                <a:path w="7940" h="2027" extrusionOk="0">
                  <a:moveTo>
                    <a:pt x="3300" y="1"/>
                  </a:moveTo>
                  <a:cubicBezTo>
                    <a:pt x="1465" y="1"/>
                    <a:pt x="64" y="347"/>
                    <a:pt x="34" y="851"/>
                  </a:cubicBezTo>
                  <a:cubicBezTo>
                    <a:pt x="0" y="1385"/>
                    <a:pt x="1768" y="1918"/>
                    <a:pt x="3937" y="2019"/>
                  </a:cubicBezTo>
                  <a:cubicBezTo>
                    <a:pt x="4108" y="2024"/>
                    <a:pt x="4276" y="2026"/>
                    <a:pt x="4441" y="2026"/>
                  </a:cubicBezTo>
                  <a:cubicBezTo>
                    <a:pt x="6373" y="2026"/>
                    <a:pt x="7875" y="1676"/>
                    <a:pt x="7906" y="1185"/>
                  </a:cubicBezTo>
                  <a:cubicBezTo>
                    <a:pt x="7939" y="617"/>
                    <a:pt x="6205" y="84"/>
                    <a:pt x="4003" y="17"/>
                  </a:cubicBezTo>
                  <a:cubicBezTo>
                    <a:pt x="3763" y="6"/>
                    <a:pt x="3528" y="1"/>
                    <a:pt x="330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38"/>
            <p:cNvSpPr/>
            <p:nvPr/>
          </p:nvSpPr>
          <p:spPr>
            <a:xfrm flipH="1">
              <a:off x="6301531" y="4337509"/>
              <a:ext cx="218522" cy="56026"/>
            </a:xfrm>
            <a:custGeom>
              <a:avLst/>
              <a:gdLst/>
              <a:ahLst/>
              <a:cxnLst/>
              <a:rect l="l" t="t" r="r" b="b"/>
              <a:pathLst>
                <a:path w="7906" h="2027" extrusionOk="0">
                  <a:moveTo>
                    <a:pt x="3299" y="1"/>
                  </a:moveTo>
                  <a:cubicBezTo>
                    <a:pt x="1458" y="1"/>
                    <a:pt x="34" y="347"/>
                    <a:pt x="34" y="851"/>
                  </a:cubicBezTo>
                  <a:cubicBezTo>
                    <a:pt x="0" y="1385"/>
                    <a:pt x="1735" y="1919"/>
                    <a:pt x="3903" y="2019"/>
                  </a:cubicBezTo>
                  <a:cubicBezTo>
                    <a:pt x="4074" y="2024"/>
                    <a:pt x="4243" y="2027"/>
                    <a:pt x="4408" y="2027"/>
                  </a:cubicBezTo>
                  <a:cubicBezTo>
                    <a:pt x="6344" y="2027"/>
                    <a:pt x="7872" y="1676"/>
                    <a:pt x="7872" y="1185"/>
                  </a:cubicBezTo>
                  <a:cubicBezTo>
                    <a:pt x="7906" y="618"/>
                    <a:pt x="6171" y="117"/>
                    <a:pt x="4003" y="17"/>
                  </a:cubicBezTo>
                  <a:cubicBezTo>
                    <a:pt x="3763" y="6"/>
                    <a:pt x="3528" y="1"/>
                    <a:pt x="329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38"/>
            <p:cNvSpPr/>
            <p:nvPr/>
          </p:nvSpPr>
          <p:spPr>
            <a:xfrm flipH="1">
              <a:off x="6316263" y="4344778"/>
              <a:ext cx="189058" cy="26424"/>
            </a:xfrm>
            <a:custGeom>
              <a:avLst/>
              <a:gdLst/>
              <a:ahLst/>
              <a:cxnLst/>
              <a:rect l="l" t="t" r="r" b="b"/>
              <a:pathLst>
                <a:path w="6840" h="956" extrusionOk="0">
                  <a:moveTo>
                    <a:pt x="2642" y="0"/>
                  </a:moveTo>
                  <a:cubicBezTo>
                    <a:pt x="1126" y="0"/>
                    <a:pt x="1" y="241"/>
                    <a:pt x="1" y="555"/>
                  </a:cubicBezTo>
                  <a:cubicBezTo>
                    <a:pt x="1" y="588"/>
                    <a:pt x="1" y="622"/>
                    <a:pt x="1" y="655"/>
                  </a:cubicBezTo>
                  <a:cubicBezTo>
                    <a:pt x="229" y="370"/>
                    <a:pt x="1308" y="207"/>
                    <a:pt x="2699" y="207"/>
                  </a:cubicBezTo>
                  <a:cubicBezTo>
                    <a:pt x="2937" y="207"/>
                    <a:pt x="3184" y="212"/>
                    <a:pt x="3437" y="221"/>
                  </a:cubicBezTo>
                  <a:cubicBezTo>
                    <a:pt x="5138" y="288"/>
                    <a:pt x="6572" y="622"/>
                    <a:pt x="6806" y="955"/>
                  </a:cubicBezTo>
                  <a:cubicBezTo>
                    <a:pt x="6839" y="922"/>
                    <a:pt x="6839" y="888"/>
                    <a:pt x="6839" y="855"/>
                  </a:cubicBezTo>
                  <a:cubicBezTo>
                    <a:pt x="6839" y="488"/>
                    <a:pt x="5338" y="121"/>
                    <a:pt x="3437" y="21"/>
                  </a:cubicBezTo>
                  <a:cubicBezTo>
                    <a:pt x="3163" y="7"/>
                    <a:pt x="2897" y="0"/>
                    <a:pt x="2642"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38"/>
            <p:cNvSpPr/>
            <p:nvPr/>
          </p:nvSpPr>
          <p:spPr>
            <a:xfrm flipH="1">
              <a:off x="6316263" y="4344778"/>
              <a:ext cx="189058" cy="26424"/>
            </a:xfrm>
            <a:custGeom>
              <a:avLst/>
              <a:gdLst/>
              <a:ahLst/>
              <a:cxnLst/>
              <a:rect l="l" t="t" r="r" b="b"/>
              <a:pathLst>
                <a:path w="6840" h="956" extrusionOk="0">
                  <a:moveTo>
                    <a:pt x="2642" y="0"/>
                  </a:moveTo>
                  <a:cubicBezTo>
                    <a:pt x="1126" y="0"/>
                    <a:pt x="1" y="241"/>
                    <a:pt x="1" y="555"/>
                  </a:cubicBezTo>
                  <a:cubicBezTo>
                    <a:pt x="1" y="588"/>
                    <a:pt x="1" y="622"/>
                    <a:pt x="1" y="655"/>
                  </a:cubicBezTo>
                  <a:cubicBezTo>
                    <a:pt x="229" y="370"/>
                    <a:pt x="1308" y="207"/>
                    <a:pt x="2699" y="207"/>
                  </a:cubicBezTo>
                  <a:cubicBezTo>
                    <a:pt x="2937" y="207"/>
                    <a:pt x="3184" y="212"/>
                    <a:pt x="3437" y="221"/>
                  </a:cubicBezTo>
                  <a:cubicBezTo>
                    <a:pt x="5138" y="288"/>
                    <a:pt x="6572" y="622"/>
                    <a:pt x="6806" y="955"/>
                  </a:cubicBezTo>
                  <a:cubicBezTo>
                    <a:pt x="6839" y="922"/>
                    <a:pt x="6839" y="888"/>
                    <a:pt x="6839" y="855"/>
                  </a:cubicBezTo>
                  <a:cubicBezTo>
                    <a:pt x="6839" y="488"/>
                    <a:pt x="5338" y="121"/>
                    <a:pt x="3437" y="21"/>
                  </a:cubicBezTo>
                  <a:cubicBezTo>
                    <a:pt x="3163" y="7"/>
                    <a:pt x="2897" y="0"/>
                    <a:pt x="264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38"/>
            <p:cNvSpPr/>
            <p:nvPr/>
          </p:nvSpPr>
          <p:spPr>
            <a:xfrm flipH="1">
              <a:off x="6317203" y="4350472"/>
              <a:ext cx="187178" cy="33113"/>
            </a:xfrm>
            <a:custGeom>
              <a:avLst/>
              <a:gdLst/>
              <a:ahLst/>
              <a:cxnLst/>
              <a:rect l="l" t="t" r="r" b="b"/>
              <a:pathLst>
                <a:path w="6772" h="1198" extrusionOk="0">
                  <a:moveTo>
                    <a:pt x="2665" y="1"/>
                  </a:moveTo>
                  <a:cubicBezTo>
                    <a:pt x="1275" y="1"/>
                    <a:pt x="200" y="164"/>
                    <a:pt x="0" y="449"/>
                  </a:cubicBezTo>
                  <a:cubicBezTo>
                    <a:pt x="234" y="816"/>
                    <a:pt x="1668" y="1116"/>
                    <a:pt x="3369" y="1183"/>
                  </a:cubicBezTo>
                  <a:cubicBezTo>
                    <a:pt x="3618" y="1193"/>
                    <a:pt x="3860" y="1197"/>
                    <a:pt x="4094" y="1197"/>
                  </a:cubicBezTo>
                  <a:cubicBezTo>
                    <a:pt x="5464" y="1197"/>
                    <a:pt x="6544" y="1034"/>
                    <a:pt x="6772" y="749"/>
                  </a:cubicBezTo>
                  <a:cubicBezTo>
                    <a:pt x="6538" y="416"/>
                    <a:pt x="5137" y="82"/>
                    <a:pt x="3403" y="15"/>
                  </a:cubicBezTo>
                  <a:cubicBezTo>
                    <a:pt x="3150" y="6"/>
                    <a:pt x="2903" y="1"/>
                    <a:pt x="26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38"/>
            <p:cNvSpPr/>
            <p:nvPr/>
          </p:nvSpPr>
          <p:spPr>
            <a:xfrm flipH="1">
              <a:off x="6086682" y="4431099"/>
              <a:ext cx="204729" cy="102157"/>
            </a:xfrm>
            <a:custGeom>
              <a:avLst/>
              <a:gdLst/>
              <a:ahLst/>
              <a:cxnLst/>
              <a:rect l="l" t="t" r="r" b="b"/>
              <a:pathLst>
                <a:path w="7407" h="3696" extrusionOk="0">
                  <a:moveTo>
                    <a:pt x="864" y="1"/>
                  </a:moveTo>
                  <a:cubicBezTo>
                    <a:pt x="532" y="1"/>
                    <a:pt x="308" y="76"/>
                    <a:pt x="234" y="234"/>
                  </a:cubicBezTo>
                  <a:cubicBezTo>
                    <a:pt x="1" y="701"/>
                    <a:pt x="1368" y="1835"/>
                    <a:pt x="3303" y="2736"/>
                  </a:cubicBezTo>
                  <a:cubicBezTo>
                    <a:pt x="4618" y="3335"/>
                    <a:pt x="5853" y="3696"/>
                    <a:pt x="6567" y="3696"/>
                  </a:cubicBezTo>
                  <a:cubicBezTo>
                    <a:pt x="6885" y="3696"/>
                    <a:pt x="7100" y="3624"/>
                    <a:pt x="7173" y="3470"/>
                  </a:cubicBezTo>
                  <a:cubicBezTo>
                    <a:pt x="7406" y="2969"/>
                    <a:pt x="6038" y="1868"/>
                    <a:pt x="4137" y="968"/>
                  </a:cubicBezTo>
                  <a:cubicBezTo>
                    <a:pt x="2814" y="352"/>
                    <a:pt x="1584" y="1"/>
                    <a:pt x="86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38"/>
            <p:cNvSpPr/>
            <p:nvPr/>
          </p:nvSpPr>
          <p:spPr>
            <a:xfrm flipH="1">
              <a:off x="6082094" y="4413575"/>
              <a:ext cx="202850" cy="114347"/>
            </a:xfrm>
            <a:custGeom>
              <a:avLst/>
              <a:gdLst/>
              <a:ahLst/>
              <a:cxnLst/>
              <a:rect l="l" t="t" r="r" b="b"/>
              <a:pathLst>
                <a:path w="7339" h="4137" extrusionOk="0">
                  <a:moveTo>
                    <a:pt x="434" y="1"/>
                  </a:moveTo>
                  <a:lnTo>
                    <a:pt x="0" y="868"/>
                  </a:lnTo>
                  <a:lnTo>
                    <a:pt x="6939" y="4137"/>
                  </a:lnTo>
                  <a:lnTo>
                    <a:pt x="7339" y="3236"/>
                  </a:lnTo>
                  <a:lnTo>
                    <a:pt x="43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38"/>
            <p:cNvSpPr/>
            <p:nvPr/>
          </p:nvSpPr>
          <p:spPr>
            <a:xfrm flipH="1">
              <a:off x="6075626" y="4406831"/>
              <a:ext cx="203790" cy="102434"/>
            </a:xfrm>
            <a:custGeom>
              <a:avLst/>
              <a:gdLst/>
              <a:ahLst/>
              <a:cxnLst/>
              <a:rect l="l" t="t" r="r" b="b"/>
              <a:pathLst>
                <a:path w="7373" h="3706" extrusionOk="0">
                  <a:moveTo>
                    <a:pt x="815" y="1"/>
                  </a:moveTo>
                  <a:cubicBezTo>
                    <a:pt x="502" y="1"/>
                    <a:pt x="295" y="69"/>
                    <a:pt x="234" y="211"/>
                  </a:cubicBezTo>
                  <a:cubicBezTo>
                    <a:pt x="0" y="712"/>
                    <a:pt x="1368" y="1846"/>
                    <a:pt x="3269" y="2713"/>
                  </a:cubicBezTo>
                  <a:cubicBezTo>
                    <a:pt x="4588" y="3338"/>
                    <a:pt x="5842" y="3706"/>
                    <a:pt x="6554" y="3706"/>
                  </a:cubicBezTo>
                  <a:cubicBezTo>
                    <a:pt x="6869" y="3706"/>
                    <a:pt x="7077" y="3634"/>
                    <a:pt x="7139" y="3480"/>
                  </a:cubicBezTo>
                  <a:cubicBezTo>
                    <a:pt x="7372" y="2980"/>
                    <a:pt x="6005" y="1879"/>
                    <a:pt x="4103" y="979"/>
                  </a:cubicBezTo>
                  <a:cubicBezTo>
                    <a:pt x="2782" y="353"/>
                    <a:pt x="1526" y="1"/>
                    <a:pt x="815"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38"/>
            <p:cNvSpPr/>
            <p:nvPr/>
          </p:nvSpPr>
          <p:spPr>
            <a:xfrm flipH="1">
              <a:off x="6075626" y="4406831"/>
              <a:ext cx="203790" cy="102434"/>
            </a:xfrm>
            <a:custGeom>
              <a:avLst/>
              <a:gdLst/>
              <a:ahLst/>
              <a:cxnLst/>
              <a:rect l="l" t="t" r="r" b="b"/>
              <a:pathLst>
                <a:path w="7373" h="3706" extrusionOk="0">
                  <a:moveTo>
                    <a:pt x="815" y="1"/>
                  </a:moveTo>
                  <a:cubicBezTo>
                    <a:pt x="502" y="1"/>
                    <a:pt x="295" y="69"/>
                    <a:pt x="234" y="211"/>
                  </a:cubicBezTo>
                  <a:cubicBezTo>
                    <a:pt x="0" y="712"/>
                    <a:pt x="1368" y="1846"/>
                    <a:pt x="3269" y="2713"/>
                  </a:cubicBezTo>
                  <a:cubicBezTo>
                    <a:pt x="4588" y="3338"/>
                    <a:pt x="5842" y="3706"/>
                    <a:pt x="6554" y="3706"/>
                  </a:cubicBezTo>
                  <a:cubicBezTo>
                    <a:pt x="6869" y="3706"/>
                    <a:pt x="7077" y="3634"/>
                    <a:pt x="7139" y="3480"/>
                  </a:cubicBezTo>
                  <a:cubicBezTo>
                    <a:pt x="7372" y="2980"/>
                    <a:pt x="6005" y="1879"/>
                    <a:pt x="4103" y="979"/>
                  </a:cubicBezTo>
                  <a:cubicBezTo>
                    <a:pt x="2782" y="353"/>
                    <a:pt x="1526" y="1"/>
                    <a:pt x="81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38"/>
            <p:cNvSpPr/>
            <p:nvPr/>
          </p:nvSpPr>
          <p:spPr>
            <a:xfrm flipH="1">
              <a:off x="6089473" y="4414764"/>
              <a:ext cx="171506" cy="83666"/>
            </a:xfrm>
            <a:custGeom>
              <a:avLst/>
              <a:gdLst/>
              <a:ahLst/>
              <a:cxnLst/>
              <a:rect l="l" t="t" r="r" b="b"/>
              <a:pathLst>
                <a:path w="6205" h="3027" extrusionOk="0">
                  <a:moveTo>
                    <a:pt x="357" y="1"/>
                  </a:moveTo>
                  <a:cubicBezTo>
                    <a:pt x="167" y="1"/>
                    <a:pt x="43" y="40"/>
                    <a:pt x="1" y="124"/>
                  </a:cubicBezTo>
                  <a:cubicBezTo>
                    <a:pt x="1" y="124"/>
                    <a:pt x="1" y="191"/>
                    <a:pt x="1" y="225"/>
                  </a:cubicBezTo>
                  <a:cubicBezTo>
                    <a:pt x="68" y="188"/>
                    <a:pt x="169" y="170"/>
                    <a:pt x="298" y="170"/>
                  </a:cubicBezTo>
                  <a:cubicBezTo>
                    <a:pt x="874" y="170"/>
                    <a:pt x="2010" y="520"/>
                    <a:pt x="3236" y="1092"/>
                  </a:cubicBezTo>
                  <a:cubicBezTo>
                    <a:pt x="4737" y="1826"/>
                    <a:pt x="5905" y="2626"/>
                    <a:pt x="6005" y="3027"/>
                  </a:cubicBezTo>
                  <a:cubicBezTo>
                    <a:pt x="6038" y="2993"/>
                    <a:pt x="6038" y="2993"/>
                    <a:pt x="6072" y="2960"/>
                  </a:cubicBezTo>
                  <a:cubicBezTo>
                    <a:pt x="6205" y="2626"/>
                    <a:pt x="5004" y="1692"/>
                    <a:pt x="3336" y="925"/>
                  </a:cubicBezTo>
                  <a:cubicBezTo>
                    <a:pt x="2063" y="351"/>
                    <a:pt x="921" y="1"/>
                    <a:pt x="35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38"/>
            <p:cNvSpPr/>
            <p:nvPr/>
          </p:nvSpPr>
          <p:spPr>
            <a:xfrm flipH="1">
              <a:off x="6183507" y="4462001"/>
              <a:ext cx="212994" cy="54396"/>
            </a:xfrm>
            <a:custGeom>
              <a:avLst/>
              <a:gdLst/>
              <a:ahLst/>
              <a:cxnLst/>
              <a:rect l="l" t="t" r="r" b="b"/>
              <a:pathLst>
                <a:path w="7706" h="1968" extrusionOk="0">
                  <a:moveTo>
                    <a:pt x="3208" y="0"/>
                  </a:moveTo>
                  <a:cubicBezTo>
                    <a:pt x="1404" y="0"/>
                    <a:pt x="33" y="343"/>
                    <a:pt x="33" y="817"/>
                  </a:cubicBezTo>
                  <a:cubicBezTo>
                    <a:pt x="0" y="1351"/>
                    <a:pt x="1701" y="1851"/>
                    <a:pt x="3803" y="1951"/>
                  </a:cubicBezTo>
                  <a:cubicBezTo>
                    <a:pt x="4040" y="1962"/>
                    <a:pt x="4272" y="1968"/>
                    <a:pt x="4497" y="1968"/>
                  </a:cubicBezTo>
                  <a:cubicBezTo>
                    <a:pt x="6295" y="1968"/>
                    <a:pt x="7643" y="1625"/>
                    <a:pt x="7672" y="1151"/>
                  </a:cubicBezTo>
                  <a:cubicBezTo>
                    <a:pt x="7706" y="617"/>
                    <a:pt x="6004" y="117"/>
                    <a:pt x="3903" y="17"/>
                  </a:cubicBezTo>
                  <a:cubicBezTo>
                    <a:pt x="3666" y="5"/>
                    <a:pt x="3433" y="0"/>
                    <a:pt x="320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38"/>
            <p:cNvSpPr/>
            <p:nvPr/>
          </p:nvSpPr>
          <p:spPr>
            <a:xfrm flipH="1">
              <a:off x="6183507" y="4457828"/>
              <a:ext cx="212994" cy="35987"/>
            </a:xfrm>
            <a:custGeom>
              <a:avLst/>
              <a:gdLst/>
              <a:ahLst/>
              <a:cxnLst/>
              <a:rect l="l" t="t" r="r" b="b"/>
              <a:pathLst>
                <a:path w="7706" h="1302" extrusionOk="0">
                  <a:moveTo>
                    <a:pt x="67" y="1"/>
                  </a:moveTo>
                  <a:lnTo>
                    <a:pt x="0" y="968"/>
                  </a:lnTo>
                  <a:lnTo>
                    <a:pt x="7672" y="1302"/>
                  </a:lnTo>
                  <a:lnTo>
                    <a:pt x="7706" y="301"/>
                  </a:lnTo>
                  <a:lnTo>
                    <a:pt x="6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38"/>
            <p:cNvSpPr/>
            <p:nvPr/>
          </p:nvSpPr>
          <p:spPr>
            <a:xfrm flipH="1">
              <a:off x="6182594" y="4435245"/>
              <a:ext cx="212082" cy="54423"/>
            </a:xfrm>
            <a:custGeom>
              <a:avLst/>
              <a:gdLst/>
              <a:ahLst/>
              <a:cxnLst/>
              <a:rect l="l" t="t" r="r" b="b"/>
              <a:pathLst>
                <a:path w="7673" h="1969" extrusionOk="0">
                  <a:moveTo>
                    <a:pt x="3176" y="1"/>
                  </a:moveTo>
                  <a:cubicBezTo>
                    <a:pt x="1378" y="1"/>
                    <a:pt x="30" y="343"/>
                    <a:pt x="1" y="818"/>
                  </a:cubicBezTo>
                  <a:cubicBezTo>
                    <a:pt x="1" y="1352"/>
                    <a:pt x="1669" y="1852"/>
                    <a:pt x="3770" y="1952"/>
                  </a:cubicBezTo>
                  <a:cubicBezTo>
                    <a:pt x="4007" y="1963"/>
                    <a:pt x="4240" y="1968"/>
                    <a:pt x="4465" y="1968"/>
                  </a:cubicBezTo>
                  <a:cubicBezTo>
                    <a:pt x="6269" y="1968"/>
                    <a:pt x="7640" y="1626"/>
                    <a:pt x="7640" y="1151"/>
                  </a:cubicBezTo>
                  <a:cubicBezTo>
                    <a:pt x="7673" y="618"/>
                    <a:pt x="5972" y="117"/>
                    <a:pt x="3870" y="17"/>
                  </a:cubicBezTo>
                  <a:cubicBezTo>
                    <a:pt x="3633" y="6"/>
                    <a:pt x="3401" y="1"/>
                    <a:pt x="3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8"/>
            <p:cNvSpPr/>
            <p:nvPr/>
          </p:nvSpPr>
          <p:spPr>
            <a:xfrm flipH="1">
              <a:off x="6196414" y="4442763"/>
              <a:ext cx="184414" cy="25235"/>
            </a:xfrm>
            <a:custGeom>
              <a:avLst/>
              <a:gdLst/>
              <a:ahLst/>
              <a:cxnLst/>
              <a:rect l="l" t="t" r="r" b="b"/>
              <a:pathLst>
                <a:path w="6672" h="913" extrusionOk="0">
                  <a:moveTo>
                    <a:pt x="2751" y="1"/>
                  </a:moveTo>
                  <a:cubicBezTo>
                    <a:pt x="1203" y="1"/>
                    <a:pt x="0" y="221"/>
                    <a:pt x="0" y="546"/>
                  </a:cubicBezTo>
                  <a:cubicBezTo>
                    <a:pt x="0" y="579"/>
                    <a:pt x="0" y="613"/>
                    <a:pt x="0" y="646"/>
                  </a:cubicBezTo>
                  <a:cubicBezTo>
                    <a:pt x="228" y="361"/>
                    <a:pt x="1283" y="198"/>
                    <a:pt x="2626" y="198"/>
                  </a:cubicBezTo>
                  <a:cubicBezTo>
                    <a:pt x="2855" y="198"/>
                    <a:pt x="3092" y="202"/>
                    <a:pt x="3336" y="212"/>
                  </a:cubicBezTo>
                  <a:cubicBezTo>
                    <a:pt x="5004" y="312"/>
                    <a:pt x="6405" y="579"/>
                    <a:pt x="6638" y="913"/>
                  </a:cubicBezTo>
                  <a:cubicBezTo>
                    <a:pt x="6672" y="913"/>
                    <a:pt x="6672" y="879"/>
                    <a:pt x="6672" y="846"/>
                  </a:cubicBezTo>
                  <a:cubicBezTo>
                    <a:pt x="6672" y="479"/>
                    <a:pt x="5204" y="112"/>
                    <a:pt x="3369" y="12"/>
                  </a:cubicBezTo>
                  <a:cubicBezTo>
                    <a:pt x="3159" y="4"/>
                    <a:pt x="2952" y="1"/>
                    <a:pt x="2751"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38"/>
            <p:cNvSpPr/>
            <p:nvPr/>
          </p:nvSpPr>
          <p:spPr>
            <a:xfrm flipH="1">
              <a:off x="6196414" y="4442763"/>
              <a:ext cx="184414" cy="25235"/>
            </a:xfrm>
            <a:custGeom>
              <a:avLst/>
              <a:gdLst/>
              <a:ahLst/>
              <a:cxnLst/>
              <a:rect l="l" t="t" r="r" b="b"/>
              <a:pathLst>
                <a:path w="6672" h="913" extrusionOk="0">
                  <a:moveTo>
                    <a:pt x="2751" y="1"/>
                  </a:moveTo>
                  <a:cubicBezTo>
                    <a:pt x="1203" y="1"/>
                    <a:pt x="0" y="221"/>
                    <a:pt x="0" y="546"/>
                  </a:cubicBezTo>
                  <a:cubicBezTo>
                    <a:pt x="0" y="579"/>
                    <a:pt x="0" y="613"/>
                    <a:pt x="0" y="646"/>
                  </a:cubicBezTo>
                  <a:cubicBezTo>
                    <a:pt x="228" y="361"/>
                    <a:pt x="1283" y="198"/>
                    <a:pt x="2626" y="198"/>
                  </a:cubicBezTo>
                  <a:cubicBezTo>
                    <a:pt x="2855" y="198"/>
                    <a:pt x="3092" y="202"/>
                    <a:pt x="3336" y="212"/>
                  </a:cubicBezTo>
                  <a:cubicBezTo>
                    <a:pt x="5004" y="312"/>
                    <a:pt x="6405" y="579"/>
                    <a:pt x="6638" y="913"/>
                  </a:cubicBezTo>
                  <a:cubicBezTo>
                    <a:pt x="6672" y="913"/>
                    <a:pt x="6672" y="879"/>
                    <a:pt x="6672" y="846"/>
                  </a:cubicBezTo>
                  <a:cubicBezTo>
                    <a:pt x="6672" y="479"/>
                    <a:pt x="5204" y="112"/>
                    <a:pt x="3369" y="12"/>
                  </a:cubicBezTo>
                  <a:cubicBezTo>
                    <a:pt x="3159" y="4"/>
                    <a:pt x="2952" y="1"/>
                    <a:pt x="275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26"/>
        <p:cNvGrpSpPr/>
        <p:nvPr/>
      </p:nvGrpSpPr>
      <p:grpSpPr>
        <a:xfrm>
          <a:off x="0" y="0"/>
          <a:ext cx="0" cy="0"/>
          <a:chOff x="0" y="0"/>
          <a:chExt cx="0" cy="0"/>
        </a:xfrm>
      </p:grpSpPr>
      <p:sp>
        <p:nvSpPr>
          <p:cNvPr id="1527" name="Google Shape;1527;p58"/>
          <p:cNvSpPr txBox="1">
            <a:spLocks noGrp="1"/>
          </p:cNvSpPr>
          <p:nvPr>
            <p:ph type="title"/>
          </p:nvPr>
        </p:nvSpPr>
        <p:spPr>
          <a:xfrm>
            <a:off x="720000" y="173050"/>
            <a:ext cx="7704000" cy="48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Analyse exploratoire</a:t>
            </a:r>
            <a:endParaRPr dirty="0"/>
          </a:p>
        </p:txBody>
      </p:sp>
      <p:graphicFrame>
        <p:nvGraphicFramePr>
          <p:cNvPr id="4" name="Graphique 3">
            <a:extLst>
              <a:ext uri="{FF2B5EF4-FFF2-40B4-BE49-F238E27FC236}">
                <a16:creationId xmlns:a16="http://schemas.microsoft.com/office/drawing/2014/main" id="{B45BF42A-E9E5-4458-B554-7CF921A2FEBE}"/>
              </a:ext>
            </a:extLst>
          </p:cNvPr>
          <p:cNvGraphicFramePr/>
          <p:nvPr>
            <p:extLst>
              <p:ext uri="{D42A27DB-BD31-4B8C-83A1-F6EECF244321}">
                <p14:modId xmlns:p14="http://schemas.microsoft.com/office/powerpoint/2010/main" val="3695675988"/>
              </p:ext>
            </p:extLst>
          </p:nvPr>
        </p:nvGraphicFramePr>
        <p:xfrm>
          <a:off x="3747200" y="649275"/>
          <a:ext cx="4791100" cy="4064000"/>
        </p:xfrm>
        <a:graphic>
          <a:graphicData uri="http://schemas.openxmlformats.org/drawingml/2006/chart">
            <c:chart xmlns:c="http://schemas.openxmlformats.org/drawingml/2006/chart" xmlns:r="http://schemas.openxmlformats.org/officeDocument/2006/relationships" r:id="rId3"/>
          </a:graphicData>
        </a:graphic>
      </p:graphicFrame>
      <p:grpSp>
        <p:nvGrpSpPr>
          <p:cNvPr id="5" name="Groupe 4">
            <a:extLst>
              <a:ext uri="{FF2B5EF4-FFF2-40B4-BE49-F238E27FC236}">
                <a16:creationId xmlns:a16="http://schemas.microsoft.com/office/drawing/2014/main" id="{0CB539C2-D395-4EE1-A47A-D899A5FF4689}"/>
              </a:ext>
            </a:extLst>
          </p:cNvPr>
          <p:cNvGrpSpPr/>
          <p:nvPr/>
        </p:nvGrpSpPr>
        <p:grpSpPr>
          <a:xfrm>
            <a:off x="1797480" y="1509675"/>
            <a:ext cx="1949721" cy="830997"/>
            <a:chOff x="1569013" y="2014500"/>
            <a:chExt cx="1949721" cy="830997"/>
          </a:xfrm>
        </p:grpSpPr>
        <p:sp>
          <p:nvSpPr>
            <p:cNvPr id="6" name="ZoneTexte 5">
              <a:extLst>
                <a:ext uri="{FF2B5EF4-FFF2-40B4-BE49-F238E27FC236}">
                  <a16:creationId xmlns:a16="http://schemas.microsoft.com/office/drawing/2014/main" id="{01AB6EAE-9939-4F4C-A4CF-1E779DFF27F7}"/>
                </a:ext>
              </a:extLst>
            </p:cNvPr>
            <p:cNvSpPr txBox="1"/>
            <p:nvPr/>
          </p:nvSpPr>
          <p:spPr>
            <a:xfrm>
              <a:off x="2716910" y="2014500"/>
              <a:ext cx="801824" cy="830997"/>
            </a:xfrm>
            <a:prstGeom prst="rect">
              <a:avLst/>
            </a:prstGeom>
            <a:noFill/>
          </p:spPr>
          <p:txBody>
            <a:bodyPr wrap="square" rtlCol="0">
              <a:spAutoFit/>
            </a:bodyPr>
            <a:lstStyle/>
            <a:p>
              <a:pPr algn="ctr"/>
              <a:r>
                <a:rPr lang="fr-FR" sz="2400" b="1" dirty="0">
                  <a:solidFill>
                    <a:schemeClr val="bg2"/>
                  </a:solidFill>
                </a:rPr>
                <a:t>65</a:t>
              </a:r>
            </a:p>
            <a:p>
              <a:pPr algn="ctr"/>
              <a:r>
                <a:rPr lang="fr-FR" sz="2400" b="1" dirty="0">
                  <a:solidFill>
                    <a:schemeClr val="bg2"/>
                  </a:solidFill>
                </a:rPr>
                <a:t>53%</a:t>
              </a:r>
            </a:p>
          </p:txBody>
        </p:sp>
        <p:sp>
          <p:nvSpPr>
            <p:cNvPr id="8" name="Google Shape;1005;p45">
              <a:extLst>
                <a:ext uri="{FF2B5EF4-FFF2-40B4-BE49-F238E27FC236}">
                  <a16:creationId xmlns:a16="http://schemas.microsoft.com/office/drawing/2014/main" id="{AFEB36E5-E1E8-4F2D-9F41-454FB0D4C054}"/>
                </a:ext>
              </a:extLst>
            </p:cNvPr>
            <p:cNvSpPr/>
            <p:nvPr/>
          </p:nvSpPr>
          <p:spPr>
            <a:xfrm>
              <a:off x="1569013" y="2088149"/>
              <a:ext cx="720900" cy="683700"/>
            </a:xfrm>
            <a:prstGeom prst="roundRect">
              <a:avLst>
                <a:gd name="adj" fmla="val 16667"/>
              </a:avLst>
            </a:prstGeom>
            <a:solidFill>
              <a:srgbClr val="8F5B0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 name="Groupe 8">
            <a:extLst>
              <a:ext uri="{FF2B5EF4-FFF2-40B4-BE49-F238E27FC236}">
                <a16:creationId xmlns:a16="http://schemas.microsoft.com/office/drawing/2014/main" id="{57277840-8553-41C7-982A-C02D2C726071}"/>
              </a:ext>
            </a:extLst>
          </p:cNvPr>
          <p:cNvGrpSpPr/>
          <p:nvPr/>
        </p:nvGrpSpPr>
        <p:grpSpPr>
          <a:xfrm>
            <a:off x="1797480" y="2457377"/>
            <a:ext cx="1949720" cy="830997"/>
            <a:chOff x="1569013" y="3362251"/>
            <a:chExt cx="1949720" cy="830997"/>
          </a:xfrm>
        </p:grpSpPr>
        <p:sp>
          <p:nvSpPr>
            <p:cNvPr id="10" name="ZoneTexte 9">
              <a:extLst>
                <a:ext uri="{FF2B5EF4-FFF2-40B4-BE49-F238E27FC236}">
                  <a16:creationId xmlns:a16="http://schemas.microsoft.com/office/drawing/2014/main" id="{74D06691-CE8B-4255-A04D-EF87502C0FB6}"/>
                </a:ext>
              </a:extLst>
            </p:cNvPr>
            <p:cNvSpPr txBox="1"/>
            <p:nvPr/>
          </p:nvSpPr>
          <p:spPr>
            <a:xfrm>
              <a:off x="2716910" y="3362251"/>
              <a:ext cx="801823" cy="830997"/>
            </a:xfrm>
            <a:prstGeom prst="rect">
              <a:avLst/>
            </a:prstGeom>
            <a:noFill/>
          </p:spPr>
          <p:txBody>
            <a:bodyPr wrap="none" rtlCol="0">
              <a:spAutoFit/>
            </a:bodyPr>
            <a:lstStyle/>
            <a:p>
              <a:pPr algn="ctr"/>
              <a:r>
                <a:rPr lang="fr-FR" sz="2400" b="1" dirty="0">
                  <a:solidFill>
                    <a:schemeClr val="bg2"/>
                  </a:solidFill>
                </a:rPr>
                <a:t>41</a:t>
              </a:r>
            </a:p>
            <a:p>
              <a:pPr algn="ctr"/>
              <a:r>
                <a:rPr lang="fr-FR" sz="2400" b="1" dirty="0">
                  <a:solidFill>
                    <a:schemeClr val="bg2"/>
                  </a:solidFill>
                </a:rPr>
                <a:t>33%</a:t>
              </a:r>
            </a:p>
          </p:txBody>
        </p:sp>
        <p:sp>
          <p:nvSpPr>
            <p:cNvPr id="11" name="Google Shape;1005;p45">
              <a:extLst>
                <a:ext uri="{FF2B5EF4-FFF2-40B4-BE49-F238E27FC236}">
                  <a16:creationId xmlns:a16="http://schemas.microsoft.com/office/drawing/2014/main" id="{70800D25-27EA-4E54-9207-D05FB396ECAD}"/>
                </a:ext>
              </a:extLst>
            </p:cNvPr>
            <p:cNvSpPr/>
            <p:nvPr/>
          </p:nvSpPr>
          <p:spPr>
            <a:xfrm>
              <a:off x="1569013" y="3435900"/>
              <a:ext cx="720900" cy="683700"/>
            </a:xfrm>
            <a:prstGeom prst="roundRect">
              <a:avLst>
                <a:gd name="adj" fmla="val 16667"/>
              </a:avLst>
            </a:prstGeom>
            <a:solidFill>
              <a:srgbClr val="A770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 name="Groupe 11">
            <a:extLst>
              <a:ext uri="{FF2B5EF4-FFF2-40B4-BE49-F238E27FC236}">
                <a16:creationId xmlns:a16="http://schemas.microsoft.com/office/drawing/2014/main" id="{B818AC03-4BA5-43CA-8479-EB2832C26383}"/>
              </a:ext>
            </a:extLst>
          </p:cNvPr>
          <p:cNvGrpSpPr/>
          <p:nvPr/>
        </p:nvGrpSpPr>
        <p:grpSpPr>
          <a:xfrm>
            <a:off x="1797480" y="3404147"/>
            <a:ext cx="1949720" cy="830997"/>
            <a:chOff x="1569013" y="3362251"/>
            <a:chExt cx="1949720" cy="830997"/>
          </a:xfrm>
        </p:grpSpPr>
        <p:sp>
          <p:nvSpPr>
            <p:cNvPr id="13" name="ZoneTexte 12">
              <a:extLst>
                <a:ext uri="{FF2B5EF4-FFF2-40B4-BE49-F238E27FC236}">
                  <a16:creationId xmlns:a16="http://schemas.microsoft.com/office/drawing/2014/main" id="{87E4E051-27A2-4D57-A4CF-AD8865DC7FB5}"/>
                </a:ext>
              </a:extLst>
            </p:cNvPr>
            <p:cNvSpPr txBox="1"/>
            <p:nvPr/>
          </p:nvSpPr>
          <p:spPr>
            <a:xfrm>
              <a:off x="2716910" y="3362251"/>
              <a:ext cx="801823" cy="830997"/>
            </a:xfrm>
            <a:prstGeom prst="rect">
              <a:avLst/>
            </a:prstGeom>
            <a:noFill/>
          </p:spPr>
          <p:txBody>
            <a:bodyPr wrap="none" rtlCol="0">
              <a:spAutoFit/>
            </a:bodyPr>
            <a:lstStyle/>
            <a:p>
              <a:pPr algn="ctr"/>
              <a:r>
                <a:rPr lang="fr-FR" sz="2400" b="1" dirty="0">
                  <a:solidFill>
                    <a:schemeClr val="bg2"/>
                  </a:solidFill>
                </a:rPr>
                <a:t>16</a:t>
              </a:r>
            </a:p>
            <a:p>
              <a:pPr algn="ctr"/>
              <a:r>
                <a:rPr lang="fr-FR" sz="2400" b="1" dirty="0">
                  <a:solidFill>
                    <a:schemeClr val="bg2"/>
                  </a:solidFill>
                </a:rPr>
                <a:t>13%</a:t>
              </a:r>
            </a:p>
          </p:txBody>
        </p:sp>
        <p:sp>
          <p:nvSpPr>
            <p:cNvPr id="14" name="Google Shape;1005;p45">
              <a:extLst>
                <a:ext uri="{FF2B5EF4-FFF2-40B4-BE49-F238E27FC236}">
                  <a16:creationId xmlns:a16="http://schemas.microsoft.com/office/drawing/2014/main" id="{C4F35FB6-D395-46C6-8BBC-0F706CE0F30E}"/>
                </a:ext>
              </a:extLst>
            </p:cNvPr>
            <p:cNvSpPr/>
            <p:nvPr/>
          </p:nvSpPr>
          <p:spPr>
            <a:xfrm>
              <a:off x="1569013" y="3435900"/>
              <a:ext cx="720900" cy="683700"/>
            </a:xfrm>
            <a:prstGeom prst="roundRect">
              <a:avLst>
                <a:gd name="adj" fmla="val 16667"/>
              </a:avLst>
            </a:prstGeom>
            <a:solidFill>
              <a:srgbClr val="EABF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extLst>
      <p:ext uri="{BB962C8B-B14F-4D97-AF65-F5344CB8AC3E}">
        <p14:creationId xmlns:p14="http://schemas.microsoft.com/office/powerpoint/2010/main" val="3834992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26"/>
        <p:cNvGrpSpPr/>
        <p:nvPr/>
      </p:nvGrpSpPr>
      <p:grpSpPr>
        <a:xfrm>
          <a:off x="0" y="0"/>
          <a:ext cx="0" cy="0"/>
          <a:chOff x="0" y="0"/>
          <a:chExt cx="0" cy="0"/>
        </a:xfrm>
      </p:grpSpPr>
      <p:sp>
        <p:nvSpPr>
          <p:cNvPr id="1527" name="Google Shape;1527;p58"/>
          <p:cNvSpPr txBox="1">
            <a:spLocks noGrp="1"/>
          </p:cNvSpPr>
          <p:nvPr>
            <p:ph type="title"/>
          </p:nvPr>
        </p:nvSpPr>
        <p:spPr>
          <a:xfrm>
            <a:off x="720000" y="287350"/>
            <a:ext cx="7704000" cy="48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FR" dirty="0"/>
              <a:t>Analyse exploratoire</a:t>
            </a:r>
            <a:br>
              <a:rPr lang="fr-FR" dirty="0"/>
            </a:br>
            <a:r>
              <a:rPr lang="fr-FR" sz="2800" dirty="0"/>
              <a:t>Encodage des variables catégorielles</a:t>
            </a:r>
            <a:endParaRPr lang="fr-FR" dirty="0"/>
          </a:p>
        </p:txBody>
      </p:sp>
      <p:graphicFrame>
        <p:nvGraphicFramePr>
          <p:cNvPr id="2" name="Tableau 2">
            <a:extLst>
              <a:ext uri="{FF2B5EF4-FFF2-40B4-BE49-F238E27FC236}">
                <a16:creationId xmlns:a16="http://schemas.microsoft.com/office/drawing/2014/main" id="{503C3DA6-BAFF-4835-8134-9214B2AB258E}"/>
              </a:ext>
            </a:extLst>
          </p:cNvPr>
          <p:cNvGraphicFramePr>
            <a:graphicFrameLocks noGrp="1"/>
          </p:cNvGraphicFramePr>
          <p:nvPr/>
        </p:nvGraphicFramePr>
        <p:xfrm>
          <a:off x="1323975" y="1459230"/>
          <a:ext cx="1543050" cy="2743200"/>
        </p:xfrm>
        <a:graphic>
          <a:graphicData uri="http://schemas.openxmlformats.org/drawingml/2006/table">
            <a:tbl>
              <a:tblPr firstRow="1" bandRow="1">
                <a:tableStyleId>{284E427A-3D55-4303-BF80-6455036E1DE7}</a:tableStyleId>
              </a:tblPr>
              <a:tblGrid>
                <a:gridCol w="1543050">
                  <a:extLst>
                    <a:ext uri="{9D8B030D-6E8A-4147-A177-3AD203B41FA5}">
                      <a16:colId xmlns:a16="http://schemas.microsoft.com/office/drawing/2014/main" val="968349755"/>
                    </a:ext>
                  </a:extLst>
                </a:gridCol>
              </a:tblGrid>
              <a:tr h="370840">
                <a:tc>
                  <a:txBody>
                    <a:bodyPr/>
                    <a:lstStyle/>
                    <a:p>
                      <a:r>
                        <a:rPr lang="fr-FR" sz="2400" dirty="0"/>
                        <a:t>Genre</a:t>
                      </a:r>
                    </a:p>
                  </a:txBody>
                  <a:tcPr/>
                </a:tc>
                <a:extLst>
                  <a:ext uri="{0D108BD9-81ED-4DB2-BD59-A6C34878D82A}">
                    <a16:rowId xmlns:a16="http://schemas.microsoft.com/office/drawing/2014/main" val="1215788646"/>
                  </a:ext>
                </a:extLst>
              </a:tr>
              <a:tr h="370840">
                <a:tc>
                  <a:txBody>
                    <a:bodyPr/>
                    <a:lstStyle/>
                    <a:p>
                      <a:r>
                        <a:rPr lang="fr-FR" sz="2400" dirty="0"/>
                        <a:t>Masculin</a:t>
                      </a:r>
                    </a:p>
                  </a:txBody>
                  <a:tcPr/>
                </a:tc>
                <a:extLst>
                  <a:ext uri="{0D108BD9-81ED-4DB2-BD59-A6C34878D82A}">
                    <a16:rowId xmlns:a16="http://schemas.microsoft.com/office/drawing/2014/main" val="3976649414"/>
                  </a:ext>
                </a:extLst>
              </a:tr>
              <a:tr h="370840">
                <a:tc>
                  <a:txBody>
                    <a:bodyPr/>
                    <a:lstStyle/>
                    <a:p>
                      <a:r>
                        <a:rPr lang="fr-FR" sz="2400" dirty="0"/>
                        <a:t>Féminin</a:t>
                      </a:r>
                    </a:p>
                  </a:txBody>
                  <a:tcPr/>
                </a:tc>
                <a:extLst>
                  <a:ext uri="{0D108BD9-81ED-4DB2-BD59-A6C34878D82A}">
                    <a16:rowId xmlns:a16="http://schemas.microsoft.com/office/drawing/2014/main" val="788606216"/>
                  </a:ext>
                </a:extLst>
              </a:tr>
              <a:tr h="370840">
                <a:tc>
                  <a:txBody>
                    <a:bodyPr/>
                    <a:lstStyle/>
                    <a:p>
                      <a:r>
                        <a:rPr lang="fr-FR" sz="2400" dirty="0"/>
                        <a:t>Féminin</a:t>
                      </a:r>
                    </a:p>
                  </a:txBody>
                  <a:tcPr/>
                </a:tc>
                <a:extLst>
                  <a:ext uri="{0D108BD9-81ED-4DB2-BD59-A6C34878D82A}">
                    <a16:rowId xmlns:a16="http://schemas.microsoft.com/office/drawing/2014/main" val="731226789"/>
                  </a:ext>
                </a:extLst>
              </a:tr>
              <a:tr h="370840">
                <a:tc>
                  <a:txBody>
                    <a:bodyPr/>
                    <a:lstStyle/>
                    <a:p>
                      <a:r>
                        <a:rPr lang="fr-FR" sz="2400" dirty="0"/>
                        <a:t>Masculin</a:t>
                      </a:r>
                    </a:p>
                  </a:txBody>
                  <a:tcPr/>
                </a:tc>
                <a:extLst>
                  <a:ext uri="{0D108BD9-81ED-4DB2-BD59-A6C34878D82A}">
                    <a16:rowId xmlns:a16="http://schemas.microsoft.com/office/drawing/2014/main" val="1141955803"/>
                  </a:ext>
                </a:extLst>
              </a:tr>
              <a:tr h="370840">
                <a:tc>
                  <a:txBody>
                    <a:bodyPr/>
                    <a:lstStyle/>
                    <a:p>
                      <a:r>
                        <a:rPr lang="fr-FR" sz="2400" dirty="0"/>
                        <a:t>Féminin</a:t>
                      </a:r>
                    </a:p>
                  </a:txBody>
                  <a:tcPr/>
                </a:tc>
                <a:extLst>
                  <a:ext uri="{0D108BD9-81ED-4DB2-BD59-A6C34878D82A}">
                    <a16:rowId xmlns:a16="http://schemas.microsoft.com/office/drawing/2014/main" val="4220412315"/>
                  </a:ext>
                </a:extLst>
              </a:tr>
            </a:tbl>
          </a:graphicData>
        </a:graphic>
      </p:graphicFrame>
      <p:graphicFrame>
        <p:nvGraphicFramePr>
          <p:cNvPr id="15" name="Tableau 2">
            <a:extLst>
              <a:ext uri="{FF2B5EF4-FFF2-40B4-BE49-F238E27FC236}">
                <a16:creationId xmlns:a16="http://schemas.microsoft.com/office/drawing/2014/main" id="{387716E0-0E27-491E-8285-A4F18C7DD6A3}"/>
              </a:ext>
            </a:extLst>
          </p:cNvPr>
          <p:cNvGraphicFramePr>
            <a:graphicFrameLocks noGrp="1"/>
          </p:cNvGraphicFramePr>
          <p:nvPr/>
        </p:nvGraphicFramePr>
        <p:xfrm>
          <a:off x="6276975" y="1470660"/>
          <a:ext cx="1543050" cy="2743200"/>
        </p:xfrm>
        <a:graphic>
          <a:graphicData uri="http://schemas.openxmlformats.org/drawingml/2006/table">
            <a:tbl>
              <a:tblPr firstRow="1" bandRow="1">
                <a:tableStyleId>{284E427A-3D55-4303-BF80-6455036E1DE7}</a:tableStyleId>
              </a:tblPr>
              <a:tblGrid>
                <a:gridCol w="1543050">
                  <a:extLst>
                    <a:ext uri="{9D8B030D-6E8A-4147-A177-3AD203B41FA5}">
                      <a16:colId xmlns:a16="http://schemas.microsoft.com/office/drawing/2014/main" val="968349755"/>
                    </a:ext>
                  </a:extLst>
                </a:gridCol>
              </a:tblGrid>
              <a:tr h="370840">
                <a:tc>
                  <a:txBody>
                    <a:bodyPr/>
                    <a:lstStyle/>
                    <a:p>
                      <a:r>
                        <a:rPr lang="fr-FR" sz="2400" dirty="0"/>
                        <a:t>Genre</a:t>
                      </a:r>
                    </a:p>
                  </a:txBody>
                  <a:tcPr/>
                </a:tc>
                <a:extLst>
                  <a:ext uri="{0D108BD9-81ED-4DB2-BD59-A6C34878D82A}">
                    <a16:rowId xmlns:a16="http://schemas.microsoft.com/office/drawing/2014/main" val="1215788646"/>
                  </a:ext>
                </a:extLst>
              </a:tr>
              <a:tr h="370840">
                <a:tc>
                  <a:txBody>
                    <a:bodyPr/>
                    <a:lstStyle/>
                    <a:p>
                      <a:r>
                        <a:rPr lang="fr-FR" sz="2400" dirty="0"/>
                        <a:t>0</a:t>
                      </a:r>
                    </a:p>
                  </a:txBody>
                  <a:tcPr/>
                </a:tc>
                <a:extLst>
                  <a:ext uri="{0D108BD9-81ED-4DB2-BD59-A6C34878D82A}">
                    <a16:rowId xmlns:a16="http://schemas.microsoft.com/office/drawing/2014/main" val="3976649414"/>
                  </a:ext>
                </a:extLst>
              </a:tr>
              <a:tr h="370840">
                <a:tc>
                  <a:txBody>
                    <a:bodyPr/>
                    <a:lstStyle/>
                    <a:p>
                      <a:r>
                        <a:rPr lang="fr-FR" sz="2400" dirty="0"/>
                        <a:t>1</a:t>
                      </a:r>
                    </a:p>
                  </a:txBody>
                  <a:tcPr/>
                </a:tc>
                <a:extLst>
                  <a:ext uri="{0D108BD9-81ED-4DB2-BD59-A6C34878D82A}">
                    <a16:rowId xmlns:a16="http://schemas.microsoft.com/office/drawing/2014/main" val="788606216"/>
                  </a:ext>
                </a:extLst>
              </a:tr>
              <a:tr h="370840">
                <a:tc>
                  <a:txBody>
                    <a:bodyPr/>
                    <a:lstStyle/>
                    <a:p>
                      <a:r>
                        <a:rPr lang="fr-FR" sz="2400" dirty="0"/>
                        <a:t>1</a:t>
                      </a:r>
                    </a:p>
                  </a:txBody>
                  <a:tcPr/>
                </a:tc>
                <a:extLst>
                  <a:ext uri="{0D108BD9-81ED-4DB2-BD59-A6C34878D82A}">
                    <a16:rowId xmlns:a16="http://schemas.microsoft.com/office/drawing/2014/main" val="731226789"/>
                  </a:ext>
                </a:extLst>
              </a:tr>
              <a:tr h="370840">
                <a:tc>
                  <a:txBody>
                    <a:bodyPr/>
                    <a:lstStyle/>
                    <a:p>
                      <a:r>
                        <a:rPr lang="fr-FR" sz="2400" dirty="0"/>
                        <a:t>0</a:t>
                      </a:r>
                    </a:p>
                  </a:txBody>
                  <a:tcPr/>
                </a:tc>
                <a:extLst>
                  <a:ext uri="{0D108BD9-81ED-4DB2-BD59-A6C34878D82A}">
                    <a16:rowId xmlns:a16="http://schemas.microsoft.com/office/drawing/2014/main" val="1141955803"/>
                  </a:ext>
                </a:extLst>
              </a:tr>
              <a:tr h="370840">
                <a:tc>
                  <a:txBody>
                    <a:bodyPr/>
                    <a:lstStyle/>
                    <a:p>
                      <a:r>
                        <a:rPr lang="fr-FR" sz="2400" dirty="0"/>
                        <a:t>1</a:t>
                      </a:r>
                    </a:p>
                  </a:txBody>
                  <a:tcPr/>
                </a:tc>
                <a:extLst>
                  <a:ext uri="{0D108BD9-81ED-4DB2-BD59-A6C34878D82A}">
                    <a16:rowId xmlns:a16="http://schemas.microsoft.com/office/drawing/2014/main" val="4220412315"/>
                  </a:ext>
                </a:extLst>
              </a:tr>
            </a:tbl>
          </a:graphicData>
        </a:graphic>
      </p:graphicFrame>
      <p:sp>
        <p:nvSpPr>
          <p:cNvPr id="3" name="Flèche : droite 2">
            <a:extLst>
              <a:ext uri="{FF2B5EF4-FFF2-40B4-BE49-F238E27FC236}">
                <a16:creationId xmlns:a16="http://schemas.microsoft.com/office/drawing/2014/main" id="{1FE5A7F6-66C1-457D-B155-243E7C96A228}"/>
              </a:ext>
            </a:extLst>
          </p:cNvPr>
          <p:cNvSpPr/>
          <p:nvPr/>
        </p:nvSpPr>
        <p:spPr>
          <a:xfrm>
            <a:off x="3326892" y="2571750"/>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5987384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1"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par>
                                <p:cTn id="12" presetID="42" presetClass="path" presetSubtype="0" accel="50000" decel="50000" fill="hold" grpId="0" nodeType="withEffect">
                                  <p:stCondLst>
                                    <p:cond delay="0"/>
                                  </p:stCondLst>
                                  <p:childTnLst>
                                    <p:animMotion origin="layout" path="M -1.11111E-6 -3.58025E-6 L 0.08264 -0.00247 " pathEditMode="relative" rAng="0" ptsTypes="AA">
                                      <p:cBhvr>
                                        <p:cTn id="13" dur="1000" fill="hold"/>
                                        <p:tgtEl>
                                          <p:spTgt spid="3"/>
                                        </p:tgtEl>
                                        <p:attrNameLst>
                                          <p:attrName>ppt_x</p:attrName>
                                          <p:attrName>ppt_y</p:attrName>
                                        </p:attrNameLst>
                                      </p:cBhvr>
                                      <p:rCtr x="4132" y="-123"/>
                                    </p:animMotion>
                                  </p:childTnLst>
                                </p:cTn>
                              </p:par>
                            </p:childTnLst>
                          </p:cTn>
                        </p:par>
                        <p:par>
                          <p:cTn id="14" fill="hold">
                            <p:stCondLst>
                              <p:cond delay="1500"/>
                            </p:stCondLst>
                            <p:childTnLst>
                              <p:par>
                                <p:cTn id="15" presetID="10" presetClass="entr" presetSubtype="0" fill="hold" nodeType="after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26"/>
        <p:cNvGrpSpPr/>
        <p:nvPr/>
      </p:nvGrpSpPr>
      <p:grpSpPr>
        <a:xfrm>
          <a:off x="0" y="0"/>
          <a:ext cx="0" cy="0"/>
          <a:chOff x="0" y="0"/>
          <a:chExt cx="0" cy="0"/>
        </a:xfrm>
      </p:grpSpPr>
      <p:sp>
        <p:nvSpPr>
          <p:cNvPr id="1527" name="Google Shape;1527;p58"/>
          <p:cNvSpPr txBox="1">
            <a:spLocks noGrp="1"/>
          </p:cNvSpPr>
          <p:nvPr>
            <p:ph type="title"/>
          </p:nvPr>
        </p:nvSpPr>
        <p:spPr>
          <a:xfrm>
            <a:off x="720000" y="287350"/>
            <a:ext cx="7704000" cy="48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FR" dirty="0"/>
              <a:t>Analyse exploratoire</a:t>
            </a:r>
            <a:br>
              <a:rPr lang="fr-FR" dirty="0"/>
            </a:br>
            <a:r>
              <a:rPr lang="fr-FR" sz="2800" dirty="0"/>
              <a:t>Encodage des variables catégorielles</a:t>
            </a:r>
            <a:endParaRPr lang="fr-FR" dirty="0"/>
          </a:p>
        </p:txBody>
      </p:sp>
      <p:graphicFrame>
        <p:nvGraphicFramePr>
          <p:cNvPr id="2" name="Tableau 2">
            <a:extLst>
              <a:ext uri="{FF2B5EF4-FFF2-40B4-BE49-F238E27FC236}">
                <a16:creationId xmlns:a16="http://schemas.microsoft.com/office/drawing/2014/main" id="{503C3DA6-BAFF-4835-8134-9214B2AB258E}"/>
              </a:ext>
            </a:extLst>
          </p:cNvPr>
          <p:cNvGraphicFramePr>
            <a:graphicFrameLocks noGrp="1"/>
          </p:cNvGraphicFramePr>
          <p:nvPr>
            <p:extLst>
              <p:ext uri="{D42A27DB-BD31-4B8C-83A1-F6EECF244321}">
                <p14:modId xmlns:p14="http://schemas.microsoft.com/office/powerpoint/2010/main" val="2995695783"/>
              </p:ext>
            </p:extLst>
          </p:nvPr>
        </p:nvGraphicFramePr>
        <p:xfrm>
          <a:off x="1323975" y="1459230"/>
          <a:ext cx="1543050" cy="3200400"/>
        </p:xfrm>
        <a:graphic>
          <a:graphicData uri="http://schemas.openxmlformats.org/drawingml/2006/table">
            <a:tbl>
              <a:tblPr firstRow="1" bandRow="1">
                <a:tableStyleId>{284E427A-3D55-4303-BF80-6455036E1DE7}</a:tableStyleId>
              </a:tblPr>
              <a:tblGrid>
                <a:gridCol w="1543050">
                  <a:extLst>
                    <a:ext uri="{9D8B030D-6E8A-4147-A177-3AD203B41FA5}">
                      <a16:colId xmlns:a16="http://schemas.microsoft.com/office/drawing/2014/main" val="968349755"/>
                    </a:ext>
                  </a:extLst>
                </a:gridCol>
              </a:tblGrid>
              <a:tr h="370840">
                <a:tc>
                  <a:txBody>
                    <a:bodyPr/>
                    <a:lstStyle/>
                    <a:p>
                      <a:r>
                        <a:rPr lang="fr-FR" sz="2400" dirty="0"/>
                        <a:t>Genre</a:t>
                      </a:r>
                    </a:p>
                  </a:txBody>
                  <a:tcPr/>
                </a:tc>
                <a:extLst>
                  <a:ext uri="{0D108BD9-81ED-4DB2-BD59-A6C34878D82A}">
                    <a16:rowId xmlns:a16="http://schemas.microsoft.com/office/drawing/2014/main" val="1215788646"/>
                  </a:ext>
                </a:extLst>
              </a:tr>
              <a:tr h="370840">
                <a:tc>
                  <a:txBody>
                    <a:bodyPr/>
                    <a:lstStyle/>
                    <a:p>
                      <a:r>
                        <a:rPr lang="fr-FR" sz="2400" dirty="0"/>
                        <a:t>Masculin</a:t>
                      </a:r>
                    </a:p>
                  </a:txBody>
                  <a:tcPr/>
                </a:tc>
                <a:extLst>
                  <a:ext uri="{0D108BD9-81ED-4DB2-BD59-A6C34878D82A}">
                    <a16:rowId xmlns:a16="http://schemas.microsoft.com/office/drawing/2014/main" val="3976649414"/>
                  </a:ext>
                </a:extLst>
              </a:tr>
              <a:tr h="370840">
                <a:tc>
                  <a:txBody>
                    <a:bodyPr/>
                    <a:lstStyle/>
                    <a:p>
                      <a:r>
                        <a:rPr lang="fr-FR" sz="2400" dirty="0"/>
                        <a:t>Féminin</a:t>
                      </a:r>
                    </a:p>
                  </a:txBody>
                  <a:tcPr/>
                </a:tc>
                <a:extLst>
                  <a:ext uri="{0D108BD9-81ED-4DB2-BD59-A6C34878D82A}">
                    <a16:rowId xmlns:a16="http://schemas.microsoft.com/office/drawing/2014/main" val="788606216"/>
                  </a:ext>
                </a:extLst>
              </a:tr>
              <a:tr h="370840">
                <a:tc>
                  <a:txBody>
                    <a:bodyPr/>
                    <a:lstStyle/>
                    <a:p>
                      <a:r>
                        <a:rPr lang="fr-FR" sz="2400" dirty="0"/>
                        <a:t>Féminin</a:t>
                      </a:r>
                    </a:p>
                  </a:txBody>
                  <a:tcPr/>
                </a:tc>
                <a:extLst>
                  <a:ext uri="{0D108BD9-81ED-4DB2-BD59-A6C34878D82A}">
                    <a16:rowId xmlns:a16="http://schemas.microsoft.com/office/drawing/2014/main" val="731226789"/>
                  </a:ext>
                </a:extLst>
              </a:tr>
              <a:tr h="370840">
                <a:tc>
                  <a:txBody>
                    <a:bodyPr/>
                    <a:lstStyle/>
                    <a:p>
                      <a:r>
                        <a:rPr lang="fr-FR" sz="2400" dirty="0"/>
                        <a:t>Masculin</a:t>
                      </a:r>
                    </a:p>
                  </a:txBody>
                  <a:tcPr/>
                </a:tc>
                <a:extLst>
                  <a:ext uri="{0D108BD9-81ED-4DB2-BD59-A6C34878D82A}">
                    <a16:rowId xmlns:a16="http://schemas.microsoft.com/office/drawing/2014/main" val="1141955803"/>
                  </a:ext>
                </a:extLst>
              </a:tr>
              <a:tr h="370840">
                <a:tc>
                  <a:txBody>
                    <a:bodyPr/>
                    <a:lstStyle/>
                    <a:p>
                      <a:r>
                        <a:rPr lang="fr-FR" sz="2400" dirty="0"/>
                        <a:t>Féminin</a:t>
                      </a:r>
                    </a:p>
                  </a:txBody>
                  <a:tcPr/>
                </a:tc>
                <a:extLst>
                  <a:ext uri="{0D108BD9-81ED-4DB2-BD59-A6C34878D82A}">
                    <a16:rowId xmlns:a16="http://schemas.microsoft.com/office/drawing/2014/main" val="4220412315"/>
                  </a:ext>
                </a:extLst>
              </a:tr>
              <a:tr h="370840">
                <a:tc>
                  <a:txBody>
                    <a:bodyPr/>
                    <a:lstStyle/>
                    <a:p>
                      <a:r>
                        <a:rPr lang="fr-FR" sz="2400" dirty="0"/>
                        <a:t>Autre</a:t>
                      </a:r>
                    </a:p>
                  </a:txBody>
                  <a:tcPr/>
                </a:tc>
                <a:extLst>
                  <a:ext uri="{0D108BD9-81ED-4DB2-BD59-A6C34878D82A}">
                    <a16:rowId xmlns:a16="http://schemas.microsoft.com/office/drawing/2014/main" val="1534284063"/>
                  </a:ext>
                </a:extLst>
              </a:tr>
            </a:tbl>
          </a:graphicData>
        </a:graphic>
      </p:graphicFrame>
      <p:graphicFrame>
        <p:nvGraphicFramePr>
          <p:cNvPr id="15" name="Tableau 2">
            <a:extLst>
              <a:ext uri="{FF2B5EF4-FFF2-40B4-BE49-F238E27FC236}">
                <a16:creationId xmlns:a16="http://schemas.microsoft.com/office/drawing/2014/main" id="{387716E0-0E27-491E-8285-A4F18C7DD6A3}"/>
              </a:ext>
            </a:extLst>
          </p:cNvPr>
          <p:cNvGraphicFramePr>
            <a:graphicFrameLocks noGrp="1"/>
          </p:cNvGraphicFramePr>
          <p:nvPr>
            <p:extLst>
              <p:ext uri="{D42A27DB-BD31-4B8C-83A1-F6EECF244321}">
                <p14:modId xmlns:p14="http://schemas.microsoft.com/office/powerpoint/2010/main" val="2607931525"/>
              </p:ext>
            </p:extLst>
          </p:nvPr>
        </p:nvGraphicFramePr>
        <p:xfrm>
          <a:off x="6276975" y="1470660"/>
          <a:ext cx="1543050" cy="3200400"/>
        </p:xfrm>
        <a:graphic>
          <a:graphicData uri="http://schemas.openxmlformats.org/drawingml/2006/table">
            <a:tbl>
              <a:tblPr firstRow="1" bandRow="1">
                <a:tableStyleId>{284E427A-3D55-4303-BF80-6455036E1DE7}</a:tableStyleId>
              </a:tblPr>
              <a:tblGrid>
                <a:gridCol w="1543050">
                  <a:extLst>
                    <a:ext uri="{9D8B030D-6E8A-4147-A177-3AD203B41FA5}">
                      <a16:colId xmlns:a16="http://schemas.microsoft.com/office/drawing/2014/main" val="968349755"/>
                    </a:ext>
                  </a:extLst>
                </a:gridCol>
              </a:tblGrid>
              <a:tr h="370840">
                <a:tc>
                  <a:txBody>
                    <a:bodyPr/>
                    <a:lstStyle/>
                    <a:p>
                      <a:r>
                        <a:rPr lang="fr-FR" sz="2400" dirty="0"/>
                        <a:t>Genre</a:t>
                      </a:r>
                    </a:p>
                  </a:txBody>
                  <a:tcPr/>
                </a:tc>
                <a:extLst>
                  <a:ext uri="{0D108BD9-81ED-4DB2-BD59-A6C34878D82A}">
                    <a16:rowId xmlns:a16="http://schemas.microsoft.com/office/drawing/2014/main" val="1215788646"/>
                  </a:ext>
                </a:extLst>
              </a:tr>
              <a:tr h="370840">
                <a:tc>
                  <a:txBody>
                    <a:bodyPr/>
                    <a:lstStyle/>
                    <a:p>
                      <a:r>
                        <a:rPr lang="fr-FR" sz="2400" dirty="0"/>
                        <a:t>0</a:t>
                      </a:r>
                    </a:p>
                  </a:txBody>
                  <a:tcPr/>
                </a:tc>
                <a:extLst>
                  <a:ext uri="{0D108BD9-81ED-4DB2-BD59-A6C34878D82A}">
                    <a16:rowId xmlns:a16="http://schemas.microsoft.com/office/drawing/2014/main" val="3976649414"/>
                  </a:ext>
                </a:extLst>
              </a:tr>
              <a:tr h="370840">
                <a:tc>
                  <a:txBody>
                    <a:bodyPr/>
                    <a:lstStyle/>
                    <a:p>
                      <a:r>
                        <a:rPr lang="fr-FR" sz="2400" dirty="0"/>
                        <a:t>1</a:t>
                      </a:r>
                    </a:p>
                  </a:txBody>
                  <a:tcPr/>
                </a:tc>
                <a:extLst>
                  <a:ext uri="{0D108BD9-81ED-4DB2-BD59-A6C34878D82A}">
                    <a16:rowId xmlns:a16="http://schemas.microsoft.com/office/drawing/2014/main" val="788606216"/>
                  </a:ext>
                </a:extLst>
              </a:tr>
              <a:tr h="370840">
                <a:tc>
                  <a:txBody>
                    <a:bodyPr/>
                    <a:lstStyle/>
                    <a:p>
                      <a:r>
                        <a:rPr lang="fr-FR" sz="2400" dirty="0"/>
                        <a:t>1</a:t>
                      </a:r>
                    </a:p>
                  </a:txBody>
                  <a:tcPr/>
                </a:tc>
                <a:extLst>
                  <a:ext uri="{0D108BD9-81ED-4DB2-BD59-A6C34878D82A}">
                    <a16:rowId xmlns:a16="http://schemas.microsoft.com/office/drawing/2014/main" val="731226789"/>
                  </a:ext>
                </a:extLst>
              </a:tr>
              <a:tr h="370840">
                <a:tc>
                  <a:txBody>
                    <a:bodyPr/>
                    <a:lstStyle/>
                    <a:p>
                      <a:r>
                        <a:rPr lang="fr-FR" sz="2400" dirty="0"/>
                        <a:t>0</a:t>
                      </a:r>
                    </a:p>
                  </a:txBody>
                  <a:tcPr/>
                </a:tc>
                <a:extLst>
                  <a:ext uri="{0D108BD9-81ED-4DB2-BD59-A6C34878D82A}">
                    <a16:rowId xmlns:a16="http://schemas.microsoft.com/office/drawing/2014/main" val="1141955803"/>
                  </a:ext>
                </a:extLst>
              </a:tr>
              <a:tr h="370840">
                <a:tc>
                  <a:txBody>
                    <a:bodyPr/>
                    <a:lstStyle/>
                    <a:p>
                      <a:r>
                        <a:rPr lang="fr-FR" sz="2400" dirty="0"/>
                        <a:t>1</a:t>
                      </a:r>
                    </a:p>
                  </a:txBody>
                  <a:tcPr/>
                </a:tc>
                <a:extLst>
                  <a:ext uri="{0D108BD9-81ED-4DB2-BD59-A6C34878D82A}">
                    <a16:rowId xmlns:a16="http://schemas.microsoft.com/office/drawing/2014/main" val="4220412315"/>
                  </a:ext>
                </a:extLst>
              </a:tr>
              <a:tr h="370840">
                <a:tc>
                  <a:txBody>
                    <a:bodyPr/>
                    <a:lstStyle/>
                    <a:p>
                      <a:r>
                        <a:rPr lang="fr-FR" sz="2400" dirty="0"/>
                        <a:t>2</a:t>
                      </a:r>
                    </a:p>
                  </a:txBody>
                  <a:tcPr/>
                </a:tc>
                <a:extLst>
                  <a:ext uri="{0D108BD9-81ED-4DB2-BD59-A6C34878D82A}">
                    <a16:rowId xmlns:a16="http://schemas.microsoft.com/office/drawing/2014/main" val="715379454"/>
                  </a:ext>
                </a:extLst>
              </a:tr>
            </a:tbl>
          </a:graphicData>
        </a:graphic>
      </p:graphicFrame>
      <p:sp>
        <p:nvSpPr>
          <p:cNvPr id="3" name="Flèche : droite 2">
            <a:extLst>
              <a:ext uri="{FF2B5EF4-FFF2-40B4-BE49-F238E27FC236}">
                <a16:creationId xmlns:a16="http://schemas.microsoft.com/office/drawing/2014/main" id="{1FE5A7F6-66C1-457D-B155-243E7C96A228}"/>
              </a:ext>
            </a:extLst>
          </p:cNvPr>
          <p:cNvSpPr/>
          <p:nvPr/>
        </p:nvSpPr>
        <p:spPr>
          <a:xfrm>
            <a:off x="4082796" y="2571750"/>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599428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26"/>
        <p:cNvGrpSpPr/>
        <p:nvPr/>
      </p:nvGrpSpPr>
      <p:grpSpPr>
        <a:xfrm>
          <a:off x="0" y="0"/>
          <a:ext cx="0" cy="0"/>
          <a:chOff x="0" y="0"/>
          <a:chExt cx="0" cy="0"/>
        </a:xfrm>
      </p:grpSpPr>
      <p:graphicFrame>
        <p:nvGraphicFramePr>
          <p:cNvPr id="2" name="Tableau 2">
            <a:extLst>
              <a:ext uri="{FF2B5EF4-FFF2-40B4-BE49-F238E27FC236}">
                <a16:creationId xmlns:a16="http://schemas.microsoft.com/office/drawing/2014/main" id="{503C3DA6-BAFF-4835-8134-9214B2AB258E}"/>
              </a:ext>
            </a:extLst>
          </p:cNvPr>
          <p:cNvGraphicFramePr>
            <a:graphicFrameLocks noGrp="1"/>
          </p:cNvGraphicFramePr>
          <p:nvPr>
            <p:extLst>
              <p:ext uri="{D42A27DB-BD31-4B8C-83A1-F6EECF244321}">
                <p14:modId xmlns:p14="http://schemas.microsoft.com/office/powerpoint/2010/main" val="2109306478"/>
              </p:ext>
            </p:extLst>
          </p:nvPr>
        </p:nvGraphicFramePr>
        <p:xfrm>
          <a:off x="2766582" y="168403"/>
          <a:ext cx="3610836" cy="1828800"/>
        </p:xfrm>
        <a:graphic>
          <a:graphicData uri="http://schemas.openxmlformats.org/drawingml/2006/table">
            <a:tbl>
              <a:tblPr firstRow="1" bandRow="1">
                <a:tableStyleId>{284E427A-3D55-4303-BF80-6455036E1DE7}</a:tableStyleId>
              </a:tblPr>
              <a:tblGrid>
                <a:gridCol w="1805418">
                  <a:extLst>
                    <a:ext uri="{9D8B030D-6E8A-4147-A177-3AD203B41FA5}">
                      <a16:colId xmlns:a16="http://schemas.microsoft.com/office/drawing/2014/main" val="762525631"/>
                    </a:ext>
                  </a:extLst>
                </a:gridCol>
                <a:gridCol w="1805418">
                  <a:extLst>
                    <a:ext uri="{9D8B030D-6E8A-4147-A177-3AD203B41FA5}">
                      <a16:colId xmlns:a16="http://schemas.microsoft.com/office/drawing/2014/main" val="968349755"/>
                    </a:ext>
                  </a:extLst>
                </a:gridCol>
              </a:tblGrid>
              <a:tr h="206375">
                <a:tc>
                  <a:txBody>
                    <a:bodyPr/>
                    <a:lstStyle/>
                    <a:p>
                      <a:endParaRPr lang="fr-FR" sz="1400" dirty="0"/>
                    </a:p>
                  </a:txBody>
                  <a:tcPr/>
                </a:tc>
                <a:tc>
                  <a:txBody>
                    <a:bodyPr/>
                    <a:lstStyle/>
                    <a:p>
                      <a:r>
                        <a:rPr lang="fr-FR" sz="1400" dirty="0"/>
                        <a:t>Animaux</a:t>
                      </a:r>
                    </a:p>
                  </a:txBody>
                  <a:tcPr/>
                </a:tc>
                <a:extLst>
                  <a:ext uri="{0D108BD9-81ED-4DB2-BD59-A6C34878D82A}">
                    <a16:rowId xmlns:a16="http://schemas.microsoft.com/office/drawing/2014/main" val="1215788646"/>
                  </a:ext>
                </a:extLst>
              </a:tr>
              <a:tr h="206375">
                <a:tc>
                  <a:txBody>
                    <a:bodyPr/>
                    <a:lstStyle/>
                    <a:p>
                      <a:r>
                        <a:rPr lang="fr-FR" sz="1400" dirty="0"/>
                        <a:t>0</a:t>
                      </a:r>
                    </a:p>
                  </a:txBody>
                  <a:tcPr/>
                </a:tc>
                <a:tc>
                  <a:txBody>
                    <a:bodyPr/>
                    <a:lstStyle/>
                    <a:p>
                      <a:r>
                        <a:rPr lang="fr-FR" sz="1400" dirty="0"/>
                        <a:t>Mollusque</a:t>
                      </a:r>
                    </a:p>
                  </a:txBody>
                  <a:tcPr/>
                </a:tc>
                <a:extLst>
                  <a:ext uri="{0D108BD9-81ED-4DB2-BD59-A6C34878D82A}">
                    <a16:rowId xmlns:a16="http://schemas.microsoft.com/office/drawing/2014/main" val="3976649414"/>
                  </a:ext>
                </a:extLst>
              </a:tr>
              <a:tr h="206375">
                <a:tc>
                  <a:txBody>
                    <a:bodyPr/>
                    <a:lstStyle/>
                    <a:p>
                      <a:r>
                        <a:rPr lang="fr-FR" sz="1400" dirty="0"/>
                        <a:t>1</a:t>
                      </a:r>
                    </a:p>
                  </a:txBody>
                  <a:tcPr/>
                </a:tc>
                <a:tc>
                  <a:txBody>
                    <a:bodyPr/>
                    <a:lstStyle/>
                    <a:p>
                      <a:r>
                        <a:rPr lang="fr-FR" sz="1400" dirty="0"/>
                        <a:t>Reptile</a:t>
                      </a:r>
                    </a:p>
                  </a:txBody>
                  <a:tcPr/>
                </a:tc>
                <a:extLst>
                  <a:ext uri="{0D108BD9-81ED-4DB2-BD59-A6C34878D82A}">
                    <a16:rowId xmlns:a16="http://schemas.microsoft.com/office/drawing/2014/main" val="788606216"/>
                  </a:ext>
                </a:extLst>
              </a:tr>
              <a:tr h="206375">
                <a:tc>
                  <a:txBody>
                    <a:bodyPr/>
                    <a:lstStyle/>
                    <a:p>
                      <a:r>
                        <a:rPr lang="fr-FR" sz="1400" dirty="0"/>
                        <a:t>2</a:t>
                      </a:r>
                    </a:p>
                  </a:txBody>
                  <a:tcPr/>
                </a:tc>
                <a:tc>
                  <a:txBody>
                    <a:bodyPr/>
                    <a:lstStyle/>
                    <a:p>
                      <a:r>
                        <a:rPr lang="fr-FR" sz="1400" dirty="0"/>
                        <a:t>Oiseau</a:t>
                      </a:r>
                    </a:p>
                  </a:txBody>
                  <a:tcPr/>
                </a:tc>
                <a:extLst>
                  <a:ext uri="{0D108BD9-81ED-4DB2-BD59-A6C34878D82A}">
                    <a16:rowId xmlns:a16="http://schemas.microsoft.com/office/drawing/2014/main" val="731226789"/>
                  </a:ext>
                </a:extLst>
              </a:tr>
              <a:tr h="206375">
                <a:tc>
                  <a:txBody>
                    <a:bodyPr/>
                    <a:lstStyle/>
                    <a:p>
                      <a:r>
                        <a:rPr lang="fr-FR" sz="1400" dirty="0"/>
                        <a:t>3</a:t>
                      </a:r>
                    </a:p>
                  </a:txBody>
                  <a:tcPr/>
                </a:tc>
                <a:tc>
                  <a:txBody>
                    <a:bodyPr/>
                    <a:lstStyle/>
                    <a:p>
                      <a:r>
                        <a:rPr lang="fr-FR" sz="1400" dirty="0"/>
                        <a:t>Poisson</a:t>
                      </a:r>
                    </a:p>
                  </a:txBody>
                  <a:tcPr/>
                </a:tc>
                <a:extLst>
                  <a:ext uri="{0D108BD9-81ED-4DB2-BD59-A6C34878D82A}">
                    <a16:rowId xmlns:a16="http://schemas.microsoft.com/office/drawing/2014/main" val="1141955803"/>
                  </a:ext>
                </a:extLst>
              </a:tr>
              <a:tr h="206375">
                <a:tc>
                  <a:txBody>
                    <a:bodyPr/>
                    <a:lstStyle/>
                    <a:p>
                      <a:r>
                        <a:rPr lang="fr-FR" sz="1400" dirty="0"/>
                        <a:t>4</a:t>
                      </a:r>
                    </a:p>
                  </a:txBody>
                  <a:tcPr/>
                </a:tc>
                <a:tc>
                  <a:txBody>
                    <a:bodyPr/>
                    <a:lstStyle/>
                    <a:p>
                      <a:r>
                        <a:rPr lang="fr-FR" sz="1400" dirty="0"/>
                        <a:t>Mammifère</a:t>
                      </a:r>
                    </a:p>
                  </a:txBody>
                  <a:tcPr/>
                </a:tc>
                <a:extLst>
                  <a:ext uri="{0D108BD9-81ED-4DB2-BD59-A6C34878D82A}">
                    <a16:rowId xmlns:a16="http://schemas.microsoft.com/office/drawing/2014/main" val="4220412315"/>
                  </a:ext>
                </a:extLst>
              </a:tr>
            </a:tbl>
          </a:graphicData>
        </a:graphic>
      </p:graphicFrame>
      <p:sp>
        <p:nvSpPr>
          <p:cNvPr id="3" name="Flèche : droite 2">
            <a:extLst>
              <a:ext uri="{FF2B5EF4-FFF2-40B4-BE49-F238E27FC236}">
                <a16:creationId xmlns:a16="http://schemas.microsoft.com/office/drawing/2014/main" id="{1FE5A7F6-66C1-457D-B155-243E7C96A228}"/>
              </a:ext>
            </a:extLst>
          </p:cNvPr>
          <p:cNvSpPr/>
          <p:nvPr/>
        </p:nvSpPr>
        <p:spPr>
          <a:xfrm rot="5400000">
            <a:off x="4175380" y="2329434"/>
            <a:ext cx="793240"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aphicFrame>
        <p:nvGraphicFramePr>
          <p:cNvPr id="6" name="Tableau 6">
            <a:extLst>
              <a:ext uri="{FF2B5EF4-FFF2-40B4-BE49-F238E27FC236}">
                <a16:creationId xmlns:a16="http://schemas.microsoft.com/office/drawing/2014/main" id="{F040F3B6-8E3F-4EFB-BA04-7F6F24CD8C6D}"/>
              </a:ext>
            </a:extLst>
          </p:cNvPr>
          <p:cNvGraphicFramePr>
            <a:graphicFrameLocks noGrp="1"/>
          </p:cNvGraphicFramePr>
          <p:nvPr>
            <p:extLst>
              <p:ext uri="{D42A27DB-BD31-4B8C-83A1-F6EECF244321}">
                <p14:modId xmlns:p14="http://schemas.microsoft.com/office/powerpoint/2010/main" val="1182564876"/>
              </p:ext>
            </p:extLst>
          </p:nvPr>
        </p:nvGraphicFramePr>
        <p:xfrm>
          <a:off x="985836" y="3158869"/>
          <a:ext cx="7172328" cy="1828800"/>
        </p:xfrm>
        <a:graphic>
          <a:graphicData uri="http://schemas.openxmlformats.org/drawingml/2006/table">
            <a:tbl>
              <a:tblPr firstRow="1" bandRow="1">
                <a:tableStyleId>{284E427A-3D55-4303-BF80-6455036E1DE7}</a:tableStyleId>
              </a:tblPr>
              <a:tblGrid>
                <a:gridCol w="1195388">
                  <a:extLst>
                    <a:ext uri="{9D8B030D-6E8A-4147-A177-3AD203B41FA5}">
                      <a16:colId xmlns:a16="http://schemas.microsoft.com/office/drawing/2014/main" val="555999115"/>
                    </a:ext>
                  </a:extLst>
                </a:gridCol>
                <a:gridCol w="1195388">
                  <a:extLst>
                    <a:ext uri="{9D8B030D-6E8A-4147-A177-3AD203B41FA5}">
                      <a16:colId xmlns:a16="http://schemas.microsoft.com/office/drawing/2014/main" val="1411351513"/>
                    </a:ext>
                  </a:extLst>
                </a:gridCol>
                <a:gridCol w="1195388">
                  <a:extLst>
                    <a:ext uri="{9D8B030D-6E8A-4147-A177-3AD203B41FA5}">
                      <a16:colId xmlns:a16="http://schemas.microsoft.com/office/drawing/2014/main" val="4042718784"/>
                    </a:ext>
                  </a:extLst>
                </a:gridCol>
                <a:gridCol w="1195388">
                  <a:extLst>
                    <a:ext uri="{9D8B030D-6E8A-4147-A177-3AD203B41FA5}">
                      <a16:colId xmlns:a16="http://schemas.microsoft.com/office/drawing/2014/main" val="494723049"/>
                    </a:ext>
                  </a:extLst>
                </a:gridCol>
                <a:gridCol w="1195388">
                  <a:extLst>
                    <a:ext uri="{9D8B030D-6E8A-4147-A177-3AD203B41FA5}">
                      <a16:colId xmlns:a16="http://schemas.microsoft.com/office/drawing/2014/main" val="183063720"/>
                    </a:ext>
                  </a:extLst>
                </a:gridCol>
                <a:gridCol w="1195388">
                  <a:extLst>
                    <a:ext uri="{9D8B030D-6E8A-4147-A177-3AD203B41FA5}">
                      <a16:colId xmlns:a16="http://schemas.microsoft.com/office/drawing/2014/main" val="3901440684"/>
                    </a:ext>
                  </a:extLst>
                </a:gridCol>
              </a:tblGrid>
              <a:tr h="222314">
                <a:tc>
                  <a:txBody>
                    <a:bodyPr/>
                    <a:lstStyle/>
                    <a:p>
                      <a:endParaRPr lang="fr-FR" dirty="0"/>
                    </a:p>
                  </a:txBody>
                  <a:tcPr/>
                </a:tc>
                <a:tc>
                  <a:txBody>
                    <a:bodyPr/>
                    <a:lstStyle/>
                    <a:p>
                      <a:r>
                        <a:rPr lang="fr-FR" dirty="0"/>
                        <a:t>Mammifère</a:t>
                      </a:r>
                    </a:p>
                  </a:txBody>
                  <a:tcPr/>
                </a:tc>
                <a:tc>
                  <a:txBody>
                    <a:bodyPr/>
                    <a:lstStyle/>
                    <a:p>
                      <a:r>
                        <a:rPr lang="fr-FR" dirty="0"/>
                        <a:t>Oiseau</a:t>
                      </a:r>
                    </a:p>
                  </a:txBody>
                  <a:tcPr/>
                </a:tc>
                <a:tc>
                  <a:txBody>
                    <a:bodyPr/>
                    <a:lstStyle/>
                    <a:p>
                      <a:r>
                        <a:rPr lang="fr-FR" dirty="0"/>
                        <a:t>Reptile</a:t>
                      </a:r>
                    </a:p>
                  </a:txBody>
                  <a:tcPr/>
                </a:tc>
                <a:tc>
                  <a:txBody>
                    <a:bodyPr/>
                    <a:lstStyle/>
                    <a:p>
                      <a:r>
                        <a:rPr lang="fr-FR" dirty="0"/>
                        <a:t>Poisson</a:t>
                      </a:r>
                    </a:p>
                  </a:txBody>
                  <a:tcPr/>
                </a:tc>
                <a:tc>
                  <a:txBody>
                    <a:bodyPr/>
                    <a:lstStyle/>
                    <a:p>
                      <a:r>
                        <a:rPr lang="fr-FR" dirty="0"/>
                        <a:t>Mollusque</a:t>
                      </a:r>
                    </a:p>
                  </a:txBody>
                  <a:tcPr/>
                </a:tc>
                <a:extLst>
                  <a:ext uri="{0D108BD9-81ED-4DB2-BD59-A6C34878D82A}">
                    <a16:rowId xmlns:a16="http://schemas.microsoft.com/office/drawing/2014/main" val="1805454081"/>
                  </a:ext>
                </a:extLst>
              </a:tr>
              <a:tr h="222314">
                <a:tc>
                  <a:txBody>
                    <a:bodyPr/>
                    <a:lstStyle/>
                    <a:p>
                      <a:r>
                        <a:rPr lang="fr-FR" dirty="0"/>
                        <a:t>0</a:t>
                      </a:r>
                    </a:p>
                  </a:txBody>
                  <a:tcPr/>
                </a:tc>
                <a:tc>
                  <a:txBody>
                    <a:bodyPr/>
                    <a:lstStyle/>
                    <a:p>
                      <a:r>
                        <a:rPr lang="fr-FR" dirty="0"/>
                        <a:t>0</a:t>
                      </a:r>
                    </a:p>
                  </a:txBody>
                  <a:tcPr/>
                </a:tc>
                <a:tc>
                  <a:txBody>
                    <a:bodyPr/>
                    <a:lstStyle/>
                    <a:p>
                      <a:r>
                        <a:rPr lang="fr-FR" dirty="0"/>
                        <a:t>0</a:t>
                      </a:r>
                    </a:p>
                  </a:txBody>
                  <a:tcPr/>
                </a:tc>
                <a:tc>
                  <a:txBody>
                    <a:bodyPr/>
                    <a:lstStyle/>
                    <a:p>
                      <a:r>
                        <a:rPr lang="fr-FR" dirty="0"/>
                        <a:t>0</a:t>
                      </a:r>
                    </a:p>
                  </a:txBody>
                  <a:tcPr/>
                </a:tc>
                <a:tc>
                  <a:txBody>
                    <a:bodyPr/>
                    <a:lstStyle/>
                    <a:p>
                      <a:r>
                        <a:rPr lang="fr-FR" dirty="0"/>
                        <a:t>0</a:t>
                      </a:r>
                    </a:p>
                  </a:txBody>
                  <a:tcPr/>
                </a:tc>
                <a:tc>
                  <a:txBody>
                    <a:bodyPr/>
                    <a:lstStyle/>
                    <a:p>
                      <a:r>
                        <a:rPr lang="fr-FR" dirty="0"/>
                        <a:t>1</a:t>
                      </a:r>
                    </a:p>
                  </a:txBody>
                  <a:tcPr/>
                </a:tc>
                <a:extLst>
                  <a:ext uri="{0D108BD9-81ED-4DB2-BD59-A6C34878D82A}">
                    <a16:rowId xmlns:a16="http://schemas.microsoft.com/office/drawing/2014/main" val="135031880"/>
                  </a:ext>
                </a:extLst>
              </a:tr>
              <a:tr h="222314">
                <a:tc>
                  <a:txBody>
                    <a:bodyPr/>
                    <a:lstStyle/>
                    <a:p>
                      <a:r>
                        <a:rPr lang="fr-FR" dirty="0"/>
                        <a:t>1</a:t>
                      </a:r>
                    </a:p>
                  </a:txBody>
                  <a:tcPr/>
                </a:tc>
                <a:tc>
                  <a:txBody>
                    <a:bodyPr/>
                    <a:lstStyle/>
                    <a:p>
                      <a:r>
                        <a:rPr lang="fr-FR" dirty="0"/>
                        <a:t>0</a:t>
                      </a:r>
                    </a:p>
                  </a:txBody>
                  <a:tcPr/>
                </a:tc>
                <a:tc>
                  <a:txBody>
                    <a:bodyPr/>
                    <a:lstStyle/>
                    <a:p>
                      <a:r>
                        <a:rPr lang="fr-FR" dirty="0"/>
                        <a:t>0</a:t>
                      </a:r>
                    </a:p>
                  </a:txBody>
                  <a:tcPr/>
                </a:tc>
                <a:tc>
                  <a:txBody>
                    <a:bodyPr/>
                    <a:lstStyle/>
                    <a:p>
                      <a:r>
                        <a:rPr lang="fr-FR" dirty="0"/>
                        <a:t>1</a:t>
                      </a:r>
                    </a:p>
                  </a:txBody>
                  <a:tcPr/>
                </a:tc>
                <a:tc>
                  <a:txBody>
                    <a:bodyPr/>
                    <a:lstStyle/>
                    <a:p>
                      <a:r>
                        <a:rPr lang="fr-FR" dirty="0"/>
                        <a:t>0</a:t>
                      </a:r>
                    </a:p>
                  </a:txBody>
                  <a:tcPr/>
                </a:tc>
                <a:tc>
                  <a:txBody>
                    <a:bodyPr/>
                    <a:lstStyle/>
                    <a:p>
                      <a:r>
                        <a:rPr lang="fr-FR" dirty="0"/>
                        <a:t>0</a:t>
                      </a:r>
                    </a:p>
                  </a:txBody>
                  <a:tcPr/>
                </a:tc>
                <a:extLst>
                  <a:ext uri="{0D108BD9-81ED-4DB2-BD59-A6C34878D82A}">
                    <a16:rowId xmlns:a16="http://schemas.microsoft.com/office/drawing/2014/main" val="2433690095"/>
                  </a:ext>
                </a:extLst>
              </a:tr>
              <a:tr h="222314">
                <a:tc>
                  <a:txBody>
                    <a:bodyPr/>
                    <a:lstStyle/>
                    <a:p>
                      <a:r>
                        <a:rPr lang="fr-FR" dirty="0"/>
                        <a:t>2</a:t>
                      </a:r>
                    </a:p>
                  </a:txBody>
                  <a:tcPr/>
                </a:tc>
                <a:tc>
                  <a:txBody>
                    <a:bodyPr/>
                    <a:lstStyle/>
                    <a:p>
                      <a:r>
                        <a:rPr lang="fr-FR" dirty="0"/>
                        <a:t>0</a:t>
                      </a:r>
                    </a:p>
                  </a:txBody>
                  <a:tcPr/>
                </a:tc>
                <a:tc>
                  <a:txBody>
                    <a:bodyPr/>
                    <a:lstStyle/>
                    <a:p>
                      <a:r>
                        <a:rPr lang="fr-FR" dirty="0"/>
                        <a:t>1</a:t>
                      </a:r>
                    </a:p>
                  </a:txBody>
                  <a:tcPr/>
                </a:tc>
                <a:tc>
                  <a:txBody>
                    <a:bodyPr/>
                    <a:lstStyle/>
                    <a:p>
                      <a:r>
                        <a:rPr lang="fr-FR" dirty="0"/>
                        <a:t>0</a:t>
                      </a:r>
                    </a:p>
                  </a:txBody>
                  <a:tcPr/>
                </a:tc>
                <a:tc>
                  <a:txBody>
                    <a:bodyPr/>
                    <a:lstStyle/>
                    <a:p>
                      <a:r>
                        <a:rPr lang="fr-FR" dirty="0"/>
                        <a:t>0</a:t>
                      </a:r>
                    </a:p>
                  </a:txBody>
                  <a:tcPr/>
                </a:tc>
                <a:tc>
                  <a:txBody>
                    <a:bodyPr/>
                    <a:lstStyle/>
                    <a:p>
                      <a:r>
                        <a:rPr lang="fr-FR" dirty="0"/>
                        <a:t>0</a:t>
                      </a:r>
                    </a:p>
                  </a:txBody>
                  <a:tcPr/>
                </a:tc>
                <a:extLst>
                  <a:ext uri="{0D108BD9-81ED-4DB2-BD59-A6C34878D82A}">
                    <a16:rowId xmlns:a16="http://schemas.microsoft.com/office/drawing/2014/main" val="1851298677"/>
                  </a:ext>
                </a:extLst>
              </a:tr>
              <a:tr h="222314">
                <a:tc>
                  <a:txBody>
                    <a:bodyPr/>
                    <a:lstStyle/>
                    <a:p>
                      <a:r>
                        <a:rPr lang="fr-FR" dirty="0"/>
                        <a:t>3</a:t>
                      </a:r>
                    </a:p>
                  </a:txBody>
                  <a:tcPr/>
                </a:tc>
                <a:tc>
                  <a:txBody>
                    <a:bodyPr/>
                    <a:lstStyle/>
                    <a:p>
                      <a:r>
                        <a:rPr lang="fr-FR" dirty="0"/>
                        <a:t>0</a:t>
                      </a:r>
                    </a:p>
                  </a:txBody>
                  <a:tcPr/>
                </a:tc>
                <a:tc>
                  <a:txBody>
                    <a:bodyPr/>
                    <a:lstStyle/>
                    <a:p>
                      <a:r>
                        <a:rPr lang="fr-FR" dirty="0"/>
                        <a:t>0</a:t>
                      </a:r>
                    </a:p>
                  </a:txBody>
                  <a:tcPr/>
                </a:tc>
                <a:tc>
                  <a:txBody>
                    <a:bodyPr/>
                    <a:lstStyle/>
                    <a:p>
                      <a:r>
                        <a:rPr lang="fr-FR" dirty="0"/>
                        <a:t>0</a:t>
                      </a:r>
                    </a:p>
                  </a:txBody>
                  <a:tcPr/>
                </a:tc>
                <a:tc>
                  <a:txBody>
                    <a:bodyPr/>
                    <a:lstStyle/>
                    <a:p>
                      <a:r>
                        <a:rPr lang="fr-FR" dirty="0"/>
                        <a:t>1</a:t>
                      </a:r>
                    </a:p>
                  </a:txBody>
                  <a:tcPr/>
                </a:tc>
                <a:tc>
                  <a:txBody>
                    <a:bodyPr/>
                    <a:lstStyle/>
                    <a:p>
                      <a:r>
                        <a:rPr lang="fr-FR" dirty="0"/>
                        <a:t>0</a:t>
                      </a:r>
                    </a:p>
                  </a:txBody>
                  <a:tcPr/>
                </a:tc>
                <a:extLst>
                  <a:ext uri="{0D108BD9-81ED-4DB2-BD59-A6C34878D82A}">
                    <a16:rowId xmlns:a16="http://schemas.microsoft.com/office/drawing/2014/main" val="2822406414"/>
                  </a:ext>
                </a:extLst>
              </a:tr>
              <a:tr h="222314">
                <a:tc>
                  <a:txBody>
                    <a:bodyPr/>
                    <a:lstStyle/>
                    <a:p>
                      <a:r>
                        <a:rPr lang="fr-FR" dirty="0"/>
                        <a:t>4</a:t>
                      </a:r>
                    </a:p>
                  </a:txBody>
                  <a:tcPr/>
                </a:tc>
                <a:tc>
                  <a:txBody>
                    <a:bodyPr/>
                    <a:lstStyle/>
                    <a:p>
                      <a:r>
                        <a:rPr lang="fr-FR" dirty="0"/>
                        <a:t>1</a:t>
                      </a:r>
                    </a:p>
                  </a:txBody>
                  <a:tcPr/>
                </a:tc>
                <a:tc>
                  <a:txBody>
                    <a:bodyPr/>
                    <a:lstStyle/>
                    <a:p>
                      <a:r>
                        <a:rPr lang="fr-FR" dirty="0"/>
                        <a:t>0</a:t>
                      </a:r>
                    </a:p>
                  </a:txBody>
                  <a:tcPr/>
                </a:tc>
                <a:tc>
                  <a:txBody>
                    <a:bodyPr/>
                    <a:lstStyle/>
                    <a:p>
                      <a:r>
                        <a:rPr lang="fr-FR" dirty="0"/>
                        <a:t>0</a:t>
                      </a:r>
                    </a:p>
                  </a:txBody>
                  <a:tcPr/>
                </a:tc>
                <a:tc>
                  <a:txBody>
                    <a:bodyPr/>
                    <a:lstStyle/>
                    <a:p>
                      <a:r>
                        <a:rPr lang="fr-FR" dirty="0"/>
                        <a:t>0</a:t>
                      </a:r>
                    </a:p>
                  </a:txBody>
                  <a:tcPr/>
                </a:tc>
                <a:tc>
                  <a:txBody>
                    <a:bodyPr/>
                    <a:lstStyle/>
                    <a:p>
                      <a:r>
                        <a:rPr lang="fr-FR" dirty="0"/>
                        <a:t>0</a:t>
                      </a:r>
                    </a:p>
                  </a:txBody>
                  <a:tcPr/>
                </a:tc>
                <a:extLst>
                  <a:ext uri="{0D108BD9-81ED-4DB2-BD59-A6C34878D82A}">
                    <a16:rowId xmlns:a16="http://schemas.microsoft.com/office/drawing/2014/main" val="403984460"/>
                  </a:ext>
                </a:extLst>
              </a:tr>
            </a:tbl>
          </a:graphicData>
        </a:graphic>
      </p:graphicFrame>
    </p:spTree>
    <p:extLst>
      <p:ext uri="{BB962C8B-B14F-4D97-AF65-F5344CB8AC3E}">
        <p14:creationId xmlns:p14="http://schemas.microsoft.com/office/powerpoint/2010/main" val="30814647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26"/>
        <p:cNvGrpSpPr/>
        <p:nvPr/>
      </p:nvGrpSpPr>
      <p:grpSpPr>
        <a:xfrm>
          <a:off x="0" y="0"/>
          <a:ext cx="0" cy="0"/>
          <a:chOff x="0" y="0"/>
          <a:chExt cx="0" cy="0"/>
        </a:xfrm>
      </p:grpSpPr>
      <p:pic>
        <p:nvPicPr>
          <p:cNvPr id="1026" name="Picture 2">
            <a:extLst>
              <a:ext uri="{FF2B5EF4-FFF2-40B4-BE49-F238E27FC236}">
                <a16:creationId xmlns:a16="http://schemas.microsoft.com/office/drawing/2014/main" id="{B7D95C81-EC18-4374-B886-847E74AC49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1698" y="1757171"/>
            <a:ext cx="1866900" cy="100507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pandas (software) - Wikipedia">
            <a:extLst>
              <a:ext uri="{FF2B5EF4-FFF2-40B4-BE49-F238E27FC236}">
                <a16:creationId xmlns:a16="http://schemas.microsoft.com/office/drawing/2014/main" id="{D0577B15-9259-4EFB-9F1B-496E4B39B2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00303" y="1757171"/>
            <a:ext cx="2486796" cy="1005080"/>
          </a:xfrm>
          <a:prstGeom prst="rect">
            <a:avLst/>
          </a:prstGeom>
          <a:noFill/>
          <a:extLst>
            <a:ext uri="{909E8E84-426E-40DD-AFC4-6F175D3DCCD1}">
              <a14:hiddenFill xmlns:a14="http://schemas.microsoft.com/office/drawing/2010/main">
                <a:solidFill>
                  <a:srgbClr val="FFFFFF"/>
                </a:solidFill>
              </a14:hiddenFill>
            </a:ext>
          </a:extLst>
        </p:spPr>
      </p:pic>
      <p:sp>
        <p:nvSpPr>
          <p:cNvPr id="7" name="Google Shape;487;p40">
            <a:extLst>
              <a:ext uri="{FF2B5EF4-FFF2-40B4-BE49-F238E27FC236}">
                <a16:creationId xmlns:a16="http://schemas.microsoft.com/office/drawing/2014/main" id="{E69E128A-B242-43B1-B0B4-B58A46BF3990}"/>
              </a:ext>
            </a:extLst>
          </p:cNvPr>
          <p:cNvSpPr txBox="1">
            <a:spLocks noGrp="1"/>
          </p:cNvSpPr>
          <p:nvPr>
            <p:ph type="title"/>
          </p:nvPr>
        </p:nvSpPr>
        <p:spPr>
          <a:xfrm>
            <a:off x="686710" y="402369"/>
            <a:ext cx="3416877" cy="1005079"/>
          </a:xfrm>
          <a:prstGeom prst="rect">
            <a:avLst/>
          </a:prstGeom>
        </p:spPr>
        <p:txBody>
          <a:bodyPr spcFirstLastPara="1" wrap="square" lIns="91425" tIns="91425" rIns="91425" bIns="91425" anchor="ctr" anchorCtr="0">
            <a:noAutofit/>
          </a:bodyPr>
          <a:lstStyle/>
          <a:p>
            <a:pPr algn="ctr"/>
            <a:r>
              <a:rPr lang="fr-FR" dirty="0"/>
              <a:t>Encodage </a:t>
            </a:r>
            <a:br>
              <a:rPr lang="fr-FR" dirty="0"/>
            </a:br>
            <a:r>
              <a:rPr lang="fr-FR" dirty="0"/>
              <a:t>par étiquette</a:t>
            </a:r>
          </a:p>
        </p:txBody>
      </p:sp>
      <p:sp>
        <p:nvSpPr>
          <p:cNvPr id="8" name="Google Shape;487;p40">
            <a:extLst>
              <a:ext uri="{FF2B5EF4-FFF2-40B4-BE49-F238E27FC236}">
                <a16:creationId xmlns:a16="http://schemas.microsoft.com/office/drawing/2014/main" id="{44046239-EDF5-4DCF-B3A4-AC096E4976F9}"/>
              </a:ext>
            </a:extLst>
          </p:cNvPr>
          <p:cNvSpPr txBox="1">
            <a:spLocks/>
          </p:cNvSpPr>
          <p:nvPr/>
        </p:nvSpPr>
        <p:spPr>
          <a:xfrm>
            <a:off x="5035263" y="402369"/>
            <a:ext cx="3416877" cy="100507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Montserrat ExtraBold"/>
              <a:buNone/>
              <a:defRPr sz="3600" b="0" i="0" u="none" strike="noStrike" cap="none">
                <a:solidFill>
                  <a:schemeClr val="dk2"/>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pPr algn="ctr"/>
            <a:r>
              <a:rPr lang="fr-FR" dirty="0"/>
              <a:t>Encodage </a:t>
            </a:r>
          </a:p>
          <a:p>
            <a:pPr algn="ctr"/>
            <a:r>
              <a:rPr lang="fr-FR" dirty="0"/>
              <a:t>à chaud</a:t>
            </a:r>
          </a:p>
        </p:txBody>
      </p:sp>
      <p:sp>
        <p:nvSpPr>
          <p:cNvPr id="4" name="ZoneTexte 3">
            <a:extLst>
              <a:ext uri="{FF2B5EF4-FFF2-40B4-BE49-F238E27FC236}">
                <a16:creationId xmlns:a16="http://schemas.microsoft.com/office/drawing/2014/main" id="{AC12581A-560C-458C-B2E7-BEC845B1BC07}"/>
              </a:ext>
            </a:extLst>
          </p:cNvPr>
          <p:cNvSpPr txBox="1"/>
          <p:nvPr/>
        </p:nvSpPr>
        <p:spPr>
          <a:xfrm>
            <a:off x="1248840" y="3302941"/>
            <a:ext cx="2292615" cy="461665"/>
          </a:xfrm>
          <a:prstGeom prst="rect">
            <a:avLst/>
          </a:prstGeom>
          <a:solidFill>
            <a:srgbClr val="EABF7D"/>
          </a:solidFill>
        </p:spPr>
        <p:txBody>
          <a:bodyPr wrap="none" rtlCol="0">
            <a:spAutoFit/>
          </a:bodyPr>
          <a:lstStyle/>
          <a:p>
            <a:r>
              <a:rPr lang="fr-FR" sz="2400" dirty="0" err="1"/>
              <a:t>LabelEncoder</a:t>
            </a:r>
            <a:r>
              <a:rPr lang="fr-FR" sz="2400" dirty="0"/>
              <a:t>()</a:t>
            </a:r>
          </a:p>
        </p:txBody>
      </p:sp>
      <p:sp>
        <p:nvSpPr>
          <p:cNvPr id="10" name="ZoneTexte 9">
            <a:extLst>
              <a:ext uri="{FF2B5EF4-FFF2-40B4-BE49-F238E27FC236}">
                <a16:creationId xmlns:a16="http://schemas.microsoft.com/office/drawing/2014/main" id="{5A6FD1A6-741F-4015-9149-427780DBEB15}"/>
              </a:ext>
            </a:extLst>
          </p:cNvPr>
          <p:cNvSpPr txBox="1"/>
          <p:nvPr/>
        </p:nvSpPr>
        <p:spPr>
          <a:xfrm>
            <a:off x="5623843" y="3302941"/>
            <a:ext cx="2239716" cy="461665"/>
          </a:xfrm>
          <a:prstGeom prst="rect">
            <a:avLst/>
          </a:prstGeom>
          <a:solidFill>
            <a:srgbClr val="EABF7D"/>
          </a:solidFill>
        </p:spPr>
        <p:txBody>
          <a:bodyPr wrap="none" rtlCol="0">
            <a:spAutoFit/>
          </a:bodyPr>
          <a:lstStyle/>
          <a:p>
            <a:r>
              <a:rPr lang="fr-FR" sz="2400" dirty="0"/>
              <a:t>get_dummies()</a:t>
            </a:r>
          </a:p>
        </p:txBody>
      </p:sp>
    </p:spTree>
    <p:extLst>
      <p:ext uri="{BB962C8B-B14F-4D97-AF65-F5344CB8AC3E}">
        <p14:creationId xmlns:p14="http://schemas.microsoft.com/office/powerpoint/2010/main" val="8491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026"/>
                                        </p:tgtEl>
                                        <p:attrNameLst>
                                          <p:attrName>style.visibility</p:attrName>
                                        </p:attrNameLst>
                                      </p:cBhvr>
                                      <p:to>
                                        <p:strVal val="visible"/>
                                      </p:to>
                                    </p:set>
                                    <p:animEffect transition="in" filter="fade">
                                      <p:cBhvr>
                                        <p:cTn id="11" dur="500"/>
                                        <p:tgtEl>
                                          <p:spTgt spid="1026"/>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1028"/>
                                        </p:tgtEl>
                                        <p:attrNameLst>
                                          <p:attrName>style.visibility</p:attrName>
                                        </p:attrNameLst>
                                      </p:cBhvr>
                                      <p:to>
                                        <p:strVal val="visible"/>
                                      </p:to>
                                    </p:set>
                                    <p:animEffect transition="in" filter="fade">
                                      <p:cBhvr>
                                        <p:cTn id="20" dur="50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0"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817"/>
        <p:cNvGrpSpPr/>
        <p:nvPr/>
      </p:nvGrpSpPr>
      <p:grpSpPr>
        <a:xfrm>
          <a:off x="0" y="0"/>
          <a:ext cx="0" cy="0"/>
          <a:chOff x="0" y="0"/>
          <a:chExt cx="0" cy="0"/>
        </a:xfrm>
      </p:grpSpPr>
      <p:pic>
        <p:nvPicPr>
          <p:cNvPr id="49" name="Graphique 48">
            <a:extLst>
              <a:ext uri="{FF2B5EF4-FFF2-40B4-BE49-F238E27FC236}">
                <a16:creationId xmlns:a16="http://schemas.microsoft.com/office/drawing/2014/main" id="{8B5485E0-1F61-42E6-AA05-8B6888CAE37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34800" y="266700"/>
            <a:ext cx="2305050" cy="2305050"/>
          </a:xfrm>
          <a:prstGeom prst="rect">
            <a:avLst/>
          </a:prstGeom>
        </p:spPr>
      </p:pic>
      <p:sp>
        <p:nvSpPr>
          <p:cNvPr id="68" name="Google Shape;1009;p45">
            <a:extLst>
              <a:ext uri="{FF2B5EF4-FFF2-40B4-BE49-F238E27FC236}">
                <a16:creationId xmlns:a16="http://schemas.microsoft.com/office/drawing/2014/main" id="{EA6676C3-54BF-4102-AC4D-4612CF3929E6}"/>
              </a:ext>
            </a:extLst>
          </p:cNvPr>
          <p:cNvSpPr txBox="1">
            <a:spLocks/>
          </p:cNvSpPr>
          <p:nvPr/>
        </p:nvSpPr>
        <p:spPr>
          <a:xfrm>
            <a:off x="6163224" y="2720046"/>
            <a:ext cx="2777876" cy="713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ExtraBold"/>
              <a:buNone/>
              <a:defRPr sz="3000" b="1" i="0" u="none" strike="noStrike" cap="none">
                <a:solidFill>
                  <a:schemeClr val="lt1"/>
                </a:solidFill>
                <a:latin typeface="Poppins"/>
                <a:ea typeface="Poppins"/>
                <a:cs typeface="Poppins"/>
                <a:sym typeface="Poppins"/>
              </a:defRPr>
            </a:lvl1pPr>
            <a:lvl2pPr marR="0" lvl="1"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9pPr>
          </a:lstStyle>
          <a:p>
            <a:pPr algn="l"/>
            <a:r>
              <a:rPr lang="fr-FR" sz="2400" dirty="0">
                <a:solidFill>
                  <a:schemeClr val="bg2"/>
                </a:solidFill>
              </a:rPr>
              <a:t>Donnée d’entrainement</a:t>
            </a:r>
          </a:p>
        </p:txBody>
      </p:sp>
      <p:grpSp>
        <p:nvGrpSpPr>
          <p:cNvPr id="69" name="Groupe 68">
            <a:extLst>
              <a:ext uri="{FF2B5EF4-FFF2-40B4-BE49-F238E27FC236}">
                <a16:creationId xmlns:a16="http://schemas.microsoft.com/office/drawing/2014/main" id="{FD5A7ACC-1980-4137-9701-C5021E41C595}"/>
              </a:ext>
            </a:extLst>
          </p:cNvPr>
          <p:cNvGrpSpPr/>
          <p:nvPr/>
        </p:nvGrpSpPr>
        <p:grpSpPr>
          <a:xfrm>
            <a:off x="3084000" y="1784234"/>
            <a:ext cx="720900" cy="683700"/>
            <a:chOff x="819538" y="1748313"/>
            <a:chExt cx="720900" cy="683700"/>
          </a:xfrm>
        </p:grpSpPr>
        <p:sp>
          <p:nvSpPr>
            <p:cNvPr id="70" name="Google Shape;1005;p45">
              <a:extLst>
                <a:ext uri="{FF2B5EF4-FFF2-40B4-BE49-F238E27FC236}">
                  <a16:creationId xmlns:a16="http://schemas.microsoft.com/office/drawing/2014/main" id="{15B64CF1-4E96-4EE1-A234-676392A9A7A5}"/>
                </a:ext>
              </a:extLst>
            </p:cNvPr>
            <p:cNvSpPr/>
            <p:nvPr/>
          </p:nvSpPr>
          <p:spPr>
            <a:xfrm>
              <a:off x="819538" y="1748313"/>
              <a:ext cx="720900" cy="683700"/>
            </a:xfrm>
            <a:prstGeom prst="roundRect">
              <a:avLst>
                <a:gd name="adj" fmla="val 16667"/>
              </a:avLst>
            </a:prstGeom>
            <a:solidFill>
              <a:srgbClr val="F3AC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1" name="Graphique 70">
              <a:extLst>
                <a:ext uri="{FF2B5EF4-FFF2-40B4-BE49-F238E27FC236}">
                  <a16:creationId xmlns:a16="http://schemas.microsoft.com/office/drawing/2014/main" id="{4FF27C6D-AC56-4C53-9605-DFD6990260A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39978" y="1825992"/>
              <a:ext cx="528572" cy="528572"/>
            </a:xfrm>
            <a:prstGeom prst="rect">
              <a:avLst/>
            </a:prstGeom>
          </p:spPr>
        </p:pic>
      </p:grpSp>
      <p:grpSp>
        <p:nvGrpSpPr>
          <p:cNvPr id="72" name="Groupe 71">
            <a:extLst>
              <a:ext uri="{FF2B5EF4-FFF2-40B4-BE49-F238E27FC236}">
                <a16:creationId xmlns:a16="http://schemas.microsoft.com/office/drawing/2014/main" id="{B4A6D813-AB02-4915-8529-C57BE31947A7}"/>
              </a:ext>
            </a:extLst>
          </p:cNvPr>
          <p:cNvGrpSpPr/>
          <p:nvPr/>
        </p:nvGrpSpPr>
        <p:grpSpPr>
          <a:xfrm>
            <a:off x="6275825" y="1784234"/>
            <a:ext cx="720900" cy="683700"/>
            <a:chOff x="4011363" y="1748313"/>
            <a:chExt cx="720900" cy="683700"/>
          </a:xfrm>
        </p:grpSpPr>
        <p:sp>
          <p:nvSpPr>
            <p:cNvPr id="73" name="Google Shape;1004;p45">
              <a:extLst>
                <a:ext uri="{FF2B5EF4-FFF2-40B4-BE49-F238E27FC236}">
                  <a16:creationId xmlns:a16="http://schemas.microsoft.com/office/drawing/2014/main" id="{201C9DA0-B3AD-4579-B246-A2EDBBD494E9}"/>
                </a:ext>
              </a:extLst>
            </p:cNvPr>
            <p:cNvSpPr/>
            <p:nvPr/>
          </p:nvSpPr>
          <p:spPr>
            <a:xfrm>
              <a:off x="4011363" y="1748313"/>
              <a:ext cx="720900" cy="683700"/>
            </a:xfrm>
            <a:prstGeom prst="roundRect">
              <a:avLst>
                <a:gd name="adj" fmla="val 16667"/>
              </a:avLst>
            </a:prstGeom>
            <a:solidFill>
              <a:srgbClr val="F3AC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4" name="Graphique 73">
              <a:extLst>
                <a:ext uri="{FF2B5EF4-FFF2-40B4-BE49-F238E27FC236}">
                  <a16:creationId xmlns:a16="http://schemas.microsoft.com/office/drawing/2014/main" id="{1A7A5F0B-A253-4008-B56C-441A048D95F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075867" y="1794217"/>
              <a:ext cx="591891" cy="591891"/>
            </a:xfrm>
            <a:prstGeom prst="rect">
              <a:avLst/>
            </a:prstGeom>
          </p:spPr>
        </p:pic>
      </p:grpSp>
      <p:graphicFrame>
        <p:nvGraphicFramePr>
          <p:cNvPr id="75" name="Tableau 15">
            <a:extLst>
              <a:ext uri="{FF2B5EF4-FFF2-40B4-BE49-F238E27FC236}">
                <a16:creationId xmlns:a16="http://schemas.microsoft.com/office/drawing/2014/main" id="{7A8A03A8-2565-4B21-90B4-44ED9AA25AEB}"/>
              </a:ext>
            </a:extLst>
          </p:cNvPr>
          <p:cNvGraphicFramePr>
            <a:graphicFrameLocks noGrp="1"/>
          </p:cNvGraphicFramePr>
          <p:nvPr>
            <p:extLst>
              <p:ext uri="{D42A27DB-BD31-4B8C-83A1-F6EECF244321}">
                <p14:modId xmlns:p14="http://schemas.microsoft.com/office/powerpoint/2010/main" val="1683510103"/>
              </p:ext>
            </p:extLst>
          </p:nvPr>
        </p:nvGraphicFramePr>
        <p:xfrm>
          <a:off x="3084000" y="3676350"/>
          <a:ext cx="2222290" cy="741680"/>
        </p:xfrm>
        <a:graphic>
          <a:graphicData uri="http://schemas.openxmlformats.org/drawingml/2006/table">
            <a:tbl>
              <a:tblPr firstRow="1" bandRow="1">
                <a:tableStyleId>{284E427A-3D55-4303-BF80-6455036E1DE7}</a:tableStyleId>
              </a:tblPr>
              <a:tblGrid>
                <a:gridCol w="1111145">
                  <a:extLst>
                    <a:ext uri="{9D8B030D-6E8A-4147-A177-3AD203B41FA5}">
                      <a16:colId xmlns:a16="http://schemas.microsoft.com/office/drawing/2014/main" val="2594678476"/>
                    </a:ext>
                  </a:extLst>
                </a:gridCol>
                <a:gridCol w="1111145">
                  <a:extLst>
                    <a:ext uri="{9D8B030D-6E8A-4147-A177-3AD203B41FA5}">
                      <a16:colId xmlns:a16="http://schemas.microsoft.com/office/drawing/2014/main" val="199682018"/>
                    </a:ext>
                  </a:extLst>
                </a:gridCol>
              </a:tblGrid>
              <a:tr h="370840">
                <a:tc>
                  <a:txBody>
                    <a:bodyPr/>
                    <a:lstStyle/>
                    <a:p>
                      <a:r>
                        <a:rPr lang="fr-FR" dirty="0"/>
                        <a:t>Lignes</a:t>
                      </a:r>
                    </a:p>
                  </a:txBody>
                  <a:tcPr/>
                </a:tc>
                <a:tc>
                  <a:txBody>
                    <a:bodyPr/>
                    <a:lstStyle/>
                    <a:p>
                      <a:r>
                        <a:rPr lang="fr-FR" dirty="0"/>
                        <a:t>Colonnes</a:t>
                      </a:r>
                    </a:p>
                  </a:txBody>
                  <a:tcPr/>
                </a:tc>
                <a:extLst>
                  <a:ext uri="{0D108BD9-81ED-4DB2-BD59-A6C34878D82A}">
                    <a16:rowId xmlns:a16="http://schemas.microsoft.com/office/drawing/2014/main" val="4112861030"/>
                  </a:ext>
                </a:extLst>
              </a:tr>
              <a:tr h="370840">
                <a:tc>
                  <a:txBody>
                    <a:bodyPr/>
                    <a:lstStyle/>
                    <a:p>
                      <a:r>
                        <a:rPr lang="fr-FR" dirty="0"/>
                        <a:t>48744</a:t>
                      </a:r>
                    </a:p>
                  </a:txBody>
                  <a:tcPr/>
                </a:tc>
                <a:tc>
                  <a:txBody>
                    <a:bodyPr/>
                    <a:lstStyle/>
                    <a:p>
                      <a:r>
                        <a:rPr lang="fr-FR" dirty="0"/>
                        <a:t>239</a:t>
                      </a:r>
                    </a:p>
                  </a:txBody>
                  <a:tcPr/>
                </a:tc>
                <a:extLst>
                  <a:ext uri="{0D108BD9-81ED-4DB2-BD59-A6C34878D82A}">
                    <a16:rowId xmlns:a16="http://schemas.microsoft.com/office/drawing/2014/main" val="1942007469"/>
                  </a:ext>
                </a:extLst>
              </a:tr>
            </a:tbl>
          </a:graphicData>
        </a:graphic>
      </p:graphicFrame>
      <p:graphicFrame>
        <p:nvGraphicFramePr>
          <p:cNvPr id="76" name="Tableau 15">
            <a:extLst>
              <a:ext uri="{FF2B5EF4-FFF2-40B4-BE49-F238E27FC236}">
                <a16:creationId xmlns:a16="http://schemas.microsoft.com/office/drawing/2014/main" id="{886024C3-9AE8-4956-AEEC-1DD422D4835E}"/>
              </a:ext>
            </a:extLst>
          </p:cNvPr>
          <p:cNvGraphicFramePr>
            <a:graphicFrameLocks noGrp="1"/>
          </p:cNvGraphicFramePr>
          <p:nvPr>
            <p:extLst>
              <p:ext uri="{D42A27DB-BD31-4B8C-83A1-F6EECF244321}">
                <p14:modId xmlns:p14="http://schemas.microsoft.com/office/powerpoint/2010/main" val="844221523"/>
              </p:ext>
            </p:extLst>
          </p:nvPr>
        </p:nvGraphicFramePr>
        <p:xfrm>
          <a:off x="6275825" y="3685558"/>
          <a:ext cx="2222290" cy="741680"/>
        </p:xfrm>
        <a:graphic>
          <a:graphicData uri="http://schemas.openxmlformats.org/drawingml/2006/table">
            <a:tbl>
              <a:tblPr firstRow="1" bandRow="1">
                <a:tableStyleId>{284E427A-3D55-4303-BF80-6455036E1DE7}</a:tableStyleId>
              </a:tblPr>
              <a:tblGrid>
                <a:gridCol w="1111145">
                  <a:extLst>
                    <a:ext uri="{9D8B030D-6E8A-4147-A177-3AD203B41FA5}">
                      <a16:colId xmlns:a16="http://schemas.microsoft.com/office/drawing/2014/main" val="2594678476"/>
                    </a:ext>
                  </a:extLst>
                </a:gridCol>
                <a:gridCol w="1111145">
                  <a:extLst>
                    <a:ext uri="{9D8B030D-6E8A-4147-A177-3AD203B41FA5}">
                      <a16:colId xmlns:a16="http://schemas.microsoft.com/office/drawing/2014/main" val="199682018"/>
                    </a:ext>
                  </a:extLst>
                </a:gridCol>
              </a:tblGrid>
              <a:tr h="370840">
                <a:tc>
                  <a:txBody>
                    <a:bodyPr/>
                    <a:lstStyle/>
                    <a:p>
                      <a:r>
                        <a:rPr lang="fr-FR" dirty="0"/>
                        <a:t>Lignes</a:t>
                      </a:r>
                    </a:p>
                  </a:txBody>
                  <a:tcPr/>
                </a:tc>
                <a:tc>
                  <a:txBody>
                    <a:bodyPr/>
                    <a:lstStyle/>
                    <a:p>
                      <a:r>
                        <a:rPr lang="fr-FR" dirty="0"/>
                        <a:t>Colonnes</a:t>
                      </a:r>
                    </a:p>
                  </a:txBody>
                  <a:tcPr/>
                </a:tc>
                <a:extLst>
                  <a:ext uri="{0D108BD9-81ED-4DB2-BD59-A6C34878D82A}">
                    <a16:rowId xmlns:a16="http://schemas.microsoft.com/office/drawing/2014/main" val="4112861030"/>
                  </a:ext>
                </a:extLst>
              </a:tr>
              <a:tr h="370840">
                <a:tc>
                  <a:txBody>
                    <a:bodyPr/>
                    <a:lstStyle/>
                    <a:p>
                      <a:r>
                        <a:rPr lang="fr-FR" dirty="0"/>
                        <a:t>307511</a:t>
                      </a:r>
                    </a:p>
                  </a:txBody>
                  <a:tcPr/>
                </a:tc>
                <a:tc>
                  <a:txBody>
                    <a:bodyPr/>
                    <a:lstStyle/>
                    <a:p>
                      <a:r>
                        <a:rPr lang="fr-FR" dirty="0"/>
                        <a:t>243</a:t>
                      </a:r>
                    </a:p>
                  </a:txBody>
                  <a:tcPr/>
                </a:tc>
                <a:extLst>
                  <a:ext uri="{0D108BD9-81ED-4DB2-BD59-A6C34878D82A}">
                    <a16:rowId xmlns:a16="http://schemas.microsoft.com/office/drawing/2014/main" val="1942007469"/>
                  </a:ext>
                </a:extLst>
              </a:tr>
            </a:tbl>
          </a:graphicData>
        </a:graphic>
      </p:graphicFrame>
      <p:sp>
        <p:nvSpPr>
          <p:cNvPr id="84" name="Google Shape;1009;p45">
            <a:extLst>
              <a:ext uri="{FF2B5EF4-FFF2-40B4-BE49-F238E27FC236}">
                <a16:creationId xmlns:a16="http://schemas.microsoft.com/office/drawing/2014/main" id="{A438E4A2-1504-423E-9130-A897B9BD3142}"/>
              </a:ext>
            </a:extLst>
          </p:cNvPr>
          <p:cNvSpPr txBox="1">
            <a:spLocks/>
          </p:cNvSpPr>
          <p:nvPr/>
        </p:nvSpPr>
        <p:spPr>
          <a:xfrm>
            <a:off x="3085626" y="2753067"/>
            <a:ext cx="2531450" cy="713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ExtraBold"/>
              <a:buNone/>
              <a:defRPr sz="3000" b="1" i="0" u="none" strike="noStrike" cap="none">
                <a:solidFill>
                  <a:schemeClr val="lt1"/>
                </a:solidFill>
                <a:latin typeface="Poppins"/>
                <a:ea typeface="Poppins"/>
                <a:cs typeface="Poppins"/>
                <a:sym typeface="Poppins"/>
              </a:defRPr>
            </a:lvl1pPr>
            <a:lvl2pPr marR="0" lvl="1"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9pPr>
          </a:lstStyle>
          <a:p>
            <a:pPr algn="l"/>
            <a:r>
              <a:rPr lang="fr-FR" sz="2400" dirty="0">
                <a:solidFill>
                  <a:schemeClr val="bg2"/>
                </a:solidFill>
              </a:rPr>
              <a:t>Donnée de test</a:t>
            </a:r>
          </a:p>
        </p:txBody>
      </p:sp>
    </p:spTree>
    <p:extLst>
      <p:ext uri="{BB962C8B-B14F-4D97-AF65-F5344CB8AC3E}">
        <p14:creationId xmlns:p14="http://schemas.microsoft.com/office/powerpoint/2010/main" val="2145915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5"/>
                                        </p:tgtEl>
                                        <p:attrNameLst>
                                          <p:attrName>style.visibility</p:attrName>
                                        </p:attrNameLst>
                                      </p:cBhvr>
                                      <p:to>
                                        <p:strVal val="visible"/>
                                      </p:to>
                                    </p:set>
                                    <p:animEffect transition="in" filter="fade">
                                      <p:cBhvr>
                                        <p:cTn id="7" dur="500"/>
                                        <p:tgtEl>
                                          <p:spTgt spid="7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76"/>
                                        </p:tgtEl>
                                        <p:attrNameLst>
                                          <p:attrName>style.visibility</p:attrName>
                                        </p:attrNameLst>
                                      </p:cBhvr>
                                      <p:to>
                                        <p:strVal val="visible"/>
                                      </p:to>
                                    </p:set>
                                    <p:animEffect transition="in" filter="fade">
                                      <p:cBhvr>
                                        <p:cTn id="11" dur="500"/>
                                        <p:tgtEl>
                                          <p:spTgt spid="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817"/>
        <p:cNvGrpSpPr/>
        <p:nvPr/>
      </p:nvGrpSpPr>
      <p:grpSpPr>
        <a:xfrm>
          <a:off x="0" y="0"/>
          <a:ext cx="0" cy="0"/>
          <a:chOff x="0" y="0"/>
          <a:chExt cx="0" cy="0"/>
        </a:xfrm>
      </p:grpSpPr>
      <p:pic>
        <p:nvPicPr>
          <p:cNvPr id="14" name="Picture 4" descr="pandas (software) - Wikipedia">
            <a:extLst>
              <a:ext uri="{FF2B5EF4-FFF2-40B4-BE49-F238E27FC236}">
                <a16:creationId xmlns:a16="http://schemas.microsoft.com/office/drawing/2014/main" id="{20953C67-1E0B-4C8F-B324-57236AE0ED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1875" y="510134"/>
            <a:ext cx="2486796" cy="1005080"/>
          </a:xfrm>
          <a:prstGeom prst="rect">
            <a:avLst/>
          </a:prstGeom>
          <a:noFill/>
          <a:extLst>
            <a:ext uri="{909E8E84-426E-40DD-AFC4-6F175D3DCCD1}">
              <a14:hiddenFill xmlns:a14="http://schemas.microsoft.com/office/drawing/2010/main">
                <a:solidFill>
                  <a:srgbClr val="FFFFFF"/>
                </a:solidFill>
              </a14:hiddenFill>
            </a:ext>
          </a:extLst>
        </p:spPr>
      </p:pic>
      <p:sp>
        <p:nvSpPr>
          <p:cNvPr id="15" name="ZoneTexte 14">
            <a:extLst>
              <a:ext uri="{FF2B5EF4-FFF2-40B4-BE49-F238E27FC236}">
                <a16:creationId xmlns:a16="http://schemas.microsoft.com/office/drawing/2014/main" id="{E4B6EF2A-276B-48EC-9BBD-5AB90AE50AFE}"/>
              </a:ext>
            </a:extLst>
          </p:cNvPr>
          <p:cNvSpPr txBox="1"/>
          <p:nvPr/>
        </p:nvSpPr>
        <p:spPr>
          <a:xfrm>
            <a:off x="1600836" y="1515214"/>
            <a:ext cx="1042273" cy="461665"/>
          </a:xfrm>
          <a:prstGeom prst="rect">
            <a:avLst/>
          </a:prstGeom>
          <a:solidFill>
            <a:srgbClr val="EABF7D"/>
          </a:solidFill>
        </p:spPr>
        <p:txBody>
          <a:bodyPr wrap="none" rtlCol="0">
            <a:spAutoFit/>
          </a:bodyPr>
          <a:lstStyle/>
          <a:p>
            <a:r>
              <a:rPr lang="fr-FR" sz="2400" dirty="0" err="1"/>
              <a:t>align</a:t>
            </a:r>
            <a:r>
              <a:rPr lang="fr-FR" sz="2400" dirty="0"/>
              <a:t>()</a:t>
            </a:r>
          </a:p>
        </p:txBody>
      </p:sp>
      <p:sp>
        <p:nvSpPr>
          <p:cNvPr id="3" name="AutoShape 4" descr="Inner Join">
            <a:extLst>
              <a:ext uri="{FF2B5EF4-FFF2-40B4-BE49-F238E27FC236}">
                <a16:creationId xmlns:a16="http://schemas.microsoft.com/office/drawing/2014/main" id="{3F8E1232-7F63-46B3-A7AB-3CF34CF945CA}"/>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pic>
        <p:nvPicPr>
          <p:cNvPr id="11" name="Image 10">
            <a:extLst>
              <a:ext uri="{FF2B5EF4-FFF2-40B4-BE49-F238E27FC236}">
                <a16:creationId xmlns:a16="http://schemas.microsoft.com/office/drawing/2014/main" id="{3D2DE0C3-C099-484F-A380-49804508A040}"/>
              </a:ext>
            </a:extLst>
          </p:cNvPr>
          <p:cNvPicPr>
            <a:picLocks noChangeAspect="1"/>
          </p:cNvPicPr>
          <p:nvPr/>
        </p:nvPicPr>
        <p:blipFill rotWithShape="1">
          <a:blip r:embed="rId4"/>
          <a:srcRect t="59474"/>
          <a:stretch/>
        </p:blipFill>
        <p:spPr>
          <a:xfrm>
            <a:off x="4909704" y="2724150"/>
            <a:ext cx="2189705" cy="887383"/>
          </a:xfrm>
          <a:prstGeom prst="rect">
            <a:avLst/>
          </a:prstGeom>
        </p:spPr>
      </p:pic>
      <p:sp>
        <p:nvSpPr>
          <p:cNvPr id="27" name="Google Shape;1005;p45">
            <a:extLst>
              <a:ext uri="{FF2B5EF4-FFF2-40B4-BE49-F238E27FC236}">
                <a16:creationId xmlns:a16="http://schemas.microsoft.com/office/drawing/2014/main" id="{47B6E221-722B-4141-A227-80E5552E9D1E}"/>
              </a:ext>
            </a:extLst>
          </p:cNvPr>
          <p:cNvSpPr/>
          <p:nvPr/>
        </p:nvSpPr>
        <p:spPr>
          <a:xfrm>
            <a:off x="5563441" y="1956955"/>
            <a:ext cx="1042273" cy="696076"/>
          </a:xfrm>
          <a:prstGeom prst="roundRect">
            <a:avLst>
              <a:gd name="adj" fmla="val 16667"/>
            </a:avLst>
          </a:prstGeom>
          <a:solidFill>
            <a:srgbClr val="F3AC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fr-FR" dirty="0">
                <a:solidFill>
                  <a:schemeClr val="bg1"/>
                </a:solidFill>
              </a:rPr>
              <a:t>TARGET</a:t>
            </a:r>
            <a:endParaRPr dirty="0">
              <a:solidFill>
                <a:schemeClr val="bg1"/>
              </a:solidFill>
            </a:endParaRPr>
          </a:p>
        </p:txBody>
      </p:sp>
      <p:sp>
        <p:nvSpPr>
          <p:cNvPr id="31" name="ZoneTexte 30">
            <a:extLst>
              <a:ext uri="{FF2B5EF4-FFF2-40B4-BE49-F238E27FC236}">
                <a16:creationId xmlns:a16="http://schemas.microsoft.com/office/drawing/2014/main" id="{9EFF2C43-173B-42A4-A74C-DEB3EFFDAD82}"/>
              </a:ext>
            </a:extLst>
          </p:cNvPr>
          <p:cNvSpPr txBox="1"/>
          <p:nvPr/>
        </p:nvSpPr>
        <p:spPr>
          <a:xfrm>
            <a:off x="1483015" y="2202418"/>
            <a:ext cx="1277914" cy="369332"/>
          </a:xfrm>
          <a:prstGeom prst="rect">
            <a:avLst/>
          </a:prstGeom>
          <a:solidFill>
            <a:srgbClr val="EABF7D"/>
          </a:solidFill>
        </p:spPr>
        <p:txBody>
          <a:bodyPr wrap="none" rtlCol="0">
            <a:spAutoFit/>
          </a:bodyPr>
          <a:lstStyle/>
          <a:p>
            <a:r>
              <a:rPr lang="fr-FR" sz="1800" dirty="0" err="1"/>
              <a:t>join</a:t>
            </a:r>
            <a:r>
              <a:rPr lang="fr-FR" sz="1800" dirty="0"/>
              <a:t>='</a:t>
            </a:r>
            <a:r>
              <a:rPr lang="fr-FR" sz="1800" dirty="0" err="1"/>
              <a:t>inner</a:t>
            </a:r>
            <a:r>
              <a:rPr lang="fr-FR" sz="1800" dirty="0"/>
              <a:t>'</a:t>
            </a:r>
          </a:p>
        </p:txBody>
      </p:sp>
    </p:spTree>
    <p:extLst>
      <p:ext uri="{BB962C8B-B14F-4D97-AF65-F5344CB8AC3E}">
        <p14:creationId xmlns:p14="http://schemas.microsoft.com/office/powerpoint/2010/main" val="1803568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47" presetClass="entr" presetSubtype="0" fill="hold" grpId="0" nodeType="click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fade">
                                      <p:cBhvr>
                                        <p:cTn id="12" dur="1000"/>
                                        <p:tgtEl>
                                          <p:spTgt spid="31"/>
                                        </p:tgtEl>
                                      </p:cBhvr>
                                    </p:animEffect>
                                    <p:anim calcmode="lin" valueType="num">
                                      <p:cBhvr>
                                        <p:cTn id="13" dur="1000" fill="hold"/>
                                        <p:tgtEl>
                                          <p:spTgt spid="31"/>
                                        </p:tgtEl>
                                        <p:attrNameLst>
                                          <p:attrName>ppt_x</p:attrName>
                                        </p:attrNameLst>
                                      </p:cBhvr>
                                      <p:tavLst>
                                        <p:tav tm="0">
                                          <p:val>
                                            <p:strVal val="#ppt_x"/>
                                          </p:val>
                                        </p:tav>
                                        <p:tav tm="100000">
                                          <p:val>
                                            <p:strVal val="#ppt_x"/>
                                          </p:val>
                                        </p:tav>
                                      </p:tavLst>
                                    </p:anim>
                                    <p:anim calcmode="lin" valueType="num">
                                      <p:cBhvr>
                                        <p:cTn id="14"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1000"/>
                                        <p:tgtEl>
                                          <p:spTgt spid="11"/>
                                        </p:tgtEl>
                                      </p:cBhvr>
                                    </p:animEffect>
                                    <p:anim calcmode="lin" valueType="num">
                                      <p:cBhvr>
                                        <p:cTn id="20" dur="1000" fill="hold"/>
                                        <p:tgtEl>
                                          <p:spTgt spid="11"/>
                                        </p:tgtEl>
                                        <p:attrNameLst>
                                          <p:attrName>ppt_x</p:attrName>
                                        </p:attrNameLst>
                                      </p:cBhvr>
                                      <p:tavLst>
                                        <p:tav tm="0">
                                          <p:val>
                                            <p:strVal val="#ppt_x"/>
                                          </p:val>
                                        </p:tav>
                                        <p:tav tm="100000">
                                          <p:val>
                                            <p:strVal val="#ppt_x"/>
                                          </p:val>
                                        </p:tav>
                                      </p:tavLst>
                                    </p:anim>
                                    <p:anim calcmode="lin" valueType="num">
                                      <p:cBhvr>
                                        <p:cTn id="21" dur="1000" fill="hold"/>
                                        <p:tgtEl>
                                          <p:spTgt spid="11"/>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300"/>
                                  </p:stCondLst>
                                  <p:childTnLst>
                                    <p:set>
                                      <p:cBhvr>
                                        <p:cTn id="23" dur="1" fill="hold">
                                          <p:stCondLst>
                                            <p:cond delay="0"/>
                                          </p:stCondLst>
                                        </p:cTn>
                                        <p:tgtEl>
                                          <p:spTgt spid="27"/>
                                        </p:tgtEl>
                                        <p:attrNameLst>
                                          <p:attrName>style.visibility</p:attrName>
                                        </p:attrNameLst>
                                      </p:cBhvr>
                                      <p:to>
                                        <p:strVal val="visible"/>
                                      </p:to>
                                    </p:set>
                                    <p:animEffect transition="in" filter="fade">
                                      <p:cBhvr>
                                        <p:cTn id="24" dur="1000"/>
                                        <p:tgtEl>
                                          <p:spTgt spid="27"/>
                                        </p:tgtEl>
                                      </p:cBhvr>
                                    </p:animEffect>
                                    <p:anim calcmode="lin" valueType="num">
                                      <p:cBhvr>
                                        <p:cTn id="25" dur="1000" fill="hold"/>
                                        <p:tgtEl>
                                          <p:spTgt spid="27"/>
                                        </p:tgtEl>
                                        <p:attrNameLst>
                                          <p:attrName>ppt_x</p:attrName>
                                        </p:attrNameLst>
                                      </p:cBhvr>
                                      <p:tavLst>
                                        <p:tav tm="0">
                                          <p:val>
                                            <p:strVal val="#ppt_x"/>
                                          </p:val>
                                        </p:tav>
                                        <p:tav tm="100000">
                                          <p:val>
                                            <p:strVal val="#ppt_x"/>
                                          </p:val>
                                        </p:tav>
                                      </p:tavLst>
                                    </p:anim>
                                    <p:anim calcmode="lin" valueType="num">
                                      <p:cBhvr>
                                        <p:cTn id="26"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27" grpId="0" animBg="1"/>
      <p:bldP spid="31"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526"/>
        <p:cNvGrpSpPr/>
        <p:nvPr/>
      </p:nvGrpSpPr>
      <p:grpSpPr>
        <a:xfrm>
          <a:off x="0" y="0"/>
          <a:ext cx="0" cy="0"/>
          <a:chOff x="0" y="0"/>
          <a:chExt cx="0" cy="0"/>
        </a:xfrm>
      </p:grpSpPr>
      <p:sp>
        <p:nvSpPr>
          <p:cNvPr id="11" name="Google Shape;1005;p45">
            <a:extLst>
              <a:ext uri="{FF2B5EF4-FFF2-40B4-BE49-F238E27FC236}">
                <a16:creationId xmlns:a16="http://schemas.microsoft.com/office/drawing/2014/main" id="{840D137E-3F24-46C0-B1F9-E421DD2604D0}"/>
              </a:ext>
            </a:extLst>
          </p:cNvPr>
          <p:cNvSpPr/>
          <p:nvPr/>
        </p:nvSpPr>
        <p:spPr>
          <a:xfrm>
            <a:off x="1573017" y="2402378"/>
            <a:ext cx="2244556" cy="582983"/>
          </a:xfrm>
          <a:prstGeom prst="roundRect">
            <a:avLst>
              <a:gd name="adj" fmla="val 16667"/>
            </a:avLst>
          </a:prstGeom>
          <a:solidFill>
            <a:srgbClr val="FD003A"/>
          </a:solidFill>
          <a:ln w="38100">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bg1"/>
              </a:solidFill>
            </a:endParaRPr>
          </a:p>
        </p:txBody>
      </p:sp>
      <p:sp>
        <p:nvSpPr>
          <p:cNvPr id="5" name="Google Shape;1527;p58">
            <a:extLst>
              <a:ext uri="{FF2B5EF4-FFF2-40B4-BE49-F238E27FC236}">
                <a16:creationId xmlns:a16="http://schemas.microsoft.com/office/drawing/2014/main" id="{02D10643-2DB7-4EA8-AED6-9EA36F4849FE}"/>
              </a:ext>
            </a:extLst>
          </p:cNvPr>
          <p:cNvSpPr txBox="1">
            <a:spLocks noGrp="1"/>
          </p:cNvSpPr>
          <p:nvPr>
            <p:ph type="title"/>
          </p:nvPr>
        </p:nvSpPr>
        <p:spPr>
          <a:xfrm>
            <a:off x="720000" y="287350"/>
            <a:ext cx="7704000" cy="48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FR" dirty="0"/>
              <a:t>Analyse exploratoire</a:t>
            </a:r>
            <a:br>
              <a:rPr lang="fr-FR" dirty="0"/>
            </a:br>
            <a:r>
              <a:rPr lang="fr-FR" sz="2800" dirty="0"/>
              <a:t>Anomalies</a:t>
            </a:r>
            <a:endParaRPr lang="fr-FR" dirty="0"/>
          </a:p>
        </p:txBody>
      </p:sp>
      <p:pic>
        <p:nvPicPr>
          <p:cNvPr id="7" name="Graphique 6">
            <a:extLst>
              <a:ext uri="{FF2B5EF4-FFF2-40B4-BE49-F238E27FC236}">
                <a16:creationId xmlns:a16="http://schemas.microsoft.com/office/drawing/2014/main" id="{76CB0B4F-A905-4C9A-B867-CD01D74B726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20000" y="2349195"/>
            <a:ext cx="633034" cy="633034"/>
          </a:xfrm>
          <a:prstGeom prst="rect">
            <a:avLst/>
          </a:prstGeom>
        </p:spPr>
      </p:pic>
      <p:sp>
        <p:nvSpPr>
          <p:cNvPr id="8" name="Google Shape;1005;p45">
            <a:extLst>
              <a:ext uri="{FF2B5EF4-FFF2-40B4-BE49-F238E27FC236}">
                <a16:creationId xmlns:a16="http://schemas.microsoft.com/office/drawing/2014/main" id="{2F70D1EF-70D9-45B3-BC64-0FE8F3623ECB}"/>
              </a:ext>
            </a:extLst>
          </p:cNvPr>
          <p:cNvSpPr/>
          <p:nvPr/>
        </p:nvSpPr>
        <p:spPr>
          <a:xfrm>
            <a:off x="1629296" y="2468931"/>
            <a:ext cx="2128057" cy="462153"/>
          </a:xfrm>
          <a:prstGeom prst="roundRect">
            <a:avLst>
              <a:gd name="adj" fmla="val 16667"/>
            </a:avLst>
          </a:prstGeom>
          <a:solidFill>
            <a:srgbClr val="F3AC3D"/>
          </a:solidFill>
          <a:ln w="38100">
            <a:noFill/>
          </a:ln>
        </p:spPr>
        <p:txBody>
          <a:bodyPr spcFirstLastPara="1" wrap="square" lIns="91425" tIns="91425" rIns="91425" bIns="91425" anchor="ctr" anchorCtr="0">
            <a:noAutofit/>
          </a:bodyPr>
          <a:lstStyle/>
          <a:p>
            <a:pPr marL="0" lvl="0" indent="0" algn="l" rtl="0">
              <a:spcBef>
                <a:spcPts val="0"/>
              </a:spcBef>
              <a:spcAft>
                <a:spcPts val="0"/>
              </a:spcAft>
              <a:buNone/>
            </a:pPr>
            <a:r>
              <a:rPr lang="fr-FR" sz="2400" dirty="0">
                <a:solidFill>
                  <a:schemeClr val="bg1"/>
                </a:solidFill>
              </a:rPr>
              <a:t>Âge :</a:t>
            </a:r>
            <a:endParaRPr sz="2400" dirty="0">
              <a:solidFill>
                <a:schemeClr val="bg1"/>
              </a:solidFill>
            </a:endParaRPr>
          </a:p>
        </p:txBody>
      </p:sp>
      <p:sp>
        <p:nvSpPr>
          <p:cNvPr id="10" name="ZoneTexte 9">
            <a:extLst>
              <a:ext uri="{FF2B5EF4-FFF2-40B4-BE49-F238E27FC236}">
                <a16:creationId xmlns:a16="http://schemas.microsoft.com/office/drawing/2014/main" id="{A7A697FE-BB9B-4201-948B-31A8BF40DDF9}"/>
              </a:ext>
            </a:extLst>
          </p:cNvPr>
          <p:cNvSpPr txBox="1"/>
          <p:nvPr/>
        </p:nvSpPr>
        <p:spPr>
          <a:xfrm>
            <a:off x="2443800" y="2461106"/>
            <a:ext cx="1382086" cy="461665"/>
          </a:xfrm>
          <a:prstGeom prst="rect">
            <a:avLst/>
          </a:prstGeom>
          <a:noFill/>
        </p:spPr>
        <p:txBody>
          <a:bodyPr wrap="square" rtlCol="0">
            <a:spAutoFit/>
          </a:bodyPr>
          <a:lstStyle/>
          <a:p>
            <a:r>
              <a:rPr lang="fr-FR" sz="2400" dirty="0">
                <a:solidFill>
                  <a:schemeClr val="bg1"/>
                </a:solidFill>
              </a:rPr>
              <a:t>221 ans</a:t>
            </a:r>
            <a:endParaRPr lang="fr-FR" sz="2400" dirty="0"/>
          </a:p>
        </p:txBody>
      </p:sp>
      <p:sp>
        <p:nvSpPr>
          <p:cNvPr id="12" name="Google Shape;1005;p45">
            <a:extLst>
              <a:ext uri="{FF2B5EF4-FFF2-40B4-BE49-F238E27FC236}">
                <a16:creationId xmlns:a16="http://schemas.microsoft.com/office/drawing/2014/main" id="{42C2B6EA-C32E-4D71-BCE8-DFB70BA6D215}"/>
              </a:ext>
            </a:extLst>
          </p:cNvPr>
          <p:cNvSpPr/>
          <p:nvPr/>
        </p:nvSpPr>
        <p:spPr>
          <a:xfrm>
            <a:off x="5288805" y="2410691"/>
            <a:ext cx="2192647" cy="600866"/>
          </a:xfrm>
          <a:prstGeom prst="roundRect">
            <a:avLst>
              <a:gd name="adj" fmla="val 16667"/>
            </a:avLst>
          </a:prstGeom>
          <a:solidFill>
            <a:srgbClr val="FFD764"/>
          </a:solidFill>
          <a:ln w="38100">
            <a:noFill/>
          </a:ln>
        </p:spPr>
        <p:txBody>
          <a:bodyPr spcFirstLastPara="1" wrap="square" lIns="91425" tIns="91425" rIns="91425" bIns="91425" anchor="ctr" anchorCtr="0">
            <a:noAutofit/>
          </a:bodyPr>
          <a:lstStyle/>
          <a:p>
            <a:pPr marL="0" lvl="0" indent="0" algn="l" rtl="0">
              <a:spcBef>
                <a:spcPts val="0"/>
              </a:spcBef>
              <a:spcAft>
                <a:spcPts val="0"/>
              </a:spcAft>
              <a:buNone/>
            </a:pPr>
            <a:r>
              <a:rPr lang="fr-FR" dirty="0">
                <a:solidFill>
                  <a:schemeClr val="bg1"/>
                </a:solidFill>
              </a:rPr>
              <a:t>1</a:t>
            </a:r>
            <a:endParaRPr dirty="0">
              <a:solidFill>
                <a:schemeClr val="bg1"/>
              </a:solidFill>
            </a:endParaRPr>
          </a:p>
        </p:txBody>
      </p:sp>
      <p:pic>
        <p:nvPicPr>
          <p:cNvPr id="13" name="Graphique 12">
            <a:extLst>
              <a:ext uri="{FF2B5EF4-FFF2-40B4-BE49-F238E27FC236}">
                <a16:creationId xmlns:a16="http://schemas.microsoft.com/office/drawing/2014/main" id="{F4A22D36-8212-4F50-BAD1-797E31B606DA}"/>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4448288" y="2342850"/>
            <a:ext cx="687382" cy="687382"/>
          </a:xfrm>
          <a:prstGeom prst="rect">
            <a:avLst/>
          </a:prstGeom>
        </p:spPr>
      </p:pic>
      <p:sp>
        <p:nvSpPr>
          <p:cNvPr id="14" name="Google Shape;1005;p45">
            <a:extLst>
              <a:ext uri="{FF2B5EF4-FFF2-40B4-BE49-F238E27FC236}">
                <a16:creationId xmlns:a16="http://schemas.microsoft.com/office/drawing/2014/main" id="{985941A8-4366-4347-8716-E276A1246F75}"/>
              </a:ext>
            </a:extLst>
          </p:cNvPr>
          <p:cNvSpPr/>
          <p:nvPr/>
        </p:nvSpPr>
        <p:spPr>
          <a:xfrm>
            <a:off x="5353398" y="2463763"/>
            <a:ext cx="2053242" cy="501830"/>
          </a:xfrm>
          <a:prstGeom prst="roundRect">
            <a:avLst>
              <a:gd name="adj" fmla="val 16667"/>
            </a:avLst>
          </a:prstGeom>
          <a:solidFill>
            <a:srgbClr val="F3AC3D"/>
          </a:solidFill>
          <a:ln w="38100">
            <a:noFill/>
          </a:ln>
        </p:spPr>
        <p:txBody>
          <a:bodyPr spcFirstLastPara="1" wrap="square" lIns="91425" tIns="91425" rIns="91425" bIns="91425" anchor="ctr" anchorCtr="0">
            <a:noAutofit/>
          </a:bodyPr>
          <a:lstStyle/>
          <a:p>
            <a:pPr marL="0" lvl="0" indent="0" algn="l" rtl="0">
              <a:spcBef>
                <a:spcPts val="0"/>
              </a:spcBef>
              <a:spcAft>
                <a:spcPts val="0"/>
              </a:spcAft>
              <a:buNone/>
            </a:pPr>
            <a:r>
              <a:rPr lang="fr-FR" sz="2400" dirty="0">
                <a:solidFill>
                  <a:schemeClr val="bg1"/>
                </a:solidFill>
              </a:rPr>
              <a:t>Âge :</a:t>
            </a:r>
            <a:endParaRPr sz="2400" dirty="0">
              <a:solidFill>
                <a:schemeClr val="bg1"/>
              </a:solidFill>
            </a:endParaRPr>
          </a:p>
        </p:txBody>
      </p:sp>
      <p:sp>
        <p:nvSpPr>
          <p:cNvPr id="15" name="ZoneTexte 14">
            <a:extLst>
              <a:ext uri="{FF2B5EF4-FFF2-40B4-BE49-F238E27FC236}">
                <a16:creationId xmlns:a16="http://schemas.microsoft.com/office/drawing/2014/main" id="{4C48F950-40FA-430F-86C9-1ACC903B3EB2}"/>
              </a:ext>
            </a:extLst>
          </p:cNvPr>
          <p:cNvSpPr txBox="1"/>
          <p:nvPr/>
        </p:nvSpPr>
        <p:spPr>
          <a:xfrm>
            <a:off x="6162455" y="2491048"/>
            <a:ext cx="1500743" cy="461665"/>
          </a:xfrm>
          <a:prstGeom prst="rect">
            <a:avLst/>
          </a:prstGeom>
          <a:noFill/>
        </p:spPr>
        <p:txBody>
          <a:bodyPr wrap="square" rtlCol="0">
            <a:spAutoFit/>
          </a:bodyPr>
          <a:lstStyle/>
          <a:p>
            <a:r>
              <a:rPr lang="fr-FR" sz="2400" dirty="0">
                <a:solidFill>
                  <a:schemeClr val="bg1"/>
                </a:solidFill>
              </a:rPr>
              <a:t>110 ans</a:t>
            </a:r>
            <a:endParaRPr lang="fr-FR" sz="2400" dirty="0"/>
          </a:p>
        </p:txBody>
      </p:sp>
    </p:spTree>
    <p:extLst>
      <p:ext uri="{BB962C8B-B14F-4D97-AF65-F5344CB8AC3E}">
        <p14:creationId xmlns:p14="http://schemas.microsoft.com/office/powerpoint/2010/main" val="4609610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iterate type="lt">
                                    <p:tmPct val="5000"/>
                                  </p:iterate>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par>
                          <p:cTn id="8" fill="hold">
                            <p:stCondLst>
                              <p:cond delay="625"/>
                            </p:stCondLst>
                            <p:childTnLst>
                              <p:par>
                                <p:cTn id="9" presetID="10"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500"/>
                                        <p:tgtEl>
                                          <p:spTgt spid="11"/>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iterate type="lt">
                                    <p:tmPct val="5000"/>
                                  </p:iterate>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childTnLst>
                          </p:cTn>
                        </p:par>
                        <p:par>
                          <p:cTn id="20" fill="hold">
                            <p:stCondLst>
                              <p:cond delay="625"/>
                            </p:stCondLst>
                            <p:childTnLst>
                              <p:par>
                                <p:cTn id="21" presetID="10" presetClass="entr" presetSubtype="0" fill="hold" nodeType="after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0" grpId="0"/>
      <p:bldP spid="12" grpId="0" animBg="1"/>
      <p:bldP spid="1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526"/>
        <p:cNvGrpSpPr/>
        <p:nvPr/>
      </p:nvGrpSpPr>
      <p:grpSpPr>
        <a:xfrm>
          <a:off x="0" y="0"/>
          <a:ext cx="0" cy="0"/>
          <a:chOff x="0" y="0"/>
          <a:chExt cx="0" cy="0"/>
        </a:xfrm>
      </p:grpSpPr>
      <p:sp>
        <p:nvSpPr>
          <p:cNvPr id="5" name="Google Shape;1527;p58">
            <a:extLst>
              <a:ext uri="{FF2B5EF4-FFF2-40B4-BE49-F238E27FC236}">
                <a16:creationId xmlns:a16="http://schemas.microsoft.com/office/drawing/2014/main" id="{02D10643-2DB7-4EA8-AED6-9EA36F4849FE}"/>
              </a:ext>
            </a:extLst>
          </p:cNvPr>
          <p:cNvSpPr txBox="1">
            <a:spLocks noGrp="1"/>
          </p:cNvSpPr>
          <p:nvPr>
            <p:ph type="title"/>
          </p:nvPr>
        </p:nvSpPr>
        <p:spPr>
          <a:xfrm>
            <a:off x="720000" y="287350"/>
            <a:ext cx="7704000" cy="48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FR" dirty="0"/>
              <a:t>Analyse exploratoire</a:t>
            </a:r>
            <a:br>
              <a:rPr lang="fr-FR" dirty="0"/>
            </a:br>
            <a:r>
              <a:rPr lang="fr-FR" sz="2800" dirty="0"/>
              <a:t>Anomalies</a:t>
            </a:r>
            <a:endParaRPr lang="fr-FR" dirty="0"/>
          </a:p>
        </p:txBody>
      </p:sp>
      <p:graphicFrame>
        <p:nvGraphicFramePr>
          <p:cNvPr id="16" name="Tableau 15">
            <a:extLst>
              <a:ext uri="{FF2B5EF4-FFF2-40B4-BE49-F238E27FC236}">
                <a16:creationId xmlns:a16="http://schemas.microsoft.com/office/drawing/2014/main" id="{E92A00C8-D738-4738-8613-C9FA1246ADEA}"/>
              </a:ext>
            </a:extLst>
          </p:cNvPr>
          <p:cNvGraphicFramePr>
            <a:graphicFrameLocks noGrp="1"/>
          </p:cNvGraphicFramePr>
          <p:nvPr>
            <p:extLst>
              <p:ext uri="{D42A27DB-BD31-4B8C-83A1-F6EECF244321}">
                <p14:modId xmlns:p14="http://schemas.microsoft.com/office/powerpoint/2010/main" val="1367242099"/>
              </p:ext>
            </p:extLst>
          </p:nvPr>
        </p:nvGraphicFramePr>
        <p:xfrm>
          <a:off x="3883287" y="1655667"/>
          <a:ext cx="2222290" cy="3337560"/>
        </p:xfrm>
        <a:graphic>
          <a:graphicData uri="http://schemas.openxmlformats.org/drawingml/2006/table">
            <a:tbl>
              <a:tblPr firstRow="1" bandRow="1">
                <a:tableStyleId>{284E427A-3D55-4303-BF80-6455036E1DE7}</a:tableStyleId>
              </a:tblPr>
              <a:tblGrid>
                <a:gridCol w="1111145">
                  <a:extLst>
                    <a:ext uri="{9D8B030D-6E8A-4147-A177-3AD203B41FA5}">
                      <a16:colId xmlns:a16="http://schemas.microsoft.com/office/drawing/2014/main" val="2594678476"/>
                    </a:ext>
                  </a:extLst>
                </a:gridCol>
                <a:gridCol w="1111145">
                  <a:extLst>
                    <a:ext uri="{9D8B030D-6E8A-4147-A177-3AD203B41FA5}">
                      <a16:colId xmlns:a16="http://schemas.microsoft.com/office/drawing/2014/main" val="199682018"/>
                    </a:ext>
                  </a:extLst>
                </a:gridCol>
              </a:tblGrid>
              <a:tr h="370840">
                <a:tc>
                  <a:txBody>
                    <a:bodyPr/>
                    <a:lstStyle/>
                    <a:p>
                      <a:endParaRPr lang="fr-FR" dirty="0"/>
                    </a:p>
                  </a:txBody>
                  <a:tcPr/>
                </a:tc>
                <a:tc>
                  <a:txBody>
                    <a:bodyPr/>
                    <a:lstStyle/>
                    <a:p>
                      <a:endParaRPr lang="fr-FR" dirty="0"/>
                    </a:p>
                  </a:txBody>
                  <a:tcPr/>
                </a:tc>
                <a:extLst>
                  <a:ext uri="{0D108BD9-81ED-4DB2-BD59-A6C34878D82A}">
                    <a16:rowId xmlns:a16="http://schemas.microsoft.com/office/drawing/2014/main" val="4112861030"/>
                  </a:ext>
                </a:extLst>
              </a:tr>
              <a:tr h="370840">
                <a:tc>
                  <a:txBody>
                    <a:bodyPr/>
                    <a:lstStyle/>
                    <a:p>
                      <a:r>
                        <a:rPr lang="fr-FR" dirty="0"/>
                        <a:t>quantité</a:t>
                      </a:r>
                    </a:p>
                  </a:txBody>
                  <a:tcPr/>
                </a:tc>
                <a:tc>
                  <a:txBody>
                    <a:bodyPr/>
                    <a:lstStyle/>
                    <a:p>
                      <a:r>
                        <a:rPr lang="fr-FR" dirty="0"/>
                        <a:t>307 111</a:t>
                      </a:r>
                    </a:p>
                  </a:txBody>
                  <a:tcPr/>
                </a:tc>
                <a:extLst>
                  <a:ext uri="{0D108BD9-81ED-4DB2-BD59-A6C34878D82A}">
                    <a16:rowId xmlns:a16="http://schemas.microsoft.com/office/drawing/2014/main" val="2426051285"/>
                  </a:ext>
                </a:extLst>
              </a:tr>
              <a:tr h="370840">
                <a:tc>
                  <a:txBody>
                    <a:bodyPr/>
                    <a:lstStyle/>
                    <a:p>
                      <a:r>
                        <a:rPr lang="fr-FR" dirty="0"/>
                        <a:t>moyenne</a:t>
                      </a:r>
                    </a:p>
                  </a:txBody>
                  <a:tcPr/>
                </a:tc>
                <a:tc>
                  <a:txBody>
                    <a:bodyPr/>
                    <a:lstStyle/>
                    <a:p>
                      <a:r>
                        <a:rPr lang="fr-FR" dirty="0"/>
                        <a:t>43.93</a:t>
                      </a:r>
                    </a:p>
                  </a:txBody>
                  <a:tcPr/>
                </a:tc>
                <a:extLst>
                  <a:ext uri="{0D108BD9-81ED-4DB2-BD59-A6C34878D82A}">
                    <a16:rowId xmlns:a16="http://schemas.microsoft.com/office/drawing/2014/main" val="3049487909"/>
                  </a:ext>
                </a:extLst>
              </a:tr>
              <a:tr h="370840">
                <a:tc>
                  <a:txBody>
                    <a:bodyPr/>
                    <a:lstStyle/>
                    <a:p>
                      <a:r>
                        <a:rPr lang="fr-FR" dirty="0"/>
                        <a:t>écart-type</a:t>
                      </a:r>
                    </a:p>
                  </a:txBody>
                  <a:tcPr/>
                </a:tc>
                <a:tc>
                  <a:txBody>
                    <a:bodyPr/>
                    <a:lstStyle/>
                    <a:p>
                      <a:r>
                        <a:rPr lang="fr-FR" dirty="0"/>
                        <a:t>11.95</a:t>
                      </a:r>
                    </a:p>
                  </a:txBody>
                  <a:tcPr/>
                </a:tc>
                <a:extLst>
                  <a:ext uri="{0D108BD9-81ED-4DB2-BD59-A6C34878D82A}">
                    <a16:rowId xmlns:a16="http://schemas.microsoft.com/office/drawing/2014/main" val="1818504313"/>
                  </a:ext>
                </a:extLst>
              </a:tr>
              <a:tr h="370840">
                <a:tc>
                  <a:txBody>
                    <a:bodyPr/>
                    <a:lstStyle/>
                    <a:p>
                      <a:r>
                        <a:rPr lang="fr-FR" dirty="0"/>
                        <a:t>min</a:t>
                      </a:r>
                    </a:p>
                  </a:txBody>
                  <a:tcPr/>
                </a:tc>
                <a:tc>
                  <a:txBody>
                    <a:bodyPr/>
                    <a:lstStyle/>
                    <a:p>
                      <a:r>
                        <a:rPr lang="fr-FR" dirty="0"/>
                        <a:t>20.51</a:t>
                      </a:r>
                    </a:p>
                  </a:txBody>
                  <a:tcPr/>
                </a:tc>
                <a:extLst>
                  <a:ext uri="{0D108BD9-81ED-4DB2-BD59-A6C34878D82A}">
                    <a16:rowId xmlns:a16="http://schemas.microsoft.com/office/drawing/2014/main" val="378323796"/>
                  </a:ext>
                </a:extLst>
              </a:tr>
              <a:tr h="370840">
                <a:tc>
                  <a:txBody>
                    <a:bodyPr/>
                    <a:lstStyle/>
                    <a:p>
                      <a:r>
                        <a:rPr lang="fr-FR" dirty="0"/>
                        <a:t>25%</a:t>
                      </a:r>
                    </a:p>
                  </a:txBody>
                  <a:tcPr/>
                </a:tc>
                <a:tc>
                  <a:txBody>
                    <a:bodyPr/>
                    <a:lstStyle/>
                    <a:p>
                      <a:r>
                        <a:rPr lang="fr-FR" dirty="0"/>
                        <a:t>34</a:t>
                      </a:r>
                    </a:p>
                  </a:txBody>
                  <a:tcPr/>
                </a:tc>
                <a:extLst>
                  <a:ext uri="{0D108BD9-81ED-4DB2-BD59-A6C34878D82A}">
                    <a16:rowId xmlns:a16="http://schemas.microsoft.com/office/drawing/2014/main" val="1771857493"/>
                  </a:ext>
                </a:extLst>
              </a:tr>
              <a:tr h="370840">
                <a:tc>
                  <a:txBody>
                    <a:bodyPr/>
                    <a:lstStyle/>
                    <a:p>
                      <a:r>
                        <a:rPr lang="fr-FR" dirty="0"/>
                        <a:t>50%</a:t>
                      </a:r>
                    </a:p>
                  </a:txBody>
                  <a:tcPr/>
                </a:tc>
                <a:tc>
                  <a:txBody>
                    <a:bodyPr/>
                    <a:lstStyle/>
                    <a:p>
                      <a:r>
                        <a:rPr lang="fr-FR" dirty="0"/>
                        <a:t>43.15</a:t>
                      </a:r>
                    </a:p>
                  </a:txBody>
                  <a:tcPr/>
                </a:tc>
                <a:extLst>
                  <a:ext uri="{0D108BD9-81ED-4DB2-BD59-A6C34878D82A}">
                    <a16:rowId xmlns:a16="http://schemas.microsoft.com/office/drawing/2014/main" val="894342883"/>
                  </a:ext>
                </a:extLst>
              </a:tr>
              <a:tr h="370840">
                <a:tc>
                  <a:txBody>
                    <a:bodyPr/>
                    <a:lstStyle/>
                    <a:p>
                      <a:r>
                        <a:rPr lang="fr-FR" dirty="0"/>
                        <a:t>75%</a:t>
                      </a:r>
                    </a:p>
                  </a:txBody>
                  <a:tcPr/>
                </a:tc>
                <a:tc>
                  <a:txBody>
                    <a:bodyPr/>
                    <a:lstStyle/>
                    <a:p>
                      <a:r>
                        <a:rPr lang="fr-FR" dirty="0"/>
                        <a:t>53.92</a:t>
                      </a:r>
                    </a:p>
                  </a:txBody>
                  <a:tcPr/>
                </a:tc>
                <a:extLst>
                  <a:ext uri="{0D108BD9-81ED-4DB2-BD59-A6C34878D82A}">
                    <a16:rowId xmlns:a16="http://schemas.microsoft.com/office/drawing/2014/main" val="1303047956"/>
                  </a:ext>
                </a:extLst>
              </a:tr>
              <a:tr h="370840">
                <a:tc>
                  <a:txBody>
                    <a:bodyPr/>
                    <a:lstStyle/>
                    <a:p>
                      <a:r>
                        <a:rPr lang="fr-FR" dirty="0"/>
                        <a:t>max</a:t>
                      </a:r>
                    </a:p>
                  </a:txBody>
                  <a:tcPr/>
                </a:tc>
                <a:tc>
                  <a:txBody>
                    <a:bodyPr/>
                    <a:lstStyle/>
                    <a:p>
                      <a:r>
                        <a:rPr lang="fr-FR" dirty="0"/>
                        <a:t>69.12</a:t>
                      </a:r>
                    </a:p>
                  </a:txBody>
                  <a:tcPr/>
                </a:tc>
                <a:extLst>
                  <a:ext uri="{0D108BD9-81ED-4DB2-BD59-A6C34878D82A}">
                    <a16:rowId xmlns:a16="http://schemas.microsoft.com/office/drawing/2014/main" val="338593021"/>
                  </a:ext>
                </a:extLst>
              </a:tr>
            </a:tbl>
          </a:graphicData>
        </a:graphic>
      </p:graphicFrame>
      <p:pic>
        <p:nvPicPr>
          <p:cNvPr id="19" name="Picture 4" descr="pandas (software) - Wikipedia">
            <a:extLst>
              <a:ext uri="{FF2B5EF4-FFF2-40B4-BE49-F238E27FC236}">
                <a16:creationId xmlns:a16="http://schemas.microsoft.com/office/drawing/2014/main" id="{99EEE6B6-B44C-499B-A66E-6510F678B1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0453" y="1925426"/>
            <a:ext cx="1881234" cy="760332"/>
          </a:xfrm>
          <a:prstGeom prst="rect">
            <a:avLst/>
          </a:prstGeom>
          <a:noFill/>
          <a:extLst>
            <a:ext uri="{909E8E84-426E-40DD-AFC4-6F175D3DCCD1}">
              <a14:hiddenFill xmlns:a14="http://schemas.microsoft.com/office/drawing/2010/main">
                <a:solidFill>
                  <a:srgbClr val="FFFFFF"/>
                </a:solidFill>
              </a14:hiddenFill>
            </a:ext>
          </a:extLst>
        </p:spPr>
      </p:pic>
      <p:sp>
        <p:nvSpPr>
          <p:cNvPr id="20" name="ZoneTexte 19">
            <a:extLst>
              <a:ext uri="{FF2B5EF4-FFF2-40B4-BE49-F238E27FC236}">
                <a16:creationId xmlns:a16="http://schemas.microsoft.com/office/drawing/2014/main" id="{9F615B8B-B653-4B82-9DBA-D1D16941BF1C}"/>
              </a:ext>
            </a:extLst>
          </p:cNvPr>
          <p:cNvSpPr txBox="1"/>
          <p:nvPr/>
        </p:nvSpPr>
        <p:spPr>
          <a:xfrm>
            <a:off x="1525776" y="2787957"/>
            <a:ext cx="1210588" cy="369332"/>
          </a:xfrm>
          <a:prstGeom prst="rect">
            <a:avLst/>
          </a:prstGeom>
          <a:solidFill>
            <a:srgbClr val="EABF7D"/>
          </a:solidFill>
        </p:spPr>
        <p:txBody>
          <a:bodyPr wrap="none" rtlCol="0">
            <a:spAutoFit/>
          </a:bodyPr>
          <a:lstStyle/>
          <a:p>
            <a:r>
              <a:rPr lang="fr-FR" sz="1800" dirty="0" err="1"/>
              <a:t>describe</a:t>
            </a:r>
            <a:r>
              <a:rPr lang="fr-FR" sz="1800" dirty="0"/>
              <a:t>()</a:t>
            </a:r>
          </a:p>
        </p:txBody>
      </p:sp>
      <p:sp>
        <p:nvSpPr>
          <p:cNvPr id="29" name="Google Shape;1009;p45">
            <a:extLst>
              <a:ext uri="{FF2B5EF4-FFF2-40B4-BE49-F238E27FC236}">
                <a16:creationId xmlns:a16="http://schemas.microsoft.com/office/drawing/2014/main" id="{9DD64F47-E32C-4855-AA67-CA74CF8A6AFE}"/>
              </a:ext>
            </a:extLst>
          </p:cNvPr>
          <p:cNvSpPr txBox="1">
            <a:spLocks/>
          </p:cNvSpPr>
          <p:nvPr/>
        </p:nvSpPr>
        <p:spPr>
          <a:xfrm>
            <a:off x="4123308" y="892723"/>
            <a:ext cx="1742248" cy="713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ExtraBold"/>
              <a:buNone/>
              <a:defRPr sz="3000" b="1" i="0" u="none" strike="noStrike" cap="none">
                <a:solidFill>
                  <a:schemeClr val="lt1"/>
                </a:solidFill>
                <a:latin typeface="Poppins"/>
                <a:ea typeface="Poppins"/>
                <a:cs typeface="Poppins"/>
                <a:sym typeface="Poppins"/>
              </a:defRPr>
            </a:lvl1pPr>
            <a:lvl2pPr marR="0" lvl="1"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9pPr>
          </a:lstStyle>
          <a:p>
            <a:r>
              <a:rPr lang="fr-FR" sz="1800" dirty="0">
                <a:solidFill>
                  <a:schemeClr val="bg2"/>
                </a:solidFill>
              </a:rPr>
              <a:t>Âge (</a:t>
            </a:r>
            <a:r>
              <a:rPr lang="fr-FR" sz="1800" dirty="0" err="1">
                <a:solidFill>
                  <a:schemeClr val="bg2"/>
                </a:solidFill>
              </a:rPr>
              <a:t>days_birth</a:t>
            </a:r>
            <a:r>
              <a:rPr lang="fr-FR" sz="1800" dirty="0">
                <a:solidFill>
                  <a:schemeClr val="bg2"/>
                </a:solidFill>
              </a:rPr>
              <a:t>)</a:t>
            </a:r>
          </a:p>
        </p:txBody>
      </p:sp>
      <p:graphicFrame>
        <p:nvGraphicFramePr>
          <p:cNvPr id="31" name="Tableau 30">
            <a:extLst>
              <a:ext uri="{FF2B5EF4-FFF2-40B4-BE49-F238E27FC236}">
                <a16:creationId xmlns:a16="http://schemas.microsoft.com/office/drawing/2014/main" id="{E62D476D-F0EB-4149-B3B6-8936C262A076}"/>
              </a:ext>
            </a:extLst>
          </p:cNvPr>
          <p:cNvGraphicFramePr>
            <a:graphicFrameLocks noGrp="1"/>
          </p:cNvGraphicFramePr>
          <p:nvPr>
            <p:extLst>
              <p:ext uri="{D42A27DB-BD31-4B8C-83A1-F6EECF244321}">
                <p14:modId xmlns:p14="http://schemas.microsoft.com/office/powerpoint/2010/main" val="2366917627"/>
              </p:ext>
            </p:extLst>
          </p:nvPr>
        </p:nvGraphicFramePr>
        <p:xfrm>
          <a:off x="6518190" y="1655667"/>
          <a:ext cx="2222290" cy="3337560"/>
        </p:xfrm>
        <a:graphic>
          <a:graphicData uri="http://schemas.openxmlformats.org/drawingml/2006/table">
            <a:tbl>
              <a:tblPr firstRow="1" bandRow="1">
                <a:tableStyleId>{284E427A-3D55-4303-BF80-6455036E1DE7}</a:tableStyleId>
              </a:tblPr>
              <a:tblGrid>
                <a:gridCol w="1111145">
                  <a:extLst>
                    <a:ext uri="{9D8B030D-6E8A-4147-A177-3AD203B41FA5}">
                      <a16:colId xmlns:a16="http://schemas.microsoft.com/office/drawing/2014/main" val="2594678476"/>
                    </a:ext>
                  </a:extLst>
                </a:gridCol>
                <a:gridCol w="1111145">
                  <a:extLst>
                    <a:ext uri="{9D8B030D-6E8A-4147-A177-3AD203B41FA5}">
                      <a16:colId xmlns:a16="http://schemas.microsoft.com/office/drawing/2014/main" val="199682018"/>
                    </a:ext>
                  </a:extLst>
                </a:gridCol>
              </a:tblGrid>
              <a:tr h="370840">
                <a:tc>
                  <a:txBody>
                    <a:bodyPr/>
                    <a:lstStyle/>
                    <a:p>
                      <a:endParaRPr lang="fr-FR" dirty="0"/>
                    </a:p>
                  </a:txBody>
                  <a:tcPr/>
                </a:tc>
                <a:tc>
                  <a:txBody>
                    <a:bodyPr/>
                    <a:lstStyle/>
                    <a:p>
                      <a:endParaRPr lang="fr-FR" dirty="0"/>
                    </a:p>
                  </a:txBody>
                  <a:tcPr/>
                </a:tc>
                <a:extLst>
                  <a:ext uri="{0D108BD9-81ED-4DB2-BD59-A6C34878D82A}">
                    <a16:rowId xmlns:a16="http://schemas.microsoft.com/office/drawing/2014/main" val="4112861030"/>
                  </a:ext>
                </a:extLst>
              </a:tr>
              <a:tr h="370840">
                <a:tc>
                  <a:txBody>
                    <a:bodyPr/>
                    <a:lstStyle/>
                    <a:p>
                      <a:r>
                        <a:rPr lang="fr-FR" dirty="0"/>
                        <a:t>quantité</a:t>
                      </a:r>
                    </a:p>
                  </a:txBody>
                  <a:tcPr/>
                </a:tc>
                <a:tc>
                  <a:txBody>
                    <a:bodyPr/>
                    <a:lstStyle/>
                    <a:p>
                      <a:r>
                        <a:rPr lang="fr-FR" dirty="0"/>
                        <a:t>307 111</a:t>
                      </a:r>
                    </a:p>
                  </a:txBody>
                  <a:tcPr/>
                </a:tc>
                <a:extLst>
                  <a:ext uri="{0D108BD9-81ED-4DB2-BD59-A6C34878D82A}">
                    <a16:rowId xmlns:a16="http://schemas.microsoft.com/office/drawing/2014/main" val="2426051285"/>
                  </a:ext>
                </a:extLst>
              </a:tr>
              <a:tr h="370840">
                <a:tc>
                  <a:txBody>
                    <a:bodyPr/>
                    <a:lstStyle/>
                    <a:p>
                      <a:r>
                        <a:rPr lang="fr-FR" dirty="0"/>
                        <a:t>moyenne</a:t>
                      </a:r>
                    </a:p>
                  </a:txBody>
                  <a:tcPr/>
                </a:tc>
                <a:tc>
                  <a:txBody>
                    <a:bodyPr/>
                    <a:lstStyle/>
                    <a:p>
                      <a:r>
                        <a:rPr lang="fr-FR" dirty="0"/>
                        <a:t>63815.04</a:t>
                      </a:r>
                    </a:p>
                  </a:txBody>
                  <a:tcPr/>
                </a:tc>
                <a:extLst>
                  <a:ext uri="{0D108BD9-81ED-4DB2-BD59-A6C34878D82A}">
                    <a16:rowId xmlns:a16="http://schemas.microsoft.com/office/drawing/2014/main" val="3049487909"/>
                  </a:ext>
                </a:extLst>
              </a:tr>
              <a:tr h="370840">
                <a:tc>
                  <a:txBody>
                    <a:bodyPr/>
                    <a:lstStyle/>
                    <a:p>
                      <a:r>
                        <a:rPr lang="fr-FR" dirty="0"/>
                        <a:t>écart-type</a:t>
                      </a:r>
                    </a:p>
                  </a:txBody>
                  <a:tcPr/>
                </a:tc>
                <a:tc>
                  <a:txBody>
                    <a:bodyPr/>
                    <a:lstStyle/>
                    <a:p>
                      <a:r>
                        <a:rPr lang="fr-FR" dirty="0"/>
                        <a:t>141 275.76</a:t>
                      </a:r>
                    </a:p>
                  </a:txBody>
                  <a:tcPr/>
                </a:tc>
                <a:extLst>
                  <a:ext uri="{0D108BD9-81ED-4DB2-BD59-A6C34878D82A}">
                    <a16:rowId xmlns:a16="http://schemas.microsoft.com/office/drawing/2014/main" val="1818504313"/>
                  </a:ext>
                </a:extLst>
              </a:tr>
              <a:tr h="370840">
                <a:tc>
                  <a:txBody>
                    <a:bodyPr/>
                    <a:lstStyle/>
                    <a:p>
                      <a:r>
                        <a:rPr lang="fr-FR" dirty="0"/>
                        <a:t>min</a:t>
                      </a:r>
                    </a:p>
                  </a:txBody>
                  <a:tcPr/>
                </a:tc>
                <a:tc>
                  <a:txBody>
                    <a:bodyPr/>
                    <a:lstStyle/>
                    <a:p>
                      <a:r>
                        <a:rPr lang="fr-FR" dirty="0"/>
                        <a:t>-17912</a:t>
                      </a:r>
                    </a:p>
                  </a:txBody>
                  <a:tcPr/>
                </a:tc>
                <a:extLst>
                  <a:ext uri="{0D108BD9-81ED-4DB2-BD59-A6C34878D82A}">
                    <a16:rowId xmlns:a16="http://schemas.microsoft.com/office/drawing/2014/main" val="378323796"/>
                  </a:ext>
                </a:extLst>
              </a:tr>
              <a:tr h="370840">
                <a:tc>
                  <a:txBody>
                    <a:bodyPr/>
                    <a:lstStyle/>
                    <a:p>
                      <a:r>
                        <a:rPr lang="fr-FR"/>
                        <a:t>25%</a:t>
                      </a:r>
                      <a:endParaRPr lang="fr-FR" dirty="0"/>
                    </a:p>
                  </a:txBody>
                  <a:tcPr/>
                </a:tc>
                <a:tc>
                  <a:txBody>
                    <a:bodyPr/>
                    <a:lstStyle/>
                    <a:p>
                      <a:r>
                        <a:rPr lang="fr-FR" dirty="0"/>
                        <a:t>-2760</a:t>
                      </a:r>
                    </a:p>
                  </a:txBody>
                  <a:tcPr/>
                </a:tc>
                <a:extLst>
                  <a:ext uri="{0D108BD9-81ED-4DB2-BD59-A6C34878D82A}">
                    <a16:rowId xmlns:a16="http://schemas.microsoft.com/office/drawing/2014/main" val="1771857493"/>
                  </a:ext>
                </a:extLst>
              </a:tr>
              <a:tr h="370840">
                <a:tc>
                  <a:txBody>
                    <a:bodyPr/>
                    <a:lstStyle/>
                    <a:p>
                      <a:r>
                        <a:rPr lang="fr-FR" dirty="0"/>
                        <a:t>50%</a:t>
                      </a:r>
                    </a:p>
                  </a:txBody>
                  <a:tcPr/>
                </a:tc>
                <a:tc>
                  <a:txBody>
                    <a:bodyPr/>
                    <a:lstStyle/>
                    <a:p>
                      <a:r>
                        <a:rPr lang="fr-FR" dirty="0"/>
                        <a:t>-1213</a:t>
                      </a:r>
                    </a:p>
                  </a:txBody>
                  <a:tcPr/>
                </a:tc>
                <a:extLst>
                  <a:ext uri="{0D108BD9-81ED-4DB2-BD59-A6C34878D82A}">
                    <a16:rowId xmlns:a16="http://schemas.microsoft.com/office/drawing/2014/main" val="894342883"/>
                  </a:ext>
                </a:extLst>
              </a:tr>
              <a:tr h="370840">
                <a:tc>
                  <a:txBody>
                    <a:bodyPr/>
                    <a:lstStyle/>
                    <a:p>
                      <a:r>
                        <a:rPr lang="fr-FR" dirty="0"/>
                        <a:t>75%</a:t>
                      </a:r>
                    </a:p>
                  </a:txBody>
                  <a:tcPr/>
                </a:tc>
                <a:tc>
                  <a:txBody>
                    <a:bodyPr/>
                    <a:lstStyle/>
                    <a:p>
                      <a:r>
                        <a:rPr lang="fr-FR" dirty="0"/>
                        <a:t>-289</a:t>
                      </a:r>
                    </a:p>
                  </a:txBody>
                  <a:tcPr/>
                </a:tc>
                <a:extLst>
                  <a:ext uri="{0D108BD9-81ED-4DB2-BD59-A6C34878D82A}">
                    <a16:rowId xmlns:a16="http://schemas.microsoft.com/office/drawing/2014/main" val="1303047956"/>
                  </a:ext>
                </a:extLst>
              </a:tr>
              <a:tr h="370840">
                <a:tc>
                  <a:txBody>
                    <a:bodyPr/>
                    <a:lstStyle/>
                    <a:p>
                      <a:r>
                        <a:rPr lang="fr-FR" dirty="0"/>
                        <a:t>max</a:t>
                      </a:r>
                    </a:p>
                  </a:txBody>
                  <a:tcPr/>
                </a:tc>
                <a:tc>
                  <a:txBody>
                    <a:bodyPr/>
                    <a:lstStyle/>
                    <a:p>
                      <a:r>
                        <a:rPr lang="fr-FR" dirty="0"/>
                        <a:t>365 243</a:t>
                      </a:r>
                    </a:p>
                  </a:txBody>
                  <a:tcPr/>
                </a:tc>
                <a:extLst>
                  <a:ext uri="{0D108BD9-81ED-4DB2-BD59-A6C34878D82A}">
                    <a16:rowId xmlns:a16="http://schemas.microsoft.com/office/drawing/2014/main" val="338593021"/>
                  </a:ext>
                </a:extLst>
              </a:tr>
            </a:tbl>
          </a:graphicData>
        </a:graphic>
      </p:graphicFrame>
      <p:sp>
        <p:nvSpPr>
          <p:cNvPr id="32" name="Google Shape;1009;p45">
            <a:extLst>
              <a:ext uri="{FF2B5EF4-FFF2-40B4-BE49-F238E27FC236}">
                <a16:creationId xmlns:a16="http://schemas.microsoft.com/office/drawing/2014/main" id="{48A1EF6E-51CC-41C2-A99B-A0EC2CC88DA8}"/>
              </a:ext>
            </a:extLst>
          </p:cNvPr>
          <p:cNvSpPr txBox="1">
            <a:spLocks/>
          </p:cNvSpPr>
          <p:nvPr/>
        </p:nvSpPr>
        <p:spPr>
          <a:xfrm>
            <a:off x="6440900" y="892723"/>
            <a:ext cx="2376870" cy="713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ExtraBold"/>
              <a:buNone/>
              <a:defRPr sz="3000" b="1" i="0" u="none" strike="noStrike" cap="none">
                <a:solidFill>
                  <a:schemeClr val="lt1"/>
                </a:solidFill>
                <a:latin typeface="Poppins"/>
                <a:ea typeface="Poppins"/>
                <a:cs typeface="Poppins"/>
                <a:sym typeface="Poppins"/>
              </a:defRPr>
            </a:lvl1pPr>
            <a:lvl2pPr marR="0" lvl="1"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9pPr>
          </a:lstStyle>
          <a:p>
            <a:r>
              <a:rPr lang="fr-FR" sz="1800" dirty="0">
                <a:solidFill>
                  <a:schemeClr val="bg2"/>
                </a:solidFill>
              </a:rPr>
              <a:t>Jours d’emploi</a:t>
            </a:r>
          </a:p>
          <a:p>
            <a:r>
              <a:rPr lang="fr-FR" sz="1800" dirty="0">
                <a:solidFill>
                  <a:schemeClr val="bg2"/>
                </a:solidFill>
              </a:rPr>
              <a:t>(days_employed)</a:t>
            </a:r>
          </a:p>
        </p:txBody>
      </p:sp>
      <p:sp>
        <p:nvSpPr>
          <p:cNvPr id="2" name="Rectangle 1">
            <a:extLst>
              <a:ext uri="{FF2B5EF4-FFF2-40B4-BE49-F238E27FC236}">
                <a16:creationId xmlns:a16="http://schemas.microsoft.com/office/drawing/2014/main" id="{8E0803AC-672C-4C5D-9A86-4368FD67C00D}"/>
              </a:ext>
            </a:extLst>
          </p:cNvPr>
          <p:cNvSpPr/>
          <p:nvPr/>
        </p:nvSpPr>
        <p:spPr>
          <a:xfrm>
            <a:off x="6518001" y="2382684"/>
            <a:ext cx="2222290" cy="3781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Rectangle 32">
            <a:extLst>
              <a:ext uri="{FF2B5EF4-FFF2-40B4-BE49-F238E27FC236}">
                <a16:creationId xmlns:a16="http://schemas.microsoft.com/office/drawing/2014/main" id="{BA02EB02-3F3F-4022-8FD9-89763ED87904}"/>
              </a:ext>
            </a:extLst>
          </p:cNvPr>
          <p:cNvSpPr/>
          <p:nvPr/>
        </p:nvSpPr>
        <p:spPr>
          <a:xfrm>
            <a:off x="6518001" y="4613661"/>
            <a:ext cx="2222290" cy="3781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0553125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1000"/>
                                        <p:tgtEl>
                                          <p:spTgt spid="20"/>
                                        </p:tgtEl>
                                      </p:cBhvr>
                                    </p:animEffect>
                                    <p:anim calcmode="lin" valueType="num">
                                      <p:cBhvr>
                                        <p:cTn id="8" dur="1000" fill="hold"/>
                                        <p:tgtEl>
                                          <p:spTgt spid="20"/>
                                        </p:tgtEl>
                                        <p:attrNameLst>
                                          <p:attrName>ppt_x</p:attrName>
                                        </p:attrNameLst>
                                      </p:cBhvr>
                                      <p:tavLst>
                                        <p:tav tm="0">
                                          <p:val>
                                            <p:strVal val="#ppt_x"/>
                                          </p:val>
                                        </p:tav>
                                        <p:tav tm="100000">
                                          <p:val>
                                            <p:strVal val="#ppt_x"/>
                                          </p:val>
                                        </p:tav>
                                      </p:tavLst>
                                    </p:anim>
                                    <p:anim calcmode="lin" valueType="num">
                                      <p:cBhvr>
                                        <p:cTn id="9" dur="1000" fill="hold"/>
                                        <p:tgtEl>
                                          <p:spTgt spid="20"/>
                                        </p:tgtEl>
                                        <p:attrNameLst>
                                          <p:attrName>ppt_y</p:attrName>
                                        </p:attrNameLst>
                                      </p:cBhvr>
                                      <p:tavLst>
                                        <p:tav tm="0">
                                          <p:val>
                                            <p:strVal val="#ppt_y-.1"/>
                                          </p:val>
                                        </p:tav>
                                        <p:tav tm="100000">
                                          <p:val>
                                            <p:strVal val="#ppt_y"/>
                                          </p:val>
                                        </p:tav>
                                      </p:tavLst>
                                    </p:anim>
                                  </p:childTnLst>
                                </p:cTn>
                              </p:par>
                              <p:par>
                                <p:cTn id="10" presetID="10" presetClass="entr" presetSubtype="0" fill="hold" nodeType="withEffect">
                                  <p:stCondLst>
                                    <p:cond delay="50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9"/>
                                        </p:tgtEl>
                                        <p:attrNameLst>
                                          <p:attrName>style.visibility</p:attrName>
                                        </p:attrNameLst>
                                      </p:cBhvr>
                                      <p:to>
                                        <p:strVal val="visible"/>
                                      </p:to>
                                    </p:set>
                                    <p:animEffect transition="in" filter="fade">
                                      <p:cBhvr>
                                        <p:cTn id="17" dur="500"/>
                                        <p:tgtEl>
                                          <p:spTgt spid="29"/>
                                        </p:tgtEl>
                                      </p:cBhvr>
                                    </p:animEffect>
                                  </p:childTnLst>
                                </p:cTn>
                              </p:par>
                              <p:par>
                                <p:cTn id="18" presetID="10" presetClass="entr" presetSubtype="0" fill="hold" nodeType="with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fade">
                                      <p:cBhvr>
                                        <p:cTn id="20" dur="500"/>
                                        <p:tgtEl>
                                          <p:spTgt spid="16"/>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2"/>
                                        </p:tgtEl>
                                        <p:attrNameLst>
                                          <p:attrName>style.visibility</p:attrName>
                                        </p:attrNameLst>
                                      </p:cBhvr>
                                      <p:to>
                                        <p:strVal val="visible"/>
                                      </p:to>
                                    </p:set>
                                    <p:animEffect transition="in" filter="fade">
                                      <p:cBhvr>
                                        <p:cTn id="25" dur="500"/>
                                        <p:tgtEl>
                                          <p:spTgt spid="32"/>
                                        </p:tgtEl>
                                      </p:cBhvr>
                                    </p:animEffect>
                                  </p:childTnLst>
                                </p:cTn>
                              </p:par>
                              <p:par>
                                <p:cTn id="26" presetID="10" presetClass="entr" presetSubtype="0" fill="hold" nodeType="withEffect">
                                  <p:stCondLst>
                                    <p:cond delay="0"/>
                                  </p:stCondLst>
                                  <p:childTnLst>
                                    <p:set>
                                      <p:cBhvr>
                                        <p:cTn id="27" dur="1" fill="hold">
                                          <p:stCondLst>
                                            <p:cond delay="0"/>
                                          </p:stCondLst>
                                        </p:cTn>
                                        <p:tgtEl>
                                          <p:spTgt spid="31"/>
                                        </p:tgtEl>
                                        <p:attrNameLst>
                                          <p:attrName>style.visibility</p:attrName>
                                        </p:attrNameLst>
                                      </p:cBhvr>
                                      <p:to>
                                        <p:strVal val="visible"/>
                                      </p:to>
                                    </p:set>
                                    <p:animEffect transition="in" filter="fade">
                                      <p:cBhvr>
                                        <p:cTn id="28" dur="500"/>
                                        <p:tgtEl>
                                          <p:spTgt spid="31"/>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2"/>
                                        </p:tgtEl>
                                        <p:attrNameLst>
                                          <p:attrName>style.visibility</p:attrName>
                                        </p:attrNameLst>
                                      </p:cBhvr>
                                      <p:to>
                                        <p:strVal val="visible"/>
                                      </p:to>
                                    </p:set>
                                    <p:animEffect transition="in" filter="fade">
                                      <p:cBhvr>
                                        <p:cTn id="33" dur="500"/>
                                        <p:tgtEl>
                                          <p:spTgt spid="2"/>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3"/>
                                        </p:tgtEl>
                                        <p:attrNameLst>
                                          <p:attrName>style.visibility</p:attrName>
                                        </p:attrNameLst>
                                      </p:cBhvr>
                                      <p:to>
                                        <p:strVal val="visible"/>
                                      </p:to>
                                    </p:set>
                                    <p:animEffect transition="in" filter="fade">
                                      <p:cBhvr>
                                        <p:cTn id="36"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9" grpId="0"/>
      <p:bldP spid="32" grpId="0"/>
      <p:bldP spid="2" grpId="0" animBg="1"/>
      <p:bldP spid="33"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526"/>
        <p:cNvGrpSpPr/>
        <p:nvPr/>
      </p:nvGrpSpPr>
      <p:grpSpPr>
        <a:xfrm>
          <a:off x="0" y="0"/>
          <a:ext cx="0" cy="0"/>
          <a:chOff x="0" y="0"/>
          <a:chExt cx="0" cy="0"/>
        </a:xfrm>
      </p:grpSpPr>
      <p:sp>
        <p:nvSpPr>
          <p:cNvPr id="5" name="Google Shape;1527;p58">
            <a:extLst>
              <a:ext uri="{FF2B5EF4-FFF2-40B4-BE49-F238E27FC236}">
                <a16:creationId xmlns:a16="http://schemas.microsoft.com/office/drawing/2014/main" id="{02D10643-2DB7-4EA8-AED6-9EA36F4849FE}"/>
              </a:ext>
            </a:extLst>
          </p:cNvPr>
          <p:cNvSpPr txBox="1">
            <a:spLocks noGrp="1"/>
          </p:cNvSpPr>
          <p:nvPr>
            <p:ph type="title"/>
          </p:nvPr>
        </p:nvSpPr>
        <p:spPr>
          <a:xfrm>
            <a:off x="720000" y="287350"/>
            <a:ext cx="7704000" cy="48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FR" dirty="0"/>
              <a:t>Analyse exploratoire</a:t>
            </a:r>
            <a:br>
              <a:rPr lang="fr-FR" dirty="0"/>
            </a:br>
            <a:r>
              <a:rPr lang="fr-FR" sz="2800" dirty="0"/>
              <a:t>Anomalies</a:t>
            </a:r>
            <a:endParaRPr lang="fr-FR" dirty="0"/>
          </a:p>
        </p:txBody>
      </p:sp>
      <p:pic>
        <p:nvPicPr>
          <p:cNvPr id="1026" name="Picture 2">
            <a:extLst>
              <a:ext uri="{FF2B5EF4-FFF2-40B4-BE49-F238E27FC236}">
                <a16:creationId xmlns:a16="http://schemas.microsoft.com/office/drawing/2014/main" id="{443ED148-A879-4CA4-A9C1-EB24C3443D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7625" y="1066799"/>
            <a:ext cx="5286375" cy="3601991"/>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Tableau 5">
            <a:extLst>
              <a:ext uri="{FF2B5EF4-FFF2-40B4-BE49-F238E27FC236}">
                <a16:creationId xmlns:a16="http://schemas.microsoft.com/office/drawing/2014/main" id="{1E06F101-ED7C-4759-B852-B601E9C40A8D}"/>
              </a:ext>
            </a:extLst>
          </p:cNvPr>
          <p:cNvGraphicFramePr>
            <a:graphicFrameLocks noGrp="1"/>
          </p:cNvGraphicFramePr>
          <p:nvPr>
            <p:extLst>
              <p:ext uri="{D42A27DB-BD31-4B8C-83A1-F6EECF244321}">
                <p14:modId xmlns:p14="http://schemas.microsoft.com/office/powerpoint/2010/main" val="4260706219"/>
              </p:ext>
            </p:extLst>
          </p:nvPr>
        </p:nvGraphicFramePr>
        <p:xfrm>
          <a:off x="720000" y="1992630"/>
          <a:ext cx="2238375" cy="1158240"/>
        </p:xfrm>
        <a:graphic>
          <a:graphicData uri="http://schemas.openxmlformats.org/drawingml/2006/table">
            <a:tbl>
              <a:tblPr firstRow="1" bandRow="1">
                <a:tableStyleId>{284E427A-3D55-4303-BF80-6455036E1DE7}</a:tableStyleId>
              </a:tblPr>
              <a:tblGrid>
                <a:gridCol w="2238375">
                  <a:extLst>
                    <a:ext uri="{9D8B030D-6E8A-4147-A177-3AD203B41FA5}">
                      <a16:colId xmlns:a16="http://schemas.microsoft.com/office/drawing/2014/main" val="1458084247"/>
                    </a:ext>
                  </a:extLst>
                </a:gridCol>
              </a:tblGrid>
              <a:tr h="370840">
                <a:tc>
                  <a:txBody>
                    <a:bodyPr/>
                    <a:lstStyle/>
                    <a:p>
                      <a:pPr algn="ctr"/>
                      <a:r>
                        <a:rPr lang="fr-FR" sz="3200" dirty="0"/>
                        <a:t>Anomalies</a:t>
                      </a:r>
                    </a:p>
                  </a:txBody>
                  <a:tcPr/>
                </a:tc>
                <a:extLst>
                  <a:ext uri="{0D108BD9-81ED-4DB2-BD59-A6C34878D82A}">
                    <a16:rowId xmlns:a16="http://schemas.microsoft.com/office/drawing/2014/main" val="1421696753"/>
                  </a:ext>
                </a:extLst>
              </a:tr>
              <a:tr h="37084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fr-FR" sz="3200" b="1" dirty="0"/>
                        <a:t>55 374</a:t>
                      </a:r>
                    </a:p>
                  </a:txBody>
                  <a:tcPr/>
                </a:tc>
                <a:extLst>
                  <a:ext uri="{0D108BD9-81ED-4DB2-BD59-A6C34878D82A}">
                    <a16:rowId xmlns:a16="http://schemas.microsoft.com/office/drawing/2014/main" val="2504638350"/>
                  </a:ext>
                </a:extLst>
              </a:tr>
            </a:tbl>
          </a:graphicData>
        </a:graphic>
      </p:graphicFrame>
    </p:spTree>
    <p:extLst>
      <p:ext uri="{BB962C8B-B14F-4D97-AF65-F5344CB8AC3E}">
        <p14:creationId xmlns:p14="http://schemas.microsoft.com/office/powerpoint/2010/main" val="4191632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86"/>
        <p:cNvGrpSpPr/>
        <p:nvPr/>
      </p:nvGrpSpPr>
      <p:grpSpPr>
        <a:xfrm>
          <a:off x="0" y="0"/>
          <a:ext cx="0" cy="0"/>
          <a:chOff x="0" y="0"/>
          <a:chExt cx="0" cy="0"/>
        </a:xfrm>
      </p:grpSpPr>
      <p:grpSp>
        <p:nvGrpSpPr>
          <p:cNvPr id="489" name="Google Shape;489;p40"/>
          <p:cNvGrpSpPr/>
          <p:nvPr/>
        </p:nvGrpSpPr>
        <p:grpSpPr>
          <a:xfrm>
            <a:off x="486500" y="1625649"/>
            <a:ext cx="3368686" cy="2982842"/>
            <a:chOff x="486500" y="1625649"/>
            <a:chExt cx="3368686" cy="2982842"/>
          </a:xfrm>
        </p:grpSpPr>
        <p:sp>
          <p:nvSpPr>
            <p:cNvPr id="490" name="Google Shape;490;p40"/>
            <p:cNvSpPr/>
            <p:nvPr/>
          </p:nvSpPr>
          <p:spPr>
            <a:xfrm>
              <a:off x="486500" y="4411788"/>
              <a:ext cx="3368686" cy="196703"/>
            </a:xfrm>
            <a:custGeom>
              <a:avLst/>
              <a:gdLst/>
              <a:ahLst/>
              <a:cxnLst/>
              <a:rect l="l" t="t" r="r" b="b"/>
              <a:pathLst>
                <a:path w="161684" h="9441" extrusionOk="0">
                  <a:moveTo>
                    <a:pt x="80859" y="1"/>
                  </a:moveTo>
                  <a:cubicBezTo>
                    <a:pt x="36193" y="1"/>
                    <a:pt x="1" y="2136"/>
                    <a:pt x="1" y="4737"/>
                  </a:cubicBezTo>
                  <a:cubicBezTo>
                    <a:pt x="1" y="7339"/>
                    <a:pt x="36193" y="9441"/>
                    <a:pt x="80859" y="9441"/>
                  </a:cubicBezTo>
                  <a:cubicBezTo>
                    <a:pt x="125491" y="9441"/>
                    <a:pt x="161683" y="7339"/>
                    <a:pt x="161683" y="4737"/>
                  </a:cubicBezTo>
                  <a:cubicBezTo>
                    <a:pt x="161683" y="2136"/>
                    <a:pt x="125491" y="1"/>
                    <a:pt x="808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40"/>
            <p:cNvSpPr/>
            <p:nvPr/>
          </p:nvSpPr>
          <p:spPr>
            <a:xfrm>
              <a:off x="1140550" y="2332227"/>
              <a:ext cx="1291312" cy="1018894"/>
            </a:xfrm>
            <a:custGeom>
              <a:avLst/>
              <a:gdLst/>
              <a:ahLst/>
              <a:cxnLst/>
              <a:rect l="l" t="t" r="r" b="b"/>
              <a:pathLst>
                <a:path w="61978" h="48903" extrusionOk="0">
                  <a:moveTo>
                    <a:pt x="13143" y="1"/>
                  </a:moveTo>
                  <a:lnTo>
                    <a:pt x="13143" y="8841"/>
                  </a:lnTo>
                  <a:lnTo>
                    <a:pt x="9273" y="8841"/>
                  </a:lnTo>
                  <a:cubicBezTo>
                    <a:pt x="9253" y="8840"/>
                    <a:pt x="9232" y="8840"/>
                    <a:pt x="9212" y="8840"/>
                  </a:cubicBezTo>
                  <a:cubicBezTo>
                    <a:pt x="4103" y="8840"/>
                    <a:pt x="0" y="12997"/>
                    <a:pt x="0" y="18081"/>
                  </a:cubicBezTo>
                  <a:cubicBezTo>
                    <a:pt x="0" y="23218"/>
                    <a:pt x="4136" y="27354"/>
                    <a:pt x="9273" y="27354"/>
                  </a:cubicBezTo>
                  <a:lnTo>
                    <a:pt x="13143" y="27354"/>
                  </a:lnTo>
                  <a:lnTo>
                    <a:pt x="13143" y="36194"/>
                  </a:lnTo>
                  <a:lnTo>
                    <a:pt x="21682" y="36194"/>
                  </a:lnTo>
                  <a:lnTo>
                    <a:pt x="21682" y="39829"/>
                  </a:lnTo>
                  <a:cubicBezTo>
                    <a:pt x="21782" y="44866"/>
                    <a:pt x="25919" y="48903"/>
                    <a:pt x="30955" y="48903"/>
                  </a:cubicBezTo>
                  <a:cubicBezTo>
                    <a:pt x="35992" y="48903"/>
                    <a:pt x="40095" y="44866"/>
                    <a:pt x="40229" y="39829"/>
                  </a:cubicBezTo>
                  <a:lnTo>
                    <a:pt x="40229" y="36194"/>
                  </a:lnTo>
                  <a:lnTo>
                    <a:pt x="49369" y="36194"/>
                  </a:lnTo>
                  <a:lnTo>
                    <a:pt x="49369" y="27354"/>
                  </a:lnTo>
                  <a:lnTo>
                    <a:pt x="52738" y="27354"/>
                  </a:lnTo>
                  <a:cubicBezTo>
                    <a:pt x="57841" y="27354"/>
                    <a:pt x="61978" y="23218"/>
                    <a:pt x="61978" y="18081"/>
                  </a:cubicBezTo>
                  <a:cubicBezTo>
                    <a:pt x="61978" y="12977"/>
                    <a:pt x="57841" y="8841"/>
                    <a:pt x="52738" y="8841"/>
                  </a:cubicBezTo>
                  <a:lnTo>
                    <a:pt x="49335" y="8841"/>
                  </a:lnTo>
                  <a:lnTo>
                    <a:pt x="49335" y="1"/>
                  </a:lnTo>
                  <a:lnTo>
                    <a:pt x="40496" y="1"/>
                  </a:lnTo>
                  <a:lnTo>
                    <a:pt x="40496" y="3904"/>
                  </a:lnTo>
                  <a:cubicBezTo>
                    <a:pt x="40629" y="9074"/>
                    <a:pt x="36426" y="13344"/>
                    <a:pt x="31256" y="13344"/>
                  </a:cubicBezTo>
                  <a:cubicBezTo>
                    <a:pt x="26052" y="13344"/>
                    <a:pt x="21849" y="9074"/>
                    <a:pt x="21982" y="3904"/>
                  </a:cubicBezTo>
                  <a:lnTo>
                    <a:pt x="2198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40"/>
            <p:cNvSpPr/>
            <p:nvPr/>
          </p:nvSpPr>
          <p:spPr>
            <a:xfrm>
              <a:off x="2105288" y="2058063"/>
              <a:ext cx="1017498" cy="1028624"/>
            </a:xfrm>
            <a:custGeom>
              <a:avLst/>
              <a:gdLst/>
              <a:ahLst/>
              <a:cxnLst/>
              <a:rect l="l" t="t" r="r" b="b"/>
              <a:pathLst>
                <a:path w="48836" h="49370" extrusionOk="0">
                  <a:moveTo>
                    <a:pt x="18113" y="0"/>
                  </a:moveTo>
                  <a:cubicBezTo>
                    <a:pt x="12976" y="0"/>
                    <a:pt x="8840" y="4170"/>
                    <a:pt x="8840" y="9274"/>
                  </a:cubicBezTo>
                  <a:lnTo>
                    <a:pt x="8840" y="13143"/>
                  </a:lnTo>
                  <a:lnTo>
                    <a:pt x="0" y="13143"/>
                  </a:lnTo>
                  <a:lnTo>
                    <a:pt x="0" y="21983"/>
                  </a:lnTo>
                  <a:lnTo>
                    <a:pt x="3903" y="21983"/>
                  </a:lnTo>
                  <a:cubicBezTo>
                    <a:pt x="9007" y="21983"/>
                    <a:pt x="13143" y="26153"/>
                    <a:pt x="13143" y="31256"/>
                  </a:cubicBezTo>
                  <a:cubicBezTo>
                    <a:pt x="13143" y="36360"/>
                    <a:pt x="9007" y="40529"/>
                    <a:pt x="3903" y="40529"/>
                  </a:cubicBezTo>
                  <a:lnTo>
                    <a:pt x="0" y="40529"/>
                  </a:lnTo>
                  <a:lnTo>
                    <a:pt x="0" y="49369"/>
                  </a:lnTo>
                  <a:lnTo>
                    <a:pt x="36226" y="49369"/>
                  </a:lnTo>
                  <a:lnTo>
                    <a:pt x="36226" y="40529"/>
                  </a:lnTo>
                  <a:lnTo>
                    <a:pt x="39562" y="40529"/>
                  </a:lnTo>
                  <a:cubicBezTo>
                    <a:pt x="44699" y="40529"/>
                    <a:pt x="48835" y="36360"/>
                    <a:pt x="48835" y="31256"/>
                  </a:cubicBezTo>
                  <a:cubicBezTo>
                    <a:pt x="48835" y="26153"/>
                    <a:pt x="44699" y="21983"/>
                    <a:pt x="39562" y="21983"/>
                  </a:cubicBezTo>
                  <a:lnTo>
                    <a:pt x="36226" y="21983"/>
                  </a:lnTo>
                  <a:lnTo>
                    <a:pt x="36226" y="13143"/>
                  </a:lnTo>
                  <a:lnTo>
                    <a:pt x="27386" y="13143"/>
                  </a:lnTo>
                  <a:lnTo>
                    <a:pt x="27386" y="9274"/>
                  </a:lnTo>
                  <a:cubicBezTo>
                    <a:pt x="27386" y="4170"/>
                    <a:pt x="23217" y="0"/>
                    <a:pt x="181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40"/>
            <p:cNvSpPr/>
            <p:nvPr/>
          </p:nvSpPr>
          <p:spPr>
            <a:xfrm>
              <a:off x="1967644" y="1821364"/>
              <a:ext cx="440598" cy="424680"/>
            </a:xfrm>
            <a:custGeom>
              <a:avLst/>
              <a:gdLst/>
              <a:ahLst/>
              <a:cxnLst/>
              <a:rect l="l" t="t" r="r" b="b"/>
              <a:pathLst>
                <a:path w="21147" h="20383" extrusionOk="0">
                  <a:moveTo>
                    <a:pt x="10601" y="1"/>
                  </a:moveTo>
                  <a:cubicBezTo>
                    <a:pt x="10548" y="1"/>
                    <a:pt x="10494" y="1"/>
                    <a:pt x="10441" y="1"/>
                  </a:cubicBezTo>
                  <a:cubicBezTo>
                    <a:pt x="2735" y="101"/>
                    <a:pt x="0" y="4004"/>
                    <a:pt x="0" y="8141"/>
                  </a:cubicBezTo>
                  <a:cubicBezTo>
                    <a:pt x="0" y="12344"/>
                    <a:pt x="2502" y="16113"/>
                    <a:pt x="9640" y="16480"/>
                  </a:cubicBezTo>
                  <a:cubicBezTo>
                    <a:pt x="9840" y="16513"/>
                    <a:pt x="10007" y="16680"/>
                    <a:pt x="10007" y="16880"/>
                  </a:cubicBezTo>
                  <a:cubicBezTo>
                    <a:pt x="10207" y="18515"/>
                    <a:pt x="11175" y="18982"/>
                    <a:pt x="11942" y="19349"/>
                  </a:cubicBezTo>
                  <a:lnTo>
                    <a:pt x="12042" y="19382"/>
                  </a:lnTo>
                  <a:cubicBezTo>
                    <a:pt x="12843" y="19749"/>
                    <a:pt x="13643" y="20016"/>
                    <a:pt x="14477" y="20182"/>
                  </a:cubicBezTo>
                  <a:lnTo>
                    <a:pt x="15278" y="20383"/>
                  </a:lnTo>
                  <a:cubicBezTo>
                    <a:pt x="15278" y="20383"/>
                    <a:pt x="13743" y="19382"/>
                    <a:pt x="12976" y="18715"/>
                  </a:cubicBezTo>
                  <a:cubicBezTo>
                    <a:pt x="12742" y="18515"/>
                    <a:pt x="12576" y="18314"/>
                    <a:pt x="12409" y="18081"/>
                  </a:cubicBezTo>
                  <a:cubicBezTo>
                    <a:pt x="12275" y="17847"/>
                    <a:pt x="12275" y="17547"/>
                    <a:pt x="12409" y="17314"/>
                  </a:cubicBezTo>
                  <a:cubicBezTo>
                    <a:pt x="12742" y="16847"/>
                    <a:pt x="13676" y="16813"/>
                    <a:pt x="14210" y="16613"/>
                  </a:cubicBezTo>
                  <a:cubicBezTo>
                    <a:pt x="18513" y="15713"/>
                    <a:pt x="20782" y="11743"/>
                    <a:pt x="20948" y="8874"/>
                  </a:cubicBezTo>
                  <a:cubicBezTo>
                    <a:pt x="21147" y="4372"/>
                    <a:pt x="17633" y="1"/>
                    <a:pt x="106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40"/>
            <p:cNvSpPr/>
            <p:nvPr/>
          </p:nvSpPr>
          <p:spPr>
            <a:xfrm>
              <a:off x="1963456" y="1817196"/>
              <a:ext cx="447598" cy="433014"/>
            </a:xfrm>
            <a:custGeom>
              <a:avLst/>
              <a:gdLst/>
              <a:ahLst/>
              <a:cxnLst/>
              <a:rect l="l" t="t" r="r" b="b"/>
              <a:pathLst>
                <a:path w="21483" h="20783" extrusionOk="0">
                  <a:moveTo>
                    <a:pt x="10842" y="435"/>
                  </a:moveTo>
                  <a:cubicBezTo>
                    <a:pt x="15078" y="435"/>
                    <a:pt x="17513" y="2003"/>
                    <a:pt x="18781" y="3337"/>
                  </a:cubicBezTo>
                  <a:cubicBezTo>
                    <a:pt x="20249" y="4871"/>
                    <a:pt x="21049" y="6940"/>
                    <a:pt x="20916" y="9074"/>
                  </a:cubicBezTo>
                  <a:cubicBezTo>
                    <a:pt x="20649" y="12744"/>
                    <a:pt x="17980" y="15846"/>
                    <a:pt x="14344" y="16646"/>
                  </a:cubicBezTo>
                  <a:cubicBezTo>
                    <a:pt x="14211" y="16680"/>
                    <a:pt x="14011" y="16713"/>
                    <a:pt x="13844" y="16747"/>
                  </a:cubicBezTo>
                  <a:cubicBezTo>
                    <a:pt x="13310" y="16880"/>
                    <a:pt x="12710" y="16980"/>
                    <a:pt x="12443" y="17414"/>
                  </a:cubicBezTo>
                  <a:cubicBezTo>
                    <a:pt x="12243" y="17714"/>
                    <a:pt x="12243" y="18081"/>
                    <a:pt x="12443" y="18381"/>
                  </a:cubicBezTo>
                  <a:cubicBezTo>
                    <a:pt x="12610" y="18648"/>
                    <a:pt x="12810" y="18881"/>
                    <a:pt x="13044" y="19082"/>
                  </a:cubicBezTo>
                  <a:cubicBezTo>
                    <a:pt x="13410" y="19382"/>
                    <a:pt x="13944" y="19782"/>
                    <a:pt x="14411" y="20082"/>
                  </a:cubicBezTo>
                  <a:cubicBezTo>
                    <a:pt x="13677" y="19949"/>
                    <a:pt x="13010" y="19715"/>
                    <a:pt x="12343" y="19415"/>
                  </a:cubicBezTo>
                  <a:lnTo>
                    <a:pt x="12243" y="19348"/>
                  </a:lnTo>
                  <a:cubicBezTo>
                    <a:pt x="11476" y="18981"/>
                    <a:pt x="10608" y="18581"/>
                    <a:pt x="10442" y="17080"/>
                  </a:cubicBezTo>
                  <a:cubicBezTo>
                    <a:pt x="10408" y="16747"/>
                    <a:pt x="10175" y="16480"/>
                    <a:pt x="9841" y="16446"/>
                  </a:cubicBezTo>
                  <a:cubicBezTo>
                    <a:pt x="1635" y="16046"/>
                    <a:pt x="401" y="11209"/>
                    <a:pt x="401" y="8341"/>
                  </a:cubicBezTo>
                  <a:cubicBezTo>
                    <a:pt x="401" y="5972"/>
                    <a:pt x="1402" y="535"/>
                    <a:pt x="10642" y="435"/>
                  </a:cubicBezTo>
                  <a:close/>
                  <a:moveTo>
                    <a:pt x="10778" y="1"/>
                  </a:moveTo>
                  <a:cubicBezTo>
                    <a:pt x="10733" y="1"/>
                    <a:pt x="10687" y="1"/>
                    <a:pt x="10642" y="1"/>
                  </a:cubicBezTo>
                  <a:cubicBezTo>
                    <a:pt x="1035" y="135"/>
                    <a:pt x="1" y="5872"/>
                    <a:pt x="1" y="8341"/>
                  </a:cubicBezTo>
                  <a:cubicBezTo>
                    <a:pt x="1" y="11343"/>
                    <a:pt x="1268" y="16446"/>
                    <a:pt x="9841" y="16880"/>
                  </a:cubicBezTo>
                  <a:cubicBezTo>
                    <a:pt x="9975" y="16880"/>
                    <a:pt x="10008" y="17080"/>
                    <a:pt x="10008" y="17113"/>
                  </a:cubicBezTo>
                  <a:cubicBezTo>
                    <a:pt x="10242" y="18848"/>
                    <a:pt x="11276" y="19348"/>
                    <a:pt x="12076" y="19715"/>
                  </a:cubicBezTo>
                  <a:lnTo>
                    <a:pt x="12176" y="19782"/>
                  </a:lnTo>
                  <a:cubicBezTo>
                    <a:pt x="12943" y="20149"/>
                    <a:pt x="13777" y="20416"/>
                    <a:pt x="14645" y="20583"/>
                  </a:cubicBezTo>
                  <a:lnTo>
                    <a:pt x="15412" y="20783"/>
                  </a:lnTo>
                  <a:lnTo>
                    <a:pt x="15479" y="20783"/>
                  </a:lnTo>
                  <a:cubicBezTo>
                    <a:pt x="15545" y="20783"/>
                    <a:pt x="15645" y="20749"/>
                    <a:pt x="15679" y="20649"/>
                  </a:cubicBezTo>
                  <a:cubicBezTo>
                    <a:pt x="15712" y="20549"/>
                    <a:pt x="15679" y="20449"/>
                    <a:pt x="15612" y="20382"/>
                  </a:cubicBezTo>
                  <a:cubicBezTo>
                    <a:pt x="15579" y="20382"/>
                    <a:pt x="14078" y="19382"/>
                    <a:pt x="13344" y="18748"/>
                  </a:cubicBezTo>
                  <a:cubicBezTo>
                    <a:pt x="13110" y="18581"/>
                    <a:pt x="12943" y="18381"/>
                    <a:pt x="12810" y="18148"/>
                  </a:cubicBezTo>
                  <a:cubicBezTo>
                    <a:pt x="12710" y="18014"/>
                    <a:pt x="12710" y="17781"/>
                    <a:pt x="12810" y="17614"/>
                  </a:cubicBezTo>
                  <a:cubicBezTo>
                    <a:pt x="13010" y="17347"/>
                    <a:pt x="13511" y="17247"/>
                    <a:pt x="13944" y="17147"/>
                  </a:cubicBezTo>
                  <a:cubicBezTo>
                    <a:pt x="14111" y="17113"/>
                    <a:pt x="14311" y="17080"/>
                    <a:pt x="14478" y="17013"/>
                  </a:cubicBezTo>
                  <a:cubicBezTo>
                    <a:pt x="18281" y="16179"/>
                    <a:pt x="21049" y="12944"/>
                    <a:pt x="21349" y="9074"/>
                  </a:cubicBezTo>
                  <a:cubicBezTo>
                    <a:pt x="21483" y="6839"/>
                    <a:pt x="20649" y="4638"/>
                    <a:pt x="19081" y="3037"/>
                  </a:cubicBezTo>
                  <a:cubicBezTo>
                    <a:pt x="17727" y="1617"/>
                    <a:pt x="15229" y="1"/>
                    <a:pt x="1077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40"/>
            <p:cNvSpPr/>
            <p:nvPr/>
          </p:nvSpPr>
          <p:spPr>
            <a:xfrm>
              <a:off x="1938494" y="1819947"/>
              <a:ext cx="440598" cy="424013"/>
            </a:xfrm>
            <a:custGeom>
              <a:avLst/>
              <a:gdLst/>
              <a:ahLst/>
              <a:cxnLst/>
              <a:rect l="l" t="t" r="r" b="b"/>
              <a:pathLst>
                <a:path w="21147" h="20351" extrusionOk="0">
                  <a:moveTo>
                    <a:pt x="10468" y="1"/>
                  </a:moveTo>
                  <a:cubicBezTo>
                    <a:pt x="3488" y="1"/>
                    <a:pt x="0" y="4356"/>
                    <a:pt x="198" y="8842"/>
                  </a:cubicBezTo>
                  <a:cubicBezTo>
                    <a:pt x="365" y="11744"/>
                    <a:pt x="2633" y="14847"/>
                    <a:pt x="6936" y="15781"/>
                  </a:cubicBezTo>
                  <a:cubicBezTo>
                    <a:pt x="7570" y="15981"/>
                    <a:pt x="8504" y="15947"/>
                    <a:pt x="8771" y="17048"/>
                  </a:cubicBezTo>
                  <a:cubicBezTo>
                    <a:pt x="8904" y="17549"/>
                    <a:pt x="8671" y="18116"/>
                    <a:pt x="8171" y="18683"/>
                  </a:cubicBezTo>
                  <a:cubicBezTo>
                    <a:pt x="7503" y="19450"/>
                    <a:pt x="5869" y="20351"/>
                    <a:pt x="5869" y="20351"/>
                  </a:cubicBezTo>
                  <a:lnTo>
                    <a:pt x="6669" y="20150"/>
                  </a:lnTo>
                  <a:cubicBezTo>
                    <a:pt x="7503" y="19984"/>
                    <a:pt x="8304" y="19717"/>
                    <a:pt x="9105" y="19350"/>
                  </a:cubicBezTo>
                  <a:lnTo>
                    <a:pt x="9205" y="19316"/>
                  </a:lnTo>
                  <a:cubicBezTo>
                    <a:pt x="9972" y="18950"/>
                    <a:pt x="10939" y="18483"/>
                    <a:pt x="11139" y="16881"/>
                  </a:cubicBezTo>
                  <a:cubicBezTo>
                    <a:pt x="11139" y="16681"/>
                    <a:pt x="11273" y="16448"/>
                    <a:pt x="11506" y="16448"/>
                  </a:cubicBezTo>
                  <a:cubicBezTo>
                    <a:pt x="18645" y="16081"/>
                    <a:pt x="21146" y="12311"/>
                    <a:pt x="21146" y="8108"/>
                  </a:cubicBezTo>
                  <a:cubicBezTo>
                    <a:pt x="21146" y="3972"/>
                    <a:pt x="18445" y="103"/>
                    <a:pt x="10706" y="3"/>
                  </a:cubicBezTo>
                  <a:cubicBezTo>
                    <a:pt x="10626" y="2"/>
                    <a:pt x="10547" y="1"/>
                    <a:pt x="1046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40"/>
            <p:cNvSpPr/>
            <p:nvPr/>
          </p:nvSpPr>
          <p:spPr>
            <a:xfrm>
              <a:off x="1935661" y="1815113"/>
              <a:ext cx="447598" cy="433014"/>
            </a:xfrm>
            <a:custGeom>
              <a:avLst/>
              <a:gdLst/>
              <a:ahLst/>
              <a:cxnLst/>
              <a:rect l="l" t="t" r="r" b="b"/>
              <a:pathLst>
                <a:path w="21483" h="20783" extrusionOk="0">
                  <a:moveTo>
                    <a:pt x="10875" y="435"/>
                  </a:moveTo>
                  <a:cubicBezTo>
                    <a:pt x="20082" y="568"/>
                    <a:pt x="21082" y="6005"/>
                    <a:pt x="21082" y="8340"/>
                  </a:cubicBezTo>
                  <a:cubicBezTo>
                    <a:pt x="21082" y="11209"/>
                    <a:pt x="19848" y="16079"/>
                    <a:pt x="11642" y="16480"/>
                  </a:cubicBezTo>
                  <a:cubicBezTo>
                    <a:pt x="11342" y="16480"/>
                    <a:pt x="11075" y="16746"/>
                    <a:pt x="11075" y="17080"/>
                  </a:cubicBezTo>
                  <a:cubicBezTo>
                    <a:pt x="10875" y="18581"/>
                    <a:pt x="10008" y="19015"/>
                    <a:pt x="9274" y="19382"/>
                  </a:cubicBezTo>
                  <a:lnTo>
                    <a:pt x="9174" y="19415"/>
                  </a:lnTo>
                  <a:cubicBezTo>
                    <a:pt x="8540" y="19682"/>
                    <a:pt x="7906" y="19915"/>
                    <a:pt x="7272" y="20082"/>
                  </a:cubicBezTo>
                  <a:cubicBezTo>
                    <a:pt x="7706" y="19782"/>
                    <a:pt x="8106" y="19448"/>
                    <a:pt x="8473" y="19048"/>
                  </a:cubicBezTo>
                  <a:cubicBezTo>
                    <a:pt x="9040" y="18414"/>
                    <a:pt x="9274" y="17814"/>
                    <a:pt x="9140" y="17247"/>
                  </a:cubicBezTo>
                  <a:cubicBezTo>
                    <a:pt x="8907" y="16246"/>
                    <a:pt x="8106" y="16046"/>
                    <a:pt x="7539" y="15913"/>
                  </a:cubicBezTo>
                  <a:cubicBezTo>
                    <a:pt x="7373" y="15879"/>
                    <a:pt x="7239" y="15846"/>
                    <a:pt x="7106" y="15812"/>
                  </a:cubicBezTo>
                  <a:cubicBezTo>
                    <a:pt x="2769" y="14912"/>
                    <a:pt x="668" y="11776"/>
                    <a:pt x="568" y="9074"/>
                  </a:cubicBezTo>
                  <a:cubicBezTo>
                    <a:pt x="434" y="6939"/>
                    <a:pt x="1201" y="4871"/>
                    <a:pt x="2703" y="3337"/>
                  </a:cubicBezTo>
                  <a:cubicBezTo>
                    <a:pt x="3937" y="2003"/>
                    <a:pt x="6372" y="435"/>
                    <a:pt x="10608" y="435"/>
                  </a:cubicBezTo>
                  <a:close/>
                  <a:moveTo>
                    <a:pt x="10708" y="1"/>
                  </a:moveTo>
                  <a:cubicBezTo>
                    <a:pt x="6255" y="1"/>
                    <a:pt x="3723" y="1649"/>
                    <a:pt x="2369" y="3037"/>
                  </a:cubicBezTo>
                  <a:cubicBezTo>
                    <a:pt x="801" y="4638"/>
                    <a:pt x="1" y="6839"/>
                    <a:pt x="101" y="9074"/>
                  </a:cubicBezTo>
                  <a:cubicBezTo>
                    <a:pt x="234" y="11943"/>
                    <a:pt x="2436" y="15245"/>
                    <a:pt x="6972" y="16179"/>
                  </a:cubicBezTo>
                  <a:cubicBezTo>
                    <a:pt x="7106" y="16246"/>
                    <a:pt x="7239" y="16279"/>
                    <a:pt x="7406" y="16313"/>
                  </a:cubicBezTo>
                  <a:cubicBezTo>
                    <a:pt x="7973" y="16446"/>
                    <a:pt x="8507" y="16580"/>
                    <a:pt x="8707" y="17314"/>
                  </a:cubicBezTo>
                  <a:cubicBezTo>
                    <a:pt x="8807" y="17747"/>
                    <a:pt x="8607" y="18248"/>
                    <a:pt x="8140" y="18781"/>
                  </a:cubicBezTo>
                  <a:cubicBezTo>
                    <a:pt x="7506" y="19482"/>
                    <a:pt x="5905" y="20382"/>
                    <a:pt x="5905" y="20382"/>
                  </a:cubicBezTo>
                  <a:cubicBezTo>
                    <a:pt x="5805" y="20449"/>
                    <a:pt x="5771" y="20549"/>
                    <a:pt x="5805" y="20649"/>
                  </a:cubicBezTo>
                  <a:cubicBezTo>
                    <a:pt x="5838" y="20749"/>
                    <a:pt x="5905" y="20783"/>
                    <a:pt x="6005" y="20783"/>
                  </a:cubicBezTo>
                  <a:lnTo>
                    <a:pt x="6805" y="20583"/>
                  </a:lnTo>
                  <a:cubicBezTo>
                    <a:pt x="7673" y="20416"/>
                    <a:pt x="8507" y="20149"/>
                    <a:pt x="9307" y="19782"/>
                  </a:cubicBezTo>
                  <a:lnTo>
                    <a:pt x="9407" y="19749"/>
                  </a:lnTo>
                  <a:cubicBezTo>
                    <a:pt x="10175" y="19382"/>
                    <a:pt x="11242" y="18848"/>
                    <a:pt x="11442" y="17147"/>
                  </a:cubicBezTo>
                  <a:cubicBezTo>
                    <a:pt x="11442" y="17080"/>
                    <a:pt x="11475" y="16880"/>
                    <a:pt x="11642" y="16880"/>
                  </a:cubicBezTo>
                  <a:cubicBezTo>
                    <a:pt x="20182" y="16480"/>
                    <a:pt x="21449" y="11343"/>
                    <a:pt x="21449" y="8340"/>
                  </a:cubicBezTo>
                  <a:cubicBezTo>
                    <a:pt x="21483" y="5872"/>
                    <a:pt x="20415" y="135"/>
                    <a:pt x="10842" y="1"/>
                  </a:cubicBezTo>
                  <a:cubicBezTo>
                    <a:pt x="10797" y="1"/>
                    <a:pt x="10752" y="1"/>
                    <a:pt x="107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40"/>
            <p:cNvSpPr/>
            <p:nvPr/>
          </p:nvSpPr>
          <p:spPr>
            <a:xfrm>
              <a:off x="2112206" y="1965946"/>
              <a:ext cx="123718" cy="69526"/>
            </a:xfrm>
            <a:custGeom>
              <a:avLst/>
              <a:gdLst/>
              <a:ahLst/>
              <a:cxnLst/>
              <a:rect l="l" t="t" r="r" b="b"/>
              <a:pathLst>
                <a:path w="5938" h="3337" extrusionOk="0">
                  <a:moveTo>
                    <a:pt x="5938" y="1"/>
                  </a:moveTo>
                  <a:lnTo>
                    <a:pt x="0" y="1502"/>
                  </a:lnTo>
                  <a:lnTo>
                    <a:pt x="1802" y="3336"/>
                  </a:lnTo>
                  <a:lnTo>
                    <a:pt x="593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40"/>
            <p:cNvSpPr/>
            <p:nvPr/>
          </p:nvSpPr>
          <p:spPr>
            <a:xfrm>
              <a:off x="2098579" y="1957195"/>
              <a:ext cx="150429" cy="86611"/>
            </a:xfrm>
            <a:custGeom>
              <a:avLst/>
              <a:gdLst/>
              <a:ahLst/>
              <a:cxnLst/>
              <a:rect l="l" t="t" r="r" b="b"/>
              <a:pathLst>
                <a:path w="7220" h="4157" extrusionOk="0">
                  <a:moveTo>
                    <a:pt x="6607" y="0"/>
                  </a:moveTo>
                  <a:cubicBezTo>
                    <a:pt x="6515" y="0"/>
                    <a:pt x="6417" y="36"/>
                    <a:pt x="6325" y="120"/>
                  </a:cubicBezTo>
                  <a:lnTo>
                    <a:pt x="2489" y="3189"/>
                  </a:lnTo>
                  <a:lnTo>
                    <a:pt x="955" y="1655"/>
                  </a:lnTo>
                  <a:cubicBezTo>
                    <a:pt x="857" y="1541"/>
                    <a:pt x="744" y="1495"/>
                    <a:pt x="635" y="1495"/>
                  </a:cubicBezTo>
                  <a:cubicBezTo>
                    <a:pt x="297" y="1495"/>
                    <a:pt x="1" y="1944"/>
                    <a:pt x="354" y="2222"/>
                  </a:cubicBezTo>
                  <a:lnTo>
                    <a:pt x="2189" y="4057"/>
                  </a:lnTo>
                  <a:cubicBezTo>
                    <a:pt x="2255" y="4123"/>
                    <a:pt x="2356" y="4157"/>
                    <a:pt x="2456" y="4157"/>
                  </a:cubicBezTo>
                  <a:cubicBezTo>
                    <a:pt x="2556" y="4157"/>
                    <a:pt x="2656" y="4157"/>
                    <a:pt x="2722" y="4090"/>
                  </a:cubicBezTo>
                  <a:lnTo>
                    <a:pt x="6825" y="754"/>
                  </a:lnTo>
                  <a:cubicBezTo>
                    <a:pt x="7220" y="491"/>
                    <a:pt x="6951" y="0"/>
                    <a:pt x="66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40"/>
            <p:cNvSpPr/>
            <p:nvPr/>
          </p:nvSpPr>
          <p:spPr>
            <a:xfrm>
              <a:off x="3247885" y="1678365"/>
              <a:ext cx="91070" cy="113676"/>
            </a:xfrm>
            <a:custGeom>
              <a:avLst/>
              <a:gdLst/>
              <a:ahLst/>
              <a:cxnLst/>
              <a:rect l="l" t="t" r="r" b="b"/>
              <a:pathLst>
                <a:path w="4371" h="5456" extrusionOk="0">
                  <a:moveTo>
                    <a:pt x="3778" y="0"/>
                  </a:moveTo>
                  <a:cubicBezTo>
                    <a:pt x="3609" y="0"/>
                    <a:pt x="3440" y="81"/>
                    <a:pt x="3337" y="226"/>
                  </a:cubicBezTo>
                  <a:lnTo>
                    <a:pt x="168" y="4629"/>
                  </a:lnTo>
                  <a:cubicBezTo>
                    <a:pt x="1" y="4863"/>
                    <a:pt x="68" y="5197"/>
                    <a:pt x="301" y="5363"/>
                  </a:cubicBezTo>
                  <a:cubicBezTo>
                    <a:pt x="334" y="5397"/>
                    <a:pt x="368" y="5397"/>
                    <a:pt x="435" y="5430"/>
                  </a:cubicBezTo>
                  <a:cubicBezTo>
                    <a:pt x="485" y="5447"/>
                    <a:pt x="539" y="5455"/>
                    <a:pt x="594" y="5455"/>
                  </a:cubicBezTo>
                  <a:cubicBezTo>
                    <a:pt x="760" y="5455"/>
                    <a:pt x="935" y="5380"/>
                    <a:pt x="1035" y="5230"/>
                  </a:cubicBezTo>
                  <a:lnTo>
                    <a:pt x="4204" y="827"/>
                  </a:lnTo>
                  <a:cubicBezTo>
                    <a:pt x="4371" y="593"/>
                    <a:pt x="4304" y="260"/>
                    <a:pt x="4070" y="93"/>
                  </a:cubicBezTo>
                  <a:cubicBezTo>
                    <a:pt x="3982" y="30"/>
                    <a:pt x="3880" y="0"/>
                    <a:pt x="377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40"/>
            <p:cNvSpPr/>
            <p:nvPr/>
          </p:nvSpPr>
          <p:spPr>
            <a:xfrm>
              <a:off x="3324354" y="1873433"/>
              <a:ext cx="137865" cy="39712"/>
            </a:xfrm>
            <a:custGeom>
              <a:avLst/>
              <a:gdLst/>
              <a:ahLst/>
              <a:cxnLst/>
              <a:rect l="l" t="t" r="r" b="b"/>
              <a:pathLst>
                <a:path w="6617" h="1906" extrusionOk="0">
                  <a:moveTo>
                    <a:pt x="5871" y="1"/>
                  </a:moveTo>
                  <a:cubicBezTo>
                    <a:pt x="5850" y="1"/>
                    <a:pt x="5827" y="2"/>
                    <a:pt x="5804" y="4"/>
                  </a:cubicBezTo>
                  <a:lnTo>
                    <a:pt x="567" y="871"/>
                  </a:lnTo>
                  <a:cubicBezTo>
                    <a:pt x="67" y="938"/>
                    <a:pt x="0" y="1672"/>
                    <a:pt x="501" y="1872"/>
                  </a:cubicBezTo>
                  <a:cubicBezTo>
                    <a:pt x="567" y="1906"/>
                    <a:pt x="667" y="1906"/>
                    <a:pt x="767" y="1906"/>
                  </a:cubicBezTo>
                  <a:lnTo>
                    <a:pt x="6004" y="1038"/>
                  </a:lnTo>
                  <a:cubicBezTo>
                    <a:pt x="6616" y="877"/>
                    <a:pt x="6482" y="1"/>
                    <a:pt x="587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40"/>
            <p:cNvSpPr/>
            <p:nvPr/>
          </p:nvSpPr>
          <p:spPr>
            <a:xfrm>
              <a:off x="2894253" y="1748270"/>
              <a:ext cx="123822" cy="89090"/>
            </a:xfrm>
            <a:custGeom>
              <a:avLst/>
              <a:gdLst/>
              <a:ahLst/>
              <a:cxnLst/>
              <a:rect l="l" t="t" r="r" b="b"/>
              <a:pathLst>
                <a:path w="5943" h="4276" extrusionOk="0">
                  <a:moveTo>
                    <a:pt x="700" y="1"/>
                  </a:moveTo>
                  <a:cubicBezTo>
                    <a:pt x="286" y="1"/>
                    <a:pt x="0" y="547"/>
                    <a:pt x="361" y="908"/>
                  </a:cubicBezTo>
                  <a:lnTo>
                    <a:pt x="4898" y="4143"/>
                  </a:lnTo>
                  <a:cubicBezTo>
                    <a:pt x="4931" y="4177"/>
                    <a:pt x="4964" y="4210"/>
                    <a:pt x="5031" y="4243"/>
                  </a:cubicBezTo>
                  <a:cubicBezTo>
                    <a:pt x="5095" y="4266"/>
                    <a:pt x="5156" y="4276"/>
                    <a:pt x="5215" y="4276"/>
                  </a:cubicBezTo>
                  <a:cubicBezTo>
                    <a:pt x="5677" y="4276"/>
                    <a:pt x="5942" y="3635"/>
                    <a:pt x="5498" y="3309"/>
                  </a:cubicBezTo>
                  <a:lnTo>
                    <a:pt x="961" y="74"/>
                  </a:lnTo>
                  <a:cubicBezTo>
                    <a:pt x="872" y="23"/>
                    <a:pt x="783" y="1"/>
                    <a:pt x="7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40"/>
            <p:cNvSpPr/>
            <p:nvPr/>
          </p:nvSpPr>
          <p:spPr>
            <a:xfrm>
              <a:off x="3290329" y="2032601"/>
              <a:ext cx="120426" cy="86257"/>
            </a:xfrm>
            <a:custGeom>
              <a:avLst/>
              <a:gdLst/>
              <a:ahLst/>
              <a:cxnLst/>
              <a:rect l="l" t="t" r="r" b="b"/>
              <a:pathLst>
                <a:path w="5780" h="4140" extrusionOk="0">
                  <a:moveTo>
                    <a:pt x="764" y="1"/>
                  </a:moveTo>
                  <a:cubicBezTo>
                    <a:pt x="321" y="1"/>
                    <a:pt x="1" y="643"/>
                    <a:pt x="466" y="971"/>
                  </a:cubicBezTo>
                  <a:lnTo>
                    <a:pt x="4735" y="4040"/>
                  </a:lnTo>
                  <a:cubicBezTo>
                    <a:pt x="4769" y="4040"/>
                    <a:pt x="4802" y="4074"/>
                    <a:pt x="4869" y="4107"/>
                  </a:cubicBezTo>
                  <a:cubicBezTo>
                    <a:pt x="4933" y="4129"/>
                    <a:pt x="4994" y="4140"/>
                    <a:pt x="5053" y="4140"/>
                  </a:cubicBezTo>
                  <a:cubicBezTo>
                    <a:pt x="5515" y="4140"/>
                    <a:pt x="5780" y="3499"/>
                    <a:pt x="5336" y="3173"/>
                  </a:cubicBezTo>
                  <a:lnTo>
                    <a:pt x="1066" y="104"/>
                  </a:lnTo>
                  <a:cubicBezTo>
                    <a:pt x="964" y="32"/>
                    <a:pt x="861" y="1"/>
                    <a:pt x="7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40"/>
            <p:cNvSpPr/>
            <p:nvPr/>
          </p:nvSpPr>
          <p:spPr>
            <a:xfrm>
              <a:off x="3090259" y="1625649"/>
              <a:ext cx="43441" cy="136636"/>
            </a:xfrm>
            <a:custGeom>
              <a:avLst/>
              <a:gdLst/>
              <a:ahLst/>
              <a:cxnLst/>
              <a:rect l="l" t="t" r="r" b="b"/>
              <a:pathLst>
                <a:path w="2085" h="6558" extrusionOk="0">
                  <a:moveTo>
                    <a:pt x="622" y="0"/>
                  </a:moveTo>
                  <a:cubicBezTo>
                    <a:pt x="315" y="0"/>
                    <a:pt x="1" y="244"/>
                    <a:pt x="94" y="655"/>
                  </a:cubicBezTo>
                  <a:lnTo>
                    <a:pt x="995" y="6125"/>
                  </a:lnTo>
                  <a:cubicBezTo>
                    <a:pt x="1028" y="6292"/>
                    <a:pt x="1128" y="6459"/>
                    <a:pt x="1328" y="6526"/>
                  </a:cubicBezTo>
                  <a:cubicBezTo>
                    <a:pt x="1388" y="6548"/>
                    <a:pt x="1450" y="6558"/>
                    <a:pt x="1509" y="6558"/>
                  </a:cubicBezTo>
                  <a:cubicBezTo>
                    <a:pt x="1814" y="6558"/>
                    <a:pt x="2084" y="6293"/>
                    <a:pt x="2029" y="5959"/>
                  </a:cubicBezTo>
                  <a:lnTo>
                    <a:pt x="1128" y="488"/>
                  </a:lnTo>
                  <a:cubicBezTo>
                    <a:pt x="1099" y="150"/>
                    <a:pt x="863" y="0"/>
                    <a:pt x="6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40"/>
            <p:cNvSpPr/>
            <p:nvPr/>
          </p:nvSpPr>
          <p:spPr>
            <a:xfrm>
              <a:off x="3247885" y="1678365"/>
              <a:ext cx="91070" cy="113676"/>
            </a:xfrm>
            <a:custGeom>
              <a:avLst/>
              <a:gdLst/>
              <a:ahLst/>
              <a:cxnLst/>
              <a:rect l="l" t="t" r="r" b="b"/>
              <a:pathLst>
                <a:path w="4371" h="5456" extrusionOk="0">
                  <a:moveTo>
                    <a:pt x="3778" y="0"/>
                  </a:moveTo>
                  <a:cubicBezTo>
                    <a:pt x="3609" y="0"/>
                    <a:pt x="3440" y="81"/>
                    <a:pt x="3337" y="226"/>
                  </a:cubicBezTo>
                  <a:lnTo>
                    <a:pt x="168" y="4629"/>
                  </a:lnTo>
                  <a:cubicBezTo>
                    <a:pt x="1" y="4863"/>
                    <a:pt x="68" y="5197"/>
                    <a:pt x="301" y="5363"/>
                  </a:cubicBezTo>
                  <a:cubicBezTo>
                    <a:pt x="334" y="5397"/>
                    <a:pt x="368" y="5397"/>
                    <a:pt x="435" y="5430"/>
                  </a:cubicBezTo>
                  <a:cubicBezTo>
                    <a:pt x="485" y="5447"/>
                    <a:pt x="539" y="5455"/>
                    <a:pt x="594" y="5455"/>
                  </a:cubicBezTo>
                  <a:cubicBezTo>
                    <a:pt x="760" y="5455"/>
                    <a:pt x="935" y="5380"/>
                    <a:pt x="1035" y="5230"/>
                  </a:cubicBezTo>
                  <a:lnTo>
                    <a:pt x="4204" y="827"/>
                  </a:lnTo>
                  <a:cubicBezTo>
                    <a:pt x="4371" y="593"/>
                    <a:pt x="4304" y="260"/>
                    <a:pt x="4070" y="93"/>
                  </a:cubicBezTo>
                  <a:cubicBezTo>
                    <a:pt x="3982" y="30"/>
                    <a:pt x="3880" y="0"/>
                    <a:pt x="377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40"/>
            <p:cNvSpPr/>
            <p:nvPr/>
          </p:nvSpPr>
          <p:spPr>
            <a:xfrm>
              <a:off x="3324354" y="1873433"/>
              <a:ext cx="137865" cy="39712"/>
            </a:xfrm>
            <a:custGeom>
              <a:avLst/>
              <a:gdLst/>
              <a:ahLst/>
              <a:cxnLst/>
              <a:rect l="l" t="t" r="r" b="b"/>
              <a:pathLst>
                <a:path w="6617" h="1906" extrusionOk="0">
                  <a:moveTo>
                    <a:pt x="5871" y="1"/>
                  </a:moveTo>
                  <a:cubicBezTo>
                    <a:pt x="5850" y="1"/>
                    <a:pt x="5827" y="2"/>
                    <a:pt x="5804" y="4"/>
                  </a:cubicBezTo>
                  <a:lnTo>
                    <a:pt x="567" y="871"/>
                  </a:lnTo>
                  <a:cubicBezTo>
                    <a:pt x="67" y="938"/>
                    <a:pt x="0" y="1672"/>
                    <a:pt x="501" y="1872"/>
                  </a:cubicBezTo>
                  <a:cubicBezTo>
                    <a:pt x="567" y="1906"/>
                    <a:pt x="667" y="1906"/>
                    <a:pt x="767" y="1906"/>
                  </a:cubicBezTo>
                  <a:lnTo>
                    <a:pt x="6004" y="1038"/>
                  </a:lnTo>
                  <a:cubicBezTo>
                    <a:pt x="6616" y="877"/>
                    <a:pt x="6482" y="1"/>
                    <a:pt x="587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40"/>
            <p:cNvSpPr/>
            <p:nvPr/>
          </p:nvSpPr>
          <p:spPr>
            <a:xfrm>
              <a:off x="2894253" y="1748270"/>
              <a:ext cx="123822" cy="89090"/>
            </a:xfrm>
            <a:custGeom>
              <a:avLst/>
              <a:gdLst/>
              <a:ahLst/>
              <a:cxnLst/>
              <a:rect l="l" t="t" r="r" b="b"/>
              <a:pathLst>
                <a:path w="5943" h="4276" extrusionOk="0">
                  <a:moveTo>
                    <a:pt x="700" y="1"/>
                  </a:moveTo>
                  <a:cubicBezTo>
                    <a:pt x="286" y="1"/>
                    <a:pt x="0" y="547"/>
                    <a:pt x="361" y="908"/>
                  </a:cubicBezTo>
                  <a:lnTo>
                    <a:pt x="4898" y="4143"/>
                  </a:lnTo>
                  <a:cubicBezTo>
                    <a:pt x="4931" y="4177"/>
                    <a:pt x="4964" y="4210"/>
                    <a:pt x="5031" y="4243"/>
                  </a:cubicBezTo>
                  <a:cubicBezTo>
                    <a:pt x="5095" y="4266"/>
                    <a:pt x="5156" y="4276"/>
                    <a:pt x="5215" y="4276"/>
                  </a:cubicBezTo>
                  <a:cubicBezTo>
                    <a:pt x="5677" y="4276"/>
                    <a:pt x="5942" y="3635"/>
                    <a:pt x="5498" y="3309"/>
                  </a:cubicBezTo>
                  <a:lnTo>
                    <a:pt x="961" y="74"/>
                  </a:lnTo>
                  <a:cubicBezTo>
                    <a:pt x="872" y="23"/>
                    <a:pt x="783" y="1"/>
                    <a:pt x="7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40"/>
            <p:cNvSpPr/>
            <p:nvPr/>
          </p:nvSpPr>
          <p:spPr>
            <a:xfrm>
              <a:off x="3290329" y="2032601"/>
              <a:ext cx="120426" cy="86257"/>
            </a:xfrm>
            <a:custGeom>
              <a:avLst/>
              <a:gdLst/>
              <a:ahLst/>
              <a:cxnLst/>
              <a:rect l="l" t="t" r="r" b="b"/>
              <a:pathLst>
                <a:path w="5780" h="4140" extrusionOk="0">
                  <a:moveTo>
                    <a:pt x="764" y="1"/>
                  </a:moveTo>
                  <a:cubicBezTo>
                    <a:pt x="321" y="1"/>
                    <a:pt x="1" y="643"/>
                    <a:pt x="466" y="971"/>
                  </a:cubicBezTo>
                  <a:lnTo>
                    <a:pt x="4735" y="4040"/>
                  </a:lnTo>
                  <a:cubicBezTo>
                    <a:pt x="4769" y="4040"/>
                    <a:pt x="4802" y="4074"/>
                    <a:pt x="4869" y="4107"/>
                  </a:cubicBezTo>
                  <a:cubicBezTo>
                    <a:pt x="4933" y="4129"/>
                    <a:pt x="4994" y="4140"/>
                    <a:pt x="5053" y="4140"/>
                  </a:cubicBezTo>
                  <a:cubicBezTo>
                    <a:pt x="5515" y="4140"/>
                    <a:pt x="5780" y="3499"/>
                    <a:pt x="5336" y="3173"/>
                  </a:cubicBezTo>
                  <a:lnTo>
                    <a:pt x="1066" y="104"/>
                  </a:lnTo>
                  <a:cubicBezTo>
                    <a:pt x="964" y="32"/>
                    <a:pt x="861" y="1"/>
                    <a:pt x="7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40"/>
            <p:cNvSpPr/>
            <p:nvPr/>
          </p:nvSpPr>
          <p:spPr>
            <a:xfrm>
              <a:off x="3090259" y="1625649"/>
              <a:ext cx="43441" cy="136636"/>
            </a:xfrm>
            <a:custGeom>
              <a:avLst/>
              <a:gdLst/>
              <a:ahLst/>
              <a:cxnLst/>
              <a:rect l="l" t="t" r="r" b="b"/>
              <a:pathLst>
                <a:path w="2085" h="6558" extrusionOk="0">
                  <a:moveTo>
                    <a:pt x="622" y="0"/>
                  </a:moveTo>
                  <a:cubicBezTo>
                    <a:pt x="315" y="0"/>
                    <a:pt x="1" y="244"/>
                    <a:pt x="94" y="655"/>
                  </a:cubicBezTo>
                  <a:lnTo>
                    <a:pt x="995" y="6125"/>
                  </a:lnTo>
                  <a:cubicBezTo>
                    <a:pt x="1028" y="6292"/>
                    <a:pt x="1128" y="6459"/>
                    <a:pt x="1328" y="6526"/>
                  </a:cubicBezTo>
                  <a:cubicBezTo>
                    <a:pt x="1388" y="6548"/>
                    <a:pt x="1450" y="6558"/>
                    <a:pt x="1509" y="6558"/>
                  </a:cubicBezTo>
                  <a:cubicBezTo>
                    <a:pt x="1814" y="6558"/>
                    <a:pt x="2084" y="6293"/>
                    <a:pt x="2029" y="5959"/>
                  </a:cubicBezTo>
                  <a:lnTo>
                    <a:pt x="1128" y="488"/>
                  </a:lnTo>
                  <a:cubicBezTo>
                    <a:pt x="1099" y="150"/>
                    <a:pt x="863" y="0"/>
                    <a:pt x="6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40"/>
            <p:cNvSpPr/>
            <p:nvPr/>
          </p:nvSpPr>
          <p:spPr>
            <a:xfrm>
              <a:off x="2965700" y="1812883"/>
              <a:ext cx="338485" cy="351841"/>
            </a:xfrm>
            <a:custGeom>
              <a:avLst/>
              <a:gdLst/>
              <a:ahLst/>
              <a:cxnLst/>
              <a:rect l="l" t="t" r="r" b="b"/>
              <a:pathLst>
                <a:path w="16246" h="16887" extrusionOk="0">
                  <a:moveTo>
                    <a:pt x="8261" y="1"/>
                  </a:moveTo>
                  <a:cubicBezTo>
                    <a:pt x="6187" y="1"/>
                    <a:pt x="4132" y="900"/>
                    <a:pt x="2736" y="2610"/>
                  </a:cubicBezTo>
                  <a:cubicBezTo>
                    <a:pt x="1102" y="4912"/>
                    <a:pt x="1802" y="7814"/>
                    <a:pt x="1635" y="10449"/>
                  </a:cubicBezTo>
                  <a:cubicBezTo>
                    <a:pt x="1569" y="11249"/>
                    <a:pt x="1" y="13351"/>
                    <a:pt x="1" y="13351"/>
                  </a:cubicBezTo>
                  <a:lnTo>
                    <a:pt x="4871" y="16887"/>
                  </a:lnTo>
                  <a:cubicBezTo>
                    <a:pt x="4871" y="16887"/>
                    <a:pt x="6372" y="14752"/>
                    <a:pt x="7139" y="14418"/>
                  </a:cubicBezTo>
                  <a:cubicBezTo>
                    <a:pt x="9608" y="13451"/>
                    <a:pt x="12543" y="13218"/>
                    <a:pt x="14211" y="10916"/>
                  </a:cubicBezTo>
                  <a:cubicBezTo>
                    <a:pt x="16246" y="7747"/>
                    <a:pt x="15479" y="3544"/>
                    <a:pt x="12410" y="1342"/>
                  </a:cubicBezTo>
                  <a:cubicBezTo>
                    <a:pt x="11163" y="438"/>
                    <a:pt x="9707" y="1"/>
                    <a:pt x="826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40"/>
            <p:cNvSpPr/>
            <p:nvPr/>
          </p:nvSpPr>
          <p:spPr>
            <a:xfrm>
              <a:off x="2949719" y="2098006"/>
              <a:ext cx="112613" cy="88111"/>
            </a:xfrm>
            <a:custGeom>
              <a:avLst/>
              <a:gdLst/>
              <a:ahLst/>
              <a:cxnLst/>
              <a:rect l="l" t="t" r="r" b="b"/>
              <a:pathLst>
                <a:path w="5405" h="4229" extrusionOk="0">
                  <a:moveTo>
                    <a:pt x="534" y="1"/>
                  </a:moveTo>
                  <a:lnTo>
                    <a:pt x="534" y="1"/>
                  </a:lnTo>
                  <a:cubicBezTo>
                    <a:pt x="1" y="768"/>
                    <a:pt x="167" y="1835"/>
                    <a:pt x="935" y="2402"/>
                  </a:cubicBezTo>
                  <a:lnTo>
                    <a:pt x="3003" y="3903"/>
                  </a:lnTo>
                  <a:cubicBezTo>
                    <a:pt x="3302" y="4124"/>
                    <a:pt x="3646" y="4229"/>
                    <a:pt x="3988" y="4229"/>
                  </a:cubicBezTo>
                  <a:cubicBezTo>
                    <a:pt x="4525" y="4229"/>
                    <a:pt x="5058" y="3972"/>
                    <a:pt x="5405" y="3503"/>
                  </a:cubicBezTo>
                  <a:lnTo>
                    <a:pt x="53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40"/>
            <p:cNvSpPr/>
            <p:nvPr/>
          </p:nvSpPr>
          <p:spPr>
            <a:xfrm>
              <a:off x="2953198" y="2153618"/>
              <a:ext cx="56317" cy="46129"/>
            </a:xfrm>
            <a:custGeom>
              <a:avLst/>
              <a:gdLst/>
              <a:ahLst/>
              <a:cxnLst/>
              <a:rect l="l" t="t" r="r" b="b"/>
              <a:pathLst>
                <a:path w="2703" h="2214" extrusionOk="0">
                  <a:moveTo>
                    <a:pt x="434" y="0"/>
                  </a:moveTo>
                  <a:lnTo>
                    <a:pt x="434" y="0"/>
                  </a:lnTo>
                  <a:cubicBezTo>
                    <a:pt x="0" y="601"/>
                    <a:pt x="134" y="1501"/>
                    <a:pt x="768" y="1935"/>
                  </a:cubicBezTo>
                  <a:cubicBezTo>
                    <a:pt x="1009" y="2123"/>
                    <a:pt x="1300" y="2213"/>
                    <a:pt x="1588" y="2213"/>
                  </a:cubicBezTo>
                  <a:cubicBezTo>
                    <a:pt x="2017" y="2213"/>
                    <a:pt x="2443" y="2013"/>
                    <a:pt x="2702" y="1635"/>
                  </a:cubicBezTo>
                  <a:lnTo>
                    <a:pt x="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40"/>
            <p:cNvSpPr/>
            <p:nvPr/>
          </p:nvSpPr>
          <p:spPr>
            <a:xfrm>
              <a:off x="2953198" y="2153618"/>
              <a:ext cx="56317" cy="46129"/>
            </a:xfrm>
            <a:custGeom>
              <a:avLst/>
              <a:gdLst/>
              <a:ahLst/>
              <a:cxnLst/>
              <a:rect l="l" t="t" r="r" b="b"/>
              <a:pathLst>
                <a:path w="2703" h="2214" extrusionOk="0">
                  <a:moveTo>
                    <a:pt x="434" y="0"/>
                  </a:moveTo>
                  <a:lnTo>
                    <a:pt x="434" y="0"/>
                  </a:lnTo>
                  <a:cubicBezTo>
                    <a:pt x="0" y="601"/>
                    <a:pt x="134" y="1501"/>
                    <a:pt x="768" y="1935"/>
                  </a:cubicBezTo>
                  <a:cubicBezTo>
                    <a:pt x="1009" y="2123"/>
                    <a:pt x="1300" y="2213"/>
                    <a:pt x="1588" y="2213"/>
                  </a:cubicBezTo>
                  <a:cubicBezTo>
                    <a:pt x="2017" y="2213"/>
                    <a:pt x="2443" y="2013"/>
                    <a:pt x="2702" y="1635"/>
                  </a:cubicBezTo>
                  <a:lnTo>
                    <a:pt x="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40"/>
            <p:cNvSpPr/>
            <p:nvPr/>
          </p:nvSpPr>
          <p:spPr>
            <a:xfrm>
              <a:off x="2949719" y="2098006"/>
              <a:ext cx="112613" cy="88111"/>
            </a:xfrm>
            <a:custGeom>
              <a:avLst/>
              <a:gdLst/>
              <a:ahLst/>
              <a:cxnLst/>
              <a:rect l="l" t="t" r="r" b="b"/>
              <a:pathLst>
                <a:path w="5405" h="4229" extrusionOk="0">
                  <a:moveTo>
                    <a:pt x="534" y="1"/>
                  </a:moveTo>
                  <a:lnTo>
                    <a:pt x="534" y="1"/>
                  </a:lnTo>
                  <a:cubicBezTo>
                    <a:pt x="1" y="768"/>
                    <a:pt x="167" y="1835"/>
                    <a:pt x="935" y="2402"/>
                  </a:cubicBezTo>
                  <a:lnTo>
                    <a:pt x="3003" y="3903"/>
                  </a:lnTo>
                  <a:cubicBezTo>
                    <a:pt x="3302" y="4124"/>
                    <a:pt x="3646" y="4229"/>
                    <a:pt x="3988" y="4229"/>
                  </a:cubicBezTo>
                  <a:cubicBezTo>
                    <a:pt x="4525" y="4229"/>
                    <a:pt x="5058" y="3972"/>
                    <a:pt x="5405" y="3503"/>
                  </a:cubicBezTo>
                  <a:lnTo>
                    <a:pt x="53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40"/>
            <p:cNvSpPr/>
            <p:nvPr/>
          </p:nvSpPr>
          <p:spPr>
            <a:xfrm>
              <a:off x="967484" y="1868641"/>
              <a:ext cx="640801" cy="328068"/>
            </a:xfrm>
            <a:custGeom>
              <a:avLst/>
              <a:gdLst/>
              <a:ahLst/>
              <a:cxnLst/>
              <a:rect l="l" t="t" r="r" b="b"/>
              <a:pathLst>
                <a:path w="30756" h="15746" extrusionOk="0">
                  <a:moveTo>
                    <a:pt x="30755" y="1"/>
                  </a:moveTo>
                  <a:lnTo>
                    <a:pt x="26119" y="501"/>
                  </a:lnTo>
                  <a:lnTo>
                    <a:pt x="26819" y="1502"/>
                  </a:lnTo>
                  <a:lnTo>
                    <a:pt x="19814" y="9274"/>
                  </a:lnTo>
                  <a:lnTo>
                    <a:pt x="9307" y="7206"/>
                  </a:lnTo>
                  <a:lnTo>
                    <a:pt x="0" y="14578"/>
                  </a:lnTo>
                  <a:lnTo>
                    <a:pt x="1434" y="15745"/>
                  </a:lnTo>
                  <a:lnTo>
                    <a:pt x="9640" y="8740"/>
                  </a:lnTo>
                  <a:lnTo>
                    <a:pt x="20148" y="10842"/>
                  </a:lnTo>
                  <a:lnTo>
                    <a:pt x="28154" y="3303"/>
                  </a:lnTo>
                  <a:lnTo>
                    <a:pt x="28887" y="4270"/>
                  </a:lnTo>
                  <a:lnTo>
                    <a:pt x="30755"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40"/>
            <p:cNvSpPr/>
            <p:nvPr/>
          </p:nvSpPr>
          <p:spPr>
            <a:xfrm>
              <a:off x="967484" y="1868641"/>
              <a:ext cx="640801" cy="328068"/>
            </a:xfrm>
            <a:custGeom>
              <a:avLst/>
              <a:gdLst/>
              <a:ahLst/>
              <a:cxnLst/>
              <a:rect l="l" t="t" r="r" b="b"/>
              <a:pathLst>
                <a:path w="30756" h="15746" extrusionOk="0">
                  <a:moveTo>
                    <a:pt x="30755" y="1"/>
                  </a:moveTo>
                  <a:lnTo>
                    <a:pt x="26119" y="501"/>
                  </a:lnTo>
                  <a:lnTo>
                    <a:pt x="26819" y="1502"/>
                  </a:lnTo>
                  <a:lnTo>
                    <a:pt x="19814" y="9274"/>
                  </a:lnTo>
                  <a:lnTo>
                    <a:pt x="9307" y="7206"/>
                  </a:lnTo>
                  <a:lnTo>
                    <a:pt x="0" y="14578"/>
                  </a:lnTo>
                  <a:lnTo>
                    <a:pt x="1434" y="15745"/>
                  </a:lnTo>
                  <a:lnTo>
                    <a:pt x="9640" y="8740"/>
                  </a:lnTo>
                  <a:lnTo>
                    <a:pt x="20148" y="10842"/>
                  </a:lnTo>
                  <a:lnTo>
                    <a:pt x="28154" y="3303"/>
                  </a:lnTo>
                  <a:lnTo>
                    <a:pt x="28887" y="4270"/>
                  </a:lnTo>
                  <a:lnTo>
                    <a:pt x="3075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40"/>
            <p:cNvSpPr/>
            <p:nvPr/>
          </p:nvSpPr>
          <p:spPr>
            <a:xfrm>
              <a:off x="2400642" y="3197556"/>
              <a:ext cx="267605" cy="1208618"/>
            </a:xfrm>
            <a:custGeom>
              <a:avLst/>
              <a:gdLst/>
              <a:ahLst/>
              <a:cxnLst/>
              <a:rect l="l" t="t" r="r" b="b"/>
              <a:pathLst>
                <a:path w="12844" h="58009" extrusionOk="0">
                  <a:moveTo>
                    <a:pt x="1735" y="1"/>
                  </a:moveTo>
                  <a:lnTo>
                    <a:pt x="67" y="28488"/>
                  </a:lnTo>
                  <a:lnTo>
                    <a:pt x="1" y="57842"/>
                  </a:lnTo>
                  <a:lnTo>
                    <a:pt x="2569" y="58009"/>
                  </a:lnTo>
                  <a:cubicBezTo>
                    <a:pt x="2569" y="58009"/>
                    <a:pt x="5605" y="42831"/>
                    <a:pt x="6072" y="35326"/>
                  </a:cubicBezTo>
                  <a:cubicBezTo>
                    <a:pt x="6172" y="33425"/>
                    <a:pt x="5738" y="31190"/>
                    <a:pt x="5938" y="29689"/>
                  </a:cubicBezTo>
                  <a:cubicBezTo>
                    <a:pt x="6138" y="28354"/>
                    <a:pt x="6639" y="27520"/>
                    <a:pt x="7372" y="24552"/>
                  </a:cubicBezTo>
                  <a:cubicBezTo>
                    <a:pt x="8273" y="20916"/>
                    <a:pt x="9207" y="16045"/>
                    <a:pt x="8974" y="12276"/>
                  </a:cubicBezTo>
                  <a:cubicBezTo>
                    <a:pt x="8974" y="12276"/>
                    <a:pt x="12843" y="8240"/>
                    <a:pt x="11842" y="2703"/>
                  </a:cubicBezTo>
                  <a:lnTo>
                    <a:pt x="1735" y="1"/>
                  </a:lnTo>
                  <a:close/>
                </a:path>
              </a:pathLst>
            </a:custGeom>
            <a:solidFill>
              <a:srgbClr val="DD8C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40"/>
            <p:cNvSpPr/>
            <p:nvPr/>
          </p:nvSpPr>
          <p:spPr>
            <a:xfrm>
              <a:off x="2538953" y="3232998"/>
              <a:ext cx="325984" cy="1184303"/>
            </a:xfrm>
            <a:custGeom>
              <a:avLst/>
              <a:gdLst/>
              <a:ahLst/>
              <a:cxnLst/>
              <a:rect l="l" t="t" r="r" b="b"/>
              <a:pathLst>
                <a:path w="15646" h="56842" extrusionOk="0">
                  <a:moveTo>
                    <a:pt x="10475" y="1"/>
                  </a:moveTo>
                  <a:lnTo>
                    <a:pt x="1" y="334"/>
                  </a:lnTo>
                  <a:lnTo>
                    <a:pt x="6539" y="28088"/>
                  </a:lnTo>
                  <a:lnTo>
                    <a:pt x="13010" y="56775"/>
                  </a:lnTo>
                  <a:lnTo>
                    <a:pt x="15312" y="56842"/>
                  </a:lnTo>
                  <a:cubicBezTo>
                    <a:pt x="15312" y="56842"/>
                    <a:pt x="15645" y="40363"/>
                    <a:pt x="13911" y="32958"/>
                  </a:cubicBezTo>
                  <a:cubicBezTo>
                    <a:pt x="13477" y="31090"/>
                    <a:pt x="12743" y="29088"/>
                    <a:pt x="12510" y="27587"/>
                  </a:cubicBezTo>
                  <a:cubicBezTo>
                    <a:pt x="12309" y="26253"/>
                    <a:pt x="12576" y="25319"/>
                    <a:pt x="12443" y="22250"/>
                  </a:cubicBezTo>
                  <a:cubicBezTo>
                    <a:pt x="12243" y="18514"/>
                    <a:pt x="11742" y="13577"/>
                    <a:pt x="10441" y="10008"/>
                  </a:cubicBezTo>
                  <a:cubicBezTo>
                    <a:pt x="10441" y="10008"/>
                    <a:pt x="12977" y="5004"/>
                    <a:pt x="10475" y="1"/>
                  </a:cubicBezTo>
                  <a:close/>
                </a:path>
              </a:pathLst>
            </a:custGeom>
            <a:solidFill>
              <a:srgbClr val="DD8C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40"/>
            <p:cNvSpPr/>
            <p:nvPr/>
          </p:nvSpPr>
          <p:spPr>
            <a:xfrm>
              <a:off x="2095516" y="2704091"/>
              <a:ext cx="171680" cy="159867"/>
            </a:xfrm>
            <a:custGeom>
              <a:avLst/>
              <a:gdLst/>
              <a:ahLst/>
              <a:cxnLst/>
              <a:rect l="l" t="t" r="r" b="b"/>
              <a:pathLst>
                <a:path w="8240" h="7673" extrusionOk="0">
                  <a:moveTo>
                    <a:pt x="801" y="0"/>
                  </a:moveTo>
                  <a:cubicBezTo>
                    <a:pt x="801" y="0"/>
                    <a:pt x="1" y="1935"/>
                    <a:pt x="501" y="2602"/>
                  </a:cubicBezTo>
                  <a:cubicBezTo>
                    <a:pt x="968" y="3236"/>
                    <a:pt x="3937" y="5070"/>
                    <a:pt x="3937" y="5070"/>
                  </a:cubicBezTo>
                  <a:cubicBezTo>
                    <a:pt x="3937" y="5070"/>
                    <a:pt x="6138" y="6705"/>
                    <a:pt x="6772" y="7672"/>
                  </a:cubicBezTo>
                  <a:lnTo>
                    <a:pt x="8240" y="6104"/>
                  </a:lnTo>
                  <a:cubicBezTo>
                    <a:pt x="7640" y="5604"/>
                    <a:pt x="5171" y="4036"/>
                    <a:pt x="4904" y="3836"/>
                  </a:cubicBezTo>
                  <a:cubicBezTo>
                    <a:pt x="4904" y="3836"/>
                    <a:pt x="4938" y="2035"/>
                    <a:pt x="3737" y="1635"/>
                  </a:cubicBezTo>
                  <a:lnTo>
                    <a:pt x="2503" y="33"/>
                  </a:lnTo>
                  <a:lnTo>
                    <a:pt x="801" y="0"/>
                  </a:lnTo>
                  <a:close/>
                </a:path>
              </a:pathLst>
            </a:custGeom>
            <a:solidFill>
              <a:srgbClr val="DD8C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40"/>
            <p:cNvSpPr/>
            <p:nvPr/>
          </p:nvSpPr>
          <p:spPr>
            <a:xfrm>
              <a:off x="2183091" y="2708946"/>
              <a:ext cx="317630" cy="235040"/>
            </a:xfrm>
            <a:custGeom>
              <a:avLst/>
              <a:gdLst/>
              <a:ahLst/>
              <a:cxnLst/>
              <a:rect l="l" t="t" r="r" b="b"/>
              <a:pathLst>
                <a:path w="15245" h="11281" extrusionOk="0">
                  <a:moveTo>
                    <a:pt x="15245" y="1"/>
                  </a:moveTo>
                  <a:cubicBezTo>
                    <a:pt x="13877" y="634"/>
                    <a:pt x="12676" y="1468"/>
                    <a:pt x="11576" y="2502"/>
                  </a:cubicBezTo>
                  <a:cubicBezTo>
                    <a:pt x="9841" y="4070"/>
                    <a:pt x="8207" y="5705"/>
                    <a:pt x="6639" y="7439"/>
                  </a:cubicBezTo>
                  <a:cubicBezTo>
                    <a:pt x="6639" y="7439"/>
                    <a:pt x="3670" y="5204"/>
                    <a:pt x="1669" y="3770"/>
                  </a:cubicBezTo>
                  <a:lnTo>
                    <a:pt x="1" y="5605"/>
                  </a:lnTo>
                  <a:cubicBezTo>
                    <a:pt x="1702" y="7739"/>
                    <a:pt x="4637" y="11142"/>
                    <a:pt x="6239" y="11275"/>
                  </a:cubicBezTo>
                  <a:cubicBezTo>
                    <a:pt x="6277" y="11279"/>
                    <a:pt x="6317" y="11280"/>
                    <a:pt x="6357" y="11280"/>
                  </a:cubicBezTo>
                  <a:cubicBezTo>
                    <a:pt x="8369" y="11280"/>
                    <a:pt x="13175" y="7312"/>
                    <a:pt x="14711" y="5971"/>
                  </a:cubicBezTo>
                  <a:lnTo>
                    <a:pt x="1524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40"/>
            <p:cNvSpPr/>
            <p:nvPr/>
          </p:nvSpPr>
          <p:spPr>
            <a:xfrm>
              <a:off x="2388140" y="2682484"/>
              <a:ext cx="473996" cy="984975"/>
            </a:xfrm>
            <a:custGeom>
              <a:avLst/>
              <a:gdLst/>
              <a:ahLst/>
              <a:cxnLst/>
              <a:rect l="l" t="t" r="r" b="b"/>
              <a:pathLst>
                <a:path w="22750" h="47275" extrusionOk="0">
                  <a:moveTo>
                    <a:pt x="11821" y="0"/>
                  </a:moveTo>
                  <a:cubicBezTo>
                    <a:pt x="8205" y="0"/>
                    <a:pt x="4893" y="1314"/>
                    <a:pt x="3870" y="2405"/>
                  </a:cubicBezTo>
                  <a:cubicBezTo>
                    <a:pt x="2135" y="4206"/>
                    <a:pt x="2769" y="20551"/>
                    <a:pt x="2769" y="20551"/>
                  </a:cubicBezTo>
                  <a:lnTo>
                    <a:pt x="0" y="45669"/>
                  </a:lnTo>
                  <a:cubicBezTo>
                    <a:pt x="5453" y="46892"/>
                    <a:pt x="9729" y="47274"/>
                    <a:pt x="12946" y="47274"/>
                  </a:cubicBezTo>
                  <a:cubicBezTo>
                    <a:pt x="18330" y="47274"/>
                    <a:pt x="20748" y="46203"/>
                    <a:pt x="20748" y="46203"/>
                  </a:cubicBezTo>
                  <a:cubicBezTo>
                    <a:pt x="22750" y="25655"/>
                    <a:pt x="16645" y="20651"/>
                    <a:pt x="16645" y="20651"/>
                  </a:cubicBezTo>
                  <a:cubicBezTo>
                    <a:pt x="17779" y="15247"/>
                    <a:pt x="18580" y="9777"/>
                    <a:pt x="18980" y="4306"/>
                  </a:cubicBezTo>
                  <a:cubicBezTo>
                    <a:pt x="19080" y="2972"/>
                    <a:pt x="18380" y="1738"/>
                    <a:pt x="17212" y="1170"/>
                  </a:cubicBezTo>
                  <a:cubicBezTo>
                    <a:pt x="15503" y="327"/>
                    <a:pt x="13624" y="0"/>
                    <a:pt x="1182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40"/>
            <p:cNvSpPr/>
            <p:nvPr/>
          </p:nvSpPr>
          <p:spPr>
            <a:xfrm>
              <a:off x="2477090" y="3100959"/>
              <a:ext cx="159179" cy="43399"/>
            </a:xfrm>
            <a:custGeom>
              <a:avLst/>
              <a:gdLst/>
              <a:ahLst/>
              <a:cxnLst/>
              <a:rect l="l" t="t" r="r" b="b"/>
              <a:pathLst>
                <a:path w="7640" h="2083" extrusionOk="0">
                  <a:moveTo>
                    <a:pt x="1" y="0"/>
                  </a:moveTo>
                  <a:lnTo>
                    <a:pt x="1" y="1935"/>
                  </a:lnTo>
                  <a:cubicBezTo>
                    <a:pt x="1" y="1935"/>
                    <a:pt x="1039" y="2083"/>
                    <a:pt x="3302" y="2083"/>
                  </a:cubicBezTo>
                  <a:cubicBezTo>
                    <a:pt x="4434" y="2083"/>
                    <a:pt x="5872" y="2046"/>
                    <a:pt x="7640" y="1935"/>
                  </a:cubicBezTo>
                  <a:lnTo>
                    <a:pt x="7640" y="0"/>
                  </a:lnTo>
                  <a:cubicBezTo>
                    <a:pt x="7640" y="0"/>
                    <a:pt x="5638" y="341"/>
                    <a:pt x="3375" y="341"/>
                  </a:cubicBezTo>
                  <a:cubicBezTo>
                    <a:pt x="2243" y="341"/>
                    <a:pt x="1046" y="256"/>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40"/>
            <p:cNvSpPr/>
            <p:nvPr/>
          </p:nvSpPr>
          <p:spPr>
            <a:xfrm>
              <a:off x="2521576" y="2560904"/>
              <a:ext cx="168909" cy="187473"/>
            </a:xfrm>
            <a:custGeom>
              <a:avLst/>
              <a:gdLst/>
              <a:ahLst/>
              <a:cxnLst/>
              <a:rect l="l" t="t" r="r" b="b"/>
              <a:pathLst>
                <a:path w="8107" h="8998" extrusionOk="0">
                  <a:moveTo>
                    <a:pt x="8106" y="0"/>
                  </a:moveTo>
                  <a:lnTo>
                    <a:pt x="3870" y="2669"/>
                  </a:lnTo>
                  <a:cubicBezTo>
                    <a:pt x="4037" y="4170"/>
                    <a:pt x="3637" y="5671"/>
                    <a:pt x="1669" y="6005"/>
                  </a:cubicBezTo>
                  <a:cubicBezTo>
                    <a:pt x="1402" y="6038"/>
                    <a:pt x="1202" y="6338"/>
                    <a:pt x="1068" y="6538"/>
                  </a:cubicBezTo>
                  <a:cubicBezTo>
                    <a:pt x="534" y="7306"/>
                    <a:pt x="1" y="8773"/>
                    <a:pt x="2035" y="8974"/>
                  </a:cubicBezTo>
                  <a:cubicBezTo>
                    <a:pt x="2186" y="8990"/>
                    <a:pt x="2342" y="8997"/>
                    <a:pt x="2502" y="8997"/>
                  </a:cubicBezTo>
                  <a:cubicBezTo>
                    <a:pt x="4000" y="8997"/>
                    <a:pt x="5830" y="8317"/>
                    <a:pt x="7006" y="7472"/>
                  </a:cubicBezTo>
                  <a:cubicBezTo>
                    <a:pt x="7373" y="7239"/>
                    <a:pt x="7506" y="6772"/>
                    <a:pt x="7373" y="6372"/>
                  </a:cubicBezTo>
                  <a:cubicBezTo>
                    <a:pt x="6739" y="4637"/>
                    <a:pt x="7506" y="1668"/>
                    <a:pt x="8106" y="0"/>
                  </a:cubicBezTo>
                  <a:close/>
                </a:path>
              </a:pathLst>
            </a:custGeom>
            <a:solidFill>
              <a:srgbClr val="DD8C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40"/>
            <p:cNvSpPr/>
            <p:nvPr/>
          </p:nvSpPr>
          <p:spPr>
            <a:xfrm>
              <a:off x="2602212" y="2583845"/>
              <a:ext cx="58401" cy="55609"/>
            </a:xfrm>
            <a:custGeom>
              <a:avLst/>
              <a:gdLst/>
              <a:ahLst/>
              <a:cxnLst/>
              <a:rect l="l" t="t" r="r" b="b"/>
              <a:pathLst>
                <a:path w="2803" h="2669" extrusionOk="0">
                  <a:moveTo>
                    <a:pt x="2502" y="0"/>
                  </a:moveTo>
                  <a:lnTo>
                    <a:pt x="0" y="1568"/>
                  </a:lnTo>
                  <a:cubicBezTo>
                    <a:pt x="33" y="1935"/>
                    <a:pt x="33" y="2302"/>
                    <a:pt x="0" y="2669"/>
                  </a:cubicBezTo>
                  <a:cubicBezTo>
                    <a:pt x="1034" y="2635"/>
                    <a:pt x="1968" y="2102"/>
                    <a:pt x="2502" y="1234"/>
                  </a:cubicBezTo>
                  <a:cubicBezTo>
                    <a:pt x="2802" y="701"/>
                    <a:pt x="2702" y="100"/>
                    <a:pt x="250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40"/>
            <p:cNvSpPr/>
            <p:nvPr/>
          </p:nvSpPr>
          <p:spPr>
            <a:xfrm>
              <a:off x="2529910" y="2578969"/>
              <a:ext cx="65359" cy="50067"/>
            </a:xfrm>
            <a:custGeom>
              <a:avLst/>
              <a:gdLst/>
              <a:ahLst/>
              <a:cxnLst/>
              <a:rect l="l" t="t" r="r" b="b"/>
              <a:pathLst>
                <a:path w="3137" h="2403" extrusionOk="0">
                  <a:moveTo>
                    <a:pt x="1135" y="1"/>
                  </a:moveTo>
                  <a:lnTo>
                    <a:pt x="1" y="2036"/>
                  </a:lnTo>
                  <a:cubicBezTo>
                    <a:pt x="335" y="2036"/>
                    <a:pt x="668" y="2169"/>
                    <a:pt x="1002" y="2202"/>
                  </a:cubicBezTo>
                  <a:cubicBezTo>
                    <a:pt x="1202" y="1935"/>
                    <a:pt x="1402" y="1635"/>
                    <a:pt x="1569" y="1368"/>
                  </a:cubicBezTo>
                  <a:lnTo>
                    <a:pt x="1569" y="1368"/>
                  </a:lnTo>
                  <a:cubicBezTo>
                    <a:pt x="1502" y="1635"/>
                    <a:pt x="1269" y="1935"/>
                    <a:pt x="1202" y="2236"/>
                  </a:cubicBezTo>
                  <a:cubicBezTo>
                    <a:pt x="1836" y="2336"/>
                    <a:pt x="2469" y="2402"/>
                    <a:pt x="3103" y="2402"/>
                  </a:cubicBezTo>
                  <a:cubicBezTo>
                    <a:pt x="3137" y="2202"/>
                    <a:pt x="3137" y="2002"/>
                    <a:pt x="3036" y="1835"/>
                  </a:cubicBezTo>
                  <a:cubicBezTo>
                    <a:pt x="2703" y="1068"/>
                    <a:pt x="2102" y="468"/>
                    <a:pt x="1369" y="101"/>
                  </a:cubicBezTo>
                  <a:lnTo>
                    <a:pt x="1135"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40"/>
            <p:cNvSpPr/>
            <p:nvPr/>
          </p:nvSpPr>
          <p:spPr>
            <a:xfrm>
              <a:off x="2535473" y="2405529"/>
              <a:ext cx="175160" cy="219018"/>
            </a:xfrm>
            <a:custGeom>
              <a:avLst/>
              <a:gdLst/>
              <a:ahLst/>
              <a:cxnLst/>
              <a:rect l="l" t="t" r="r" b="b"/>
              <a:pathLst>
                <a:path w="8407" h="10512" extrusionOk="0">
                  <a:moveTo>
                    <a:pt x="4655" y="0"/>
                  </a:moveTo>
                  <a:cubicBezTo>
                    <a:pt x="4451" y="0"/>
                    <a:pt x="4244" y="17"/>
                    <a:pt x="4037" y="52"/>
                  </a:cubicBezTo>
                  <a:cubicBezTo>
                    <a:pt x="1235" y="553"/>
                    <a:pt x="1" y="4355"/>
                    <a:pt x="68" y="6857"/>
                  </a:cubicBezTo>
                  <a:cubicBezTo>
                    <a:pt x="117" y="8926"/>
                    <a:pt x="1807" y="10511"/>
                    <a:pt x="3674" y="10511"/>
                  </a:cubicBezTo>
                  <a:cubicBezTo>
                    <a:pt x="4305" y="10511"/>
                    <a:pt x="4956" y="10330"/>
                    <a:pt x="5571" y="9926"/>
                  </a:cubicBezTo>
                  <a:cubicBezTo>
                    <a:pt x="7173" y="8892"/>
                    <a:pt x="7473" y="7324"/>
                    <a:pt x="8207" y="4722"/>
                  </a:cubicBezTo>
                  <a:cubicBezTo>
                    <a:pt x="8373" y="4155"/>
                    <a:pt x="8407" y="3588"/>
                    <a:pt x="8307" y="3021"/>
                  </a:cubicBezTo>
                  <a:cubicBezTo>
                    <a:pt x="7978" y="1230"/>
                    <a:pt x="6395" y="0"/>
                    <a:pt x="4655" y="0"/>
                  </a:cubicBezTo>
                  <a:close/>
                </a:path>
              </a:pathLst>
            </a:custGeom>
            <a:solidFill>
              <a:srgbClr val="DD8C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40"/>
            <p:cNvSpPr/>
            <p:nvPr/>
          </p:nvSpPr>
          <p:spPr>
            <a:xfrm>
              <a:off x="2556331" y="2503917"/>
              <a:ext cx="23648" cy="34169"/>
            </a:xfrm>
            <a:custGeom>
              <a:avLst/>
              <a:gdLst/>
              <a:ahLst/>
              <a:cxnLst/>
              <a:rect l="l" t="t" r="r" b="b"/>
              <a:pathLst>
                <a:path w="1135" h="1640" extrusionOk="0">
                  <a:moveTo>
                    <a:pt x="1135" y="0"/>
                  </a:moveTo>
                  <a:lnTo>
                    <a:pt x="1135" y="0"/>
                  </a:lnTo>
                  <a:cubicBezTo>
                    <a:pt x="801" y="501"/>
                    <a:pt x="434" y="934"/>
                    <a:pt x="1" y="1334"/>
                  </a:cubicBezTo>
                  <a:cubicBezTo>
                    <a:pt x="180" y="1514"/>
                    <a:pt x="440" y="1640"/>
                    <a:pt x="708" y="1640"/>
                  </a:cubicBezTo>
                  <a:cubicBezTo>
                    <a:pt x="739" y="1640"/>
                    <a:pt x="770" y="1638"/>
                    <a:pt x="801" y="1635"/>
                  </a:cubicBezTo>
                  <a:lnTo>
                    <a:pt x="1135" y="0"/>
                  </a:lnTo>
                  <a:close/>
                </a:path>
              </a:pathLst>
            </a:custGeom>
            <a:solidFill>
              <a:srgbClr val="FF56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40"/>
            <p:cNvSpPr/>
            <p:nvPr/>
          </p:nvSpPr>
          <p:spPr>
            <a:xfrm>
              <a:off x="2619589" y="2464995"/>
              <a:ext cx="22939" cy="18772"/>
            </a:xfrm>
            <a:custGeom>
              <a:avLst/>
              <a:gdLst/>
              <a:ahLst/>
              <a:cxnLst/>
              <a:rect l="l" t="t" r="r" b="b"/>
              <a:pathLst>
                <a:path w="1101" h="901" extrusionOk="0">
                  <a:moveTo>
                    <a:pt x="133" y="0"/>
                  </a:moveTo>
                  <a:cubicBezTo>
                    <a:pt x="67" y="0"/>
                    <a:pt x="0" y="34"/>
                    <a:pt x="0" y="100"/>
                  </a:cubicBezTo>
                  <a:cubicBezTo>
                    <a:pt x="0" y="167"/>
                    <a:pt x="33" y="234"/>
                    <a:pt x="100" y="234"/>
                  </a:cubicBezTo>
                  <a:cubicBezTo>
                    <a:pt x="434" y="334"/>
                    <a:pt x="701" y="534"/>
                    <a:pt x="834" y="834"/>
                  </a:cubicBezTo>
                  <a:cubicBezTo>
                    <a:pt x="867" y="901"/>
                    <a:pt x="901" y="901"/>
                    <a:pt x="934" y="901"/>
                  </a:cubicBezTo>
                  <a:lnTo>
                    <a:pt x="1001" y="901"/>
                  </a:lnTo>
                  <a:cubicBezTo>
                    <a:pt x="1067" y="867"/>
                    <a:pt x="1101" y="801"/>
                    <a:pt x="1067" y="734"/>
                  </a:cubicBezTo>
                  <a:cubicBezTo>
                    <a:pt x="901" y="367"/>
                    <a:pt x="567" y="67"/>
                    <a:pt x="13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40"/>
            <p:cNvSpPr/>
            <p:nvPr/>
          </p:nvSpPr>
          <p:spPr>
            <a:xfrm>
              <a:off x="2551476" y="2450014"/>
              <a:ext cx="28502" cy="8730"/>
            </a:xfrm>
            <a:custGeom>
              <a:avLst/>
              <a:gdLst/>
              <a:ahLst/>
              <a:cxnLst/>
              <a:rect l="l" t="t" r="r" b="b"/>
              <a:pathLst>
                <a:path w="1368" h="419" extrusionOk="0">
                  <a:moveTo>
                    <a:pt x="734" y="1"/>
                  </a:moveTo>
                  <a:cubicBezTo>
                    <a:pt x="517" y="1"/>
                    <a:pt x="299" y="59"/>
                    <a:pt x="100" y="185"/>
                  </a:cubicBezTo>
                  <a:cubicBezTo>
                    <a:pt x="33" y="219"/>
                    <a:pt x="0" y="286"/>
                    <a:pt x="33" y="352"/>
                  </a:cubicBezTo>
                  <a:cubicBezTo>
                    <a:pt x="67" y="386"/>
                    <a:pt x="67" y="386"/>
                    <a:pt x="100" y="419"/>
                  </a:cubicBezTo>
                  <a:lnTo>
                    <a:pt x="234" y="419"/>
                  </a:lnTo>
                  <a:cubicBezTo>
                    <a:pt x="390" y="302"/>
                    <a:pt x="581" y="253"/>
                    <a:pt x="772" y="253"/>
                  </a:cubicBezTo>
                  <a:cubicBezTo>
                    <a:pt x="907" y="253"/>
                    <a:pt x="1043" y="277"/>
                    <a:pt x="1168" y="319"/>
                  </a:cubicBezTo>
                  <a:cubicBezTo>
                    <a:pt x="1195" y="333"/>
                    <a:pt x="1223" y="341"/>
                    <a:pt x="1248" y="341"/>
                  </a:cubicBezTo>
                  <a:cubicBezTo>
                    <a:pt x="1284" y="341"/>
                    <a:pt x="1315" y="325"/>
                    <a:pt x="1334" y="286"/>
                  </a:cubicBezTo>
                  <a:cubicBezTo>
                    <a:pt x="1368" y="219"/>
                    <a:pt x="1334" y="119"/>
                    <a:pt x="1268" y="119"/>
                  </a:cubicBezTo>
                  <a:cubicBezTo>
                    <a:pt x="1100" y="42"/>
                    <a:pt x="917" y="1"/>
                    <a:pt x="73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40"/>
            <p:cNvSpPr/>
            <p:nvPr/>
          </p:nvSpPr>
          <p:spPr>
            <a:xfrm>
              <a:off x="2526451" y="2675587"/>
              <a:ext cx="165430" cy="111905"/>
            </a:xfrm>
            <a:custGeom>
              <a:avLst/>
              <a:gdLst/>
              <a:ahLst/>
              <a:cxnLst/>
              <a:rect l="l" t="t" r="r" b="b"/>
              <a:pathLst>
                <a:path w="7940" h="5371" extrusionOk="0">
                  <a:moveTo>
                    <a:pt x="7039" y="0"/>
                  </a:moveTo>
                  <a:lnTo>
                    <a:pt x="4103" y="2269"/>
                  </a:lnTo>
                  <a:cubicBezTo>
                    <a:pt x="3914" y="2410"/>
                    <a:pt x="3696" y="2477"/>
                    <a:pt x="3481" y="2477"/>
                  </a:cubicBezTo>
                  <a:cubicBezTo>
                    <a:pt x="3089" y="2477"/>
                    <a:pt x="2708" y="2256"/>
                    <a:pt x="2535" y="1868"/>
                  </a:cubicBezTo>
                  <a:lnTo>
                    <a:pt x="1868" y="334"/>
                  </a:lnTo>
                  <a:lnTo>
                    <a:pt x="1101" y="534"/>
                  </a:lnTo>
                  <a:cubicBezTo>
                    <a:pt x="934" y="567"/>
                    <a:pt x="767" y="734"/>
                    <a:pt x="734" y="901"/>
                  </a:cubicBezTo>
                  <a:cubicBezTo>
                    <a:pt x="567" y="1602"/>
                    <a:pt x="0" y="3369"/>
                    <a:pt x="67" y="4937"/>
                  </a:cubicBezTo>
                  <a:cubicBezTo>
                    <a:pt x="67" y="4937"/>
                    <a:pt x="1031" y="3628"/>
                    <a:pt x="1938" y="3628"/>
                  </a:cubicBezTo>
                  <a:cubicBezTo>
                    <a:pt x="2260" y="3628"/>
                    <a:pt x="2574" y="3792"/>
                    <a:pt x="2836" y="4237"/>
                  </a:cubicBezTo>
                  <a:cubicBezTo>
                    <a:pt x="2836" y="4237"/>
                    <a:pt x="3217" y="3798"/>
                    <a:pt x="3736" y="3798"/>
                  </a:cubicBezTo>
                  <a:cubicBezTo>
                    <a:pt x="4187" y="3798"/>
                    <a:pt x="4741" y="4130"/>
                    <a:pt x="5237" y="5371"/>
                  </a:cubicBezTo>
                  <a:cubicBezTo>
                    <a:pt x="5904" y="4404"/>
                    <a:pt x="6505" y="3369"/>
                    <a:pt x="7039" y="2302"/>
                  </a:cubicBezTo>
                  <a:cubicBezTo>
                    <a:pt x="7572" y="1034"/>
                    <a:pt x="7939" y="334"/>
                    <a:pt x="7939" y="334"/>
                  </a:cubicBezTo>
                  <a:lnTo>
                    <a:pt x="70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40"/>
            <p:cNvSpPr/>
            <p:nvPr/>
          </p:nvSpPr>
          <p:spPr>
            <a:xfrm>
              <a:off x="2611526" y="2678358"/>
              <a:ext cx="195724" cy="572025"/>
            </a:xfrm>
            <a:custGeom>
              <a:avLst/>
              <a:gdLst/>
              <a:ahLst/>
              <a:cxnLst/>
              <a:rect l="l" t="t" r="r" b="b"/>
              <a:pathLst>
                <a:path w="9394" h="27455" extrusionOk="0">
                  <a:moveTo>
                    <a:pt x="3289" y="1"/>
                  </a:moveTo>
                  <a:cubicBezTo>
                    <a:pt x="2022" y="5538"/>
                    <a:pt x="1154" y="11142"/>
                    <a:pt x="687" y="16779"/>
                  </a:cubicBezTo>
                  <a:cubicBezTo>
                    <a:pt x="124" y="24733"/>
                    <a:pt x="1" y="27455"/>
                    <a:pt x="2747" y="27455"/>
                  </a:cubicBezTo>
                  <a:cubicBezTo>
                    <a:pt x="2927" y="27455"/>
                    <a:pt x="3118" y="27443"/>
                    <a:pt x="3322" y="27420"/>
                  </a:cubicBezTo>
                  <a:cubicBezTo>
                    <a:pt x="6658" y="27054"/>
                    <a:pt x="9393" y="26653"/>
                    <a:pt x="8926" y="25419"/>
                  </a:cubicBezTo>
                  <a:cubicBezTo>
                    <a:pt x="8426" y="24218"/>
                    <a:pt x="6625" y="21483"/>
                    <a:pt x="6725" y="20082"/>
                  </a:cubicBezTo>
                  <a:cubicBezTo>
                    <a:pt x="6825" y="18681"/>
                    <a:pt x="7992" y="7773"/>
                    <a:pt x="8126" y="6139"/>
                  </a:cubicBezTo>
                  <a:cubicBezTo>
                    <a:pt x="8259" y="4504"/>
                    <a:pt x="9260" y="1035"/>
                    <a:pt x="328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40"/>
            <p:cNvSpPr/>
            <p:nvPr/>
          </p:nvSpPr>
          <p:spPr>
            <a:xfrm>
              <a:off x="2691162" y="3048118"/>
              <a:ext cx="155700" cy="148241"/>
            </a:xfrm>
            <a:custGeom>
              <a:avLst/>
              <a:gdLst/>
              <a:ahLst/>
              <a:cxnLst/>
              <a:rect l="l" t="t" r="r" b="b"/>
              <a:pathLst>
                <a:path w="7473" h="7115" extrusionOk="0">
                  <a:moveTo>
                    <a:pt x="6005" y="1"/>
                  </a:moveTo>
                  <a:cubicBezTo>
                    <a:pt x="5505" y="601"/>
                    <a:pt x="3637" y="2803"/>
                    <a:pt x="3637" y="2803"/>
                  </a:cubicBezTo>
                  <a:cubicBezTo>
                    <a:pt x="2970" y="3036"/>
                    <a:pt x="2336" y="3337"/>
                    <a:pt x="1702" y="3670"/>
                  </a:cubicBezTo>
                  <a:cubicBezTo>
                    <a:pt x="801" y="4237"/>
                    <a:pt x="1" y="5071"/>
                    <a:pt x="34" y="5305"/>
                  </a:cubicBezTo>
                  <a:cubicBezTo>
                    <a:pt x="234" y="5872"/>
                    <a:pt x="501" y="6405"/>
                    <a:pt x="868" y="6872"/>
                  </a:cubicBezTo>
                  <a:cubicBezTo>
                    <a:pt x="952" y="7040"/>
                    <a:pt x="1129" y="7114"/>
                    <a:pt x="1302" y="7114"/>
                  </a:cubicBezTo>
                  <a:cubicBezTo>
                    <a:pt x="1336" y="7114"/>
                    <a:pt x="1369" y="7111"/>
                    <a:pt x="1402" y="7106"/>
                  </a:cubicBezTo>
                  <a:cubicBezTo>
                    <a:pt x="1902" y="6973"/>
                    <a:pt x="2436" y="6772"/>
                    <a:pt x="2903" y="6572"/>
                  </a:cubicBezTo>
                  <a:cubicBezTo>
                    <a:pt x="3337" y="6339"/>
                    <a:pt x="3737" y="6039"/>
                    <a:pt x="4004" y="5638"/>
                  </a:cubicBezTo>
                  <a:lnTo>
                    <a:pt x="4771" y="4004"/>
                  </a:lnTo>
                  <a:cubicBezTo>
                    <a:pt x="5638" y="3036"/>
                    <a:pt x="6505" y="2136"/>
                    <a:pt x="7473" y="1268"/>
                  </a:cubicBezTo>
                  <a:lnTo>
                    <a:pt x="6005" y="1"/>
                  </a:lnTo>
                  <a:close/>
                </a:path>
              </a:pathLst>
            </a:custGeom>
            <a:solidFill>
              <a:srgbClr val="DD8C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40"/>
            <p:cNvSpPr/>
            <p:nvPr/>
          </p:nvSpPr>
          <p:spPr>
            <a:xfrm>
              <a:off x="2427063" y="2684630"/>
              <a:ext cx="130677" cy="567295"/>
            </a:xfrm>
            <a:custGeom>
              <a:avLst/>
              <a:gdLst/>
              <a:ahLst/>
              <a:cxnLst/>
              <a:rect l="l" t="t" r="r" b="b"/>
              <a:pathLst>
                <a:path w="6272" h="27228" extrusionOk="0">
                  <a:moveTo>
                    <a:pt x="6271" y="0"/>
                  </a:moveTo>
                  <a:lnTo>
                    <a:pt x="6271" y="0"/>
                  </a:lnTo>
                  <a:cubicBezTo>
                    <a:pt x="4036" y="434"/>
                    <a:pt x="2168" y="1868"/>
                    <a:pt x="1334" y="2402"/>
                  </a:cubicBezTo>
                  <a:cubicBezTo>
                    <a:pt x="500" y="2969"/>
                    <a:pt x="1001" y="2669"/>
                    <a:pt x="500" y="7572"/>
                  </a:cubicBezTo>
                  <a:cubicBezTo>
                    <a:pt x="0" y="12509"/>
                    <a:pt x="500" y="19414"/>
                    <a:pt x="500" y="20548"/>
                  </a:cubicBezTo>
                  <a:cubicBezTo>
                    <a:pt x="500" y="21682"/>
                    <a:pt x="33" y="26352"/>
                    <a:pt x="33" y="26352"/>
                  </a:cubicBezTo>
                  <a:cubicBezTo>
                    <a:pt x="33" y="26352"/>
                    <a:pt x="299" y="27228"/>
                    <a:pt x="1492" y="27228"/>
                  </a:cubicBezTo>
                  <a:cubicBezTo>
                    <a:pt x="1637" y="27228"/>
                    <a:pt x="1795" y="27215"/>
                    <a:pt x="1968" y="27186"/>
                  </a:cubicBezTo>
                  <a:cubicBezTo>
                    <a:pt x="3569" y="26919"/>
                    <a:pt x="3169" y="22349"/>
                    <a:pt x="3369" y="13743"/>
                  </a:cubicBezTo>
                  <a:cubicBezTo>
                    <a:pt x="3536" y="5137"/>
                    <a:pt x="6271" y="0"/>
                    <a:pt x="627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40"/>
            <p:cNvSpPr/>
            <p:nvPr/>
          </p:nvSpPr>
          <p:spPr>
            <a:xfrm>
              <a:off x="2723145" y="2701299"/>
              <a:ext cx="230060" cy="432305"/>
            </a:xfrm>
            <a:custGeom>
              <a:avLst/>
              <a:gdLst/>
              <a:ahLst/>
              <a:cxnLst/>
              <a:rect l="l" t="t" r="r" b="b"/>
              <a:pathLst>
                <a:path w="11042" h="20749" extrusionOk="0">
                  <a:moveTo>
                    <a:pt x="1101" y="1"/>
                  </a:moveTo>
                  <a:cubicBezTo>
                    <a:pt x="1101" y="1"/>
                    <a:pt x="0" y="2836"/>
                    <a:pt x="200" y="4904"/>
                  </a:cubicBezTo>
                  <a:cubicBezTo>
                    <a:pt x="300" y="5771"/>
                    <a:pt x="6505" y="12443"/>
                    <a:pt x="6505" y="12443"/>
                  </a:cubicBezTo>
                  <a:lnTo>
                    <a:pt x="1835" y="18647"/>
                  </a:lnTo>
                  <a:lnTo>
                    <a:pt x="4237" y="20749"/>
                  </a:lnTo>
                  <a:cubicBezTo>
                    <a:pt x="4237" y="20749"/>
                    <a:pt x="10908" y="14144"/>
                    <a:pt x="10975" y="12343"/>
                  </a:cubicBezTo>
                  <a:cubicBezTo>
                    <a:pt x="11041" y="10575"/>
                    <a:pt x="3603" y="734"/>
                    <a:pt x="110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40"/>
            <p:cNvSpPr/>
            <p:nvPr/>
          </p:nvSpPr>
          <p:spPr>
            <a:xfrm>
              <a:off x="2607754" y="2487915"/>
              <a:ext cx="12543" cy="16793"/>
            </a:xfrm>
            <a:custGeom>
              <a:avLst/>
              <a:gdLst/>
              <a:ahLst/>
              <a:cxnLst/>
              <a:rect l="l" t="t" r="r" b="b"/>
              <a:pathLst>
                <a:path w="602" h="806" extrusionOk="0">
                  <a:moveTo>
                    <a:pt x="368" y="1"/>
                  </a:moveTo>
                  <a:cubicBezTo>
                    <a:pt x="234" y="1"/>
                    <a:pt x="101" y="134"/>
                    <a:pt x="34" y="368"/>
                  </a:cubicBezTo>
                  <a:cubicBezTo>
                    <a:pt x="1" y="568"/>
                    <a:pt x="68" y="768"/>
                    <a:pt x="234" y="802"/>
                  </a:cubicBezTo>
                  <a:cubicBezTo>
                    <a:pt x="246" y="804"/>
                    <a:pt x="258" y="806"/>
                    <a:pt x="269" y="806"/>
                  </a:cubicBezTo>
                  <a:cubicBezTo>
                    <a:pt x="390" y="806"/>
                    <a:pt x="507" y="651"/>
                    <a:pt x="568" y="468"/>
                  </a:cubicBezTo>
                  <a:cubicBezTo>
                    <a:pt x="601" y="234"/>
                    <a:pt x="535" y="34"/>
                    <a:pt x="36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40"/>
            <p:cNvSpPr/>
            <p:nvPr/>
          </p:nvSpPr>
          <p:spPr>
            <a:xfrm>
              <a:off x="2557018" y="2478101"/>
              <a:ext cx="12543" cy="16210"/>
            </a:xfrm>
            <a:custGeom>
              <a:avLst/>
              <a:gdLst/>
              <a:ahLst/>
              <a:cxnLst/>
              <a:rect l="l" t="t" r="r" b="b"/>
              <a:pathLst>
                <a:path w="602" h="778" extrusionOk="0">
                  <a:moveTo>
                    <a:pt x="325" y="1"/>
                  </a:moveTo>
                  <a:cubicBezTo>
                    <a:pt x="179" y="1"/>
                    <a:pt x="65" y="156"/>
                    <a:pt x="34" y="339"/>
                  </a:cubicBezTo>
                  <a:cubicBezTo>
                    <a:pt x="1" y="572"/>
                    <a:pt x="68" y="772"/>
                    <a:pt x="201" y="772"/>
                  </a:cubicBezTo>
                  <a:cubicBezTo>
                    <a:pt x="215" y="776"/>
                    <a:pt x="229" y="777"/>
                    <a:pt x="243" y="777"/>
                  </a:cubicBezTo>
                  <a:cubicBezTo>
                    <a:pt x="367" y="777"/>
                    <a:pt x="505" y="648"/>
                    <a:pt x="535" y="439"/>
                  </a:cubicBezTo>
                  <a:cubicBezTo>
                    <a:pt x="601" y="238"/>
                    <a:pt x="501" y="38"/>
                    <a:pt x="368" y="5"/>
                  </a:cubicBezTo>
                  <a:cubicBezTo>
                    <a:pt x="353" y="2"/>
                    <a:pt x="339" y="1"/>
                    <a:pt x="32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40"/>
            <p:cNvSpPr/>
            <p:nvPr/>
          </p:nvSpPr>
          <p:spPr>
            <a:xfrm>
              <a:off x="2555643" y="2473330"/>
              <a:ext cx="10438" cy="6626"/>
            </a:xfrm>
            <a:custGeom>
              <a:avLst/>
              <a:gdLst/>
              <a:ahLst/>
              <a:cxnLst/>
              <a:rect l="l" t="t" r="r" b="b"/>
              <a:pathLst>
                <a:path w="501" h="318" extrusionOk="0">
                  <a:moveTo>
                    <a:pt x="0" y="0"/>
                  </a:moveTo>
                  <a:cubicBezTo>
                    <a:pt x="0" y="1"/>
                    <a:pt x="136" y="317"/>
                    <a:pt x="352" y="317"/>
                  </a:cubicBezTo>
                  <a:cubicBezTo>
                    <a:pt x="398" y="317"/>
                    <a:pt x="448" y="303"/>
                    <a:pt x="501" y="267"/>
                  </a:cubicBezTo>
                  <a:lnTo>
                    <a:pt x="0"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40"/>
            <p:cNvSpPr/>
            <p:nvPr/>
          </p:nvSpPr>
          <p:spPr>
            <a:xfrm>
              <a:off x="2606379" y="2483748"/>
              <a:ext cx="10438" cy="6000"/>
            </a:xfrm>
            <a:custGeom>
              <a:avLst/>
              <a:gdLst/>
              <a:ahLst/>
              <a:cxnLst/>
              <a:rect l="l" t="t" r="r" b="b"/>
              <a:pathLst>
                <a:path w="501" h="288" extrusionOk="0">
                  <a:moveTo>
                    <a:pt x="0" y="1"/>
                  </a:moveTo>
                  <a:cubicBezTo>
                    <a:pt x="0" y="1"/>
                    <a:pt x="132" y="287"/>
                    <a:pt x="343" y="287"/>
                  </a:cubicBezTo>
                  <a:cubicBezTo>
                    <a:pt x="392" y="287"/>
                    <a:pt x="444" y="272"/>
                    <a:pt x="501" y="234"/>
                  </a:cubicBezTo>
                  <a:lnTo>
                    <a:pt x="0"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40"/>
            <p:cNvSpPr/>
            <p:nvPr/>
          </p:nvSpPr>
          <p:spPr>
            <a:xfrm>
              <a:off x="2577188" y="2546486"/>
              <a:ext cx="38232" cy="17043"/>
            </a:xfrm>
            <a:custGeom>
              <a:avLst/>
              <a:gdLst/>
              <a:ahLst/>
              <a:cxnLst/>
              <a:rect l="l" t="t" r="r" b="b"/>
              <a:pathLst>
                <a:path w="1835" h="818" extrusionOk="0">
                  <a:moveTo>
                    <a:pt x="1752" y="0"/>
                  </a:moveTo>
                  <a:cubicBezTo>
                    <a:pt x="1735" y="0"/>
                    <a:pt x="1718" y="9"/>
                    <a:pt x="1701" y="25"/>
                  </a:cubicBezTo>
                  <a:cubicBezTo>
                    <a:pt x="1346" y="440"/>
                    <a:pt x="833" y="670"/>
                    <a:pt x="303" y="670"/>
                  </a:cubicBezTo>
                  <a:cubicBezTo>
                    <a:pt x="235" y="670"/>
                    <a:pt x="168" y="667"/>
                    <a:pt x="100" y="659"/>
                  </a:cubicBezTo>
                  <a:cubicBezTo>
                    <a:pt x="67" y="659"/>
                    <a:pt x="34" y="692"/>
                    <a:pt x="34" y="726"/>
                  </a:cubicBezTo>
                  <a:cubicBezTo>
                    <a:pt x="0" y="759"/>
                    <a:pt x="34" y="793"/>
                    <a:pt x="100" y="793"/>
                  </a:cubicBezTo>
                  <a:cubicBezTo>
                    <a:pt x="167" y="809"/>
                    <a:pt x="234" y="818"/>
                    <a:pt x="300" y="818"/>
                  </a:cubicBezTo>
                  <a:cubicBezTo>
                    <a:pt x="367" y="818"/>
                    <a:pt x="434" y="809"/>
                    <a:pt x="501" y="793"/>
                  </a:cubicBezTo>
                  <a:cubicBezTo>
                    <a:pt x="1001" y="759"/>
                    <a:pt x="1468" y="492"/>
                    <a:pt x="1802" y="125"/>
                  </a:cubicBezTo>
                  <a:cubicBezTo>
                    <a:pt x="1835" y="92"/>
                    <a:pt x="1835" y="59"/>
                    <a:pt x="1802" y="25"/>
                  </a:cubicBezTo>
                  <a:cubicBezTo>
                    <a:pt x="1785" y="9"/>
                    <a:pt x="1768" y="0"/>
                    <a:pt x="175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40"/>
            <p:cNvSpPr/>
            <p:nvPr/>
          </p:nvSpPr>
          <p:spPr>
            <a:xfrm>
              <a:off x="2663366" y="2398257"/>
              <a:ext cx="107738" cy="233540"/>
            </a:xfrm>
            <a:custGeom>
              <a:avLst/>
              <a:gdLst/>
              <a:ahLst/>
              <a:cxnLst/>
              <a:rect l="l" t="t" r="r" b="b"/>
              <a:pathLst>
                <a:path w="5171" h="11209" extrusionOk="0">
                  <a:moveTo>
                    <a:pt x="534" y="1"/>
                  </a:moveTo>
                  <a:cubicBezTo>
                    <a:pt x="1802" y="3637"/>
                    <a:pt x="1635" y="7673"/>
                    <a:pt x="1" y="11209"/>
                  </a:cubicBezTo>
                  <a:cubicBezTo>
                    <a:pt x="367" y="11075"/>
                    <a:pt x="768" y="11009"/>
                    <a:pt x="1135" y="10909"/>
                  </a:cubicBezTo>
                  <a:cubicBezTo>
                    <a:pt x="1301" y="10442"/>
                    <a:pt x="1435" y="9975"/>
                    <a:pt x="1602" y="9508"/>
                  </a:cubicBezTo>
                  <a:lnTo>
                    <a:pt x="1602" y="9508"/>
                  </a:lnTo>
                  <a:cubicBezTo>
                    <a:pt x="1568" y="9908"/>
                    <a:pt x="1435" y="10442"/>
                    <a:pt x="1368" y="10875"/>
                  </a:cubicBezTo>
                  <a:lnTo>
                    <a:pt x="2369" y="10709"/>
                  </a:lnTo>
                  <a:cubicBezTo>
                    <a:pt x="2536" y="10242"/>
                    <a:pt x="2669" y="9741"/>
                    <a:pt x="2836" y="9308"/>
                  </a:cubicBezTo>
                  <a:lnTo>
                    <a:pt x="2836" y="9308"/>
                  </a:lnTo>
                  <a:cubicBezTo>
                    <a:pt x="2769" y="9708"/>
                    <a:pt x="2702" y="10242"/>
                    <a:pt x="2602" y="10642"/>
                  </a:cubicBezTo>
                  <a:cubicBezTo>
                    <a:pt x="3737" y="9875"/>
                    <a:pt x="4537" y="8707"/>
                    <a:pt x="4871" y="7373"/>
                  </a:cubicBezTo>
                  <a:cubicBezTo>
                    <a:pt x="5171" y="5872"/>
                    <a:pt x="4971" y="4337"/>
                    <a:pt x="4304" y="2970"/>
                  </a:cubicBezTo>
                  <a:cubicBezTo>
                    <a:pt x="3503" y="1569"/>
                    <a:pt x="2069" y="968"/>
                    <a:pt x="53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40"/>
            <p:cNvSpPr/>
            <p:nvPr/>
          </p:nvSpPr>
          <p:spPr>
            <a:xfrm>
              <a:off x="2671159" y="2515648"/>
              <a:ext cx="60130" cy="66880"/>
            </a:xfrm>
            <a:custGeom>
              <a:avLst/>
              <a:gdLst/>
              <a:ahLst/>
              <a:cxnLst/>
              <a:rect l="l" t="t" r="r" b="b"/>
              <a:pathLst>
                <a:path w="2886" h="3210" extrusionOk="0">
                  <a:moveTo>
                    <a:pt x="1555" y="0"/>
                  </a:moveTo>
                  <a:cubicBezTo>
                    <a:pt x="1524" y="0"/>
                    <a:pt x="1493" y="2"/>
                    <a:pt x="1461" y="4"/>
                  </a:cubicBezTo>
                  <a:cubicBezTo>
                    <a:pt x="561" y="71"/>
                    <a:pt x="94" y="1205"/>
                    <a:pt x="27" y="1972"/>
                  </a:cubicBezTo>
                  <a:cubicBezTo>
                    <a:pt x="1" y="2652"/>
                    <a:pt x="344" y="3209"/>
                    <a:pt x="879" y="3209"/>
                  </a:cubicBezTo>
                  <a:cubicBezTo>
                    <a:pt x="1026" y="3209"/>
                    <a:pt x="1188" y="3167"/>
                    <a:pt x="1361" y="3073"/>
                  </a:cubicBezTo>
                  <a:cubicBezTo>
                    <a:pt x="1962" y="2740"/>
                    <a:pt x="2395" y="2206"/>
                    <a:pt x="2629" y="1572"/>
                  </a:cubicBezTo>
                  <a:cubicBezTo>
                    <a:pt x="2885" y="802"/>
                    <a:pt x="2339" y="0"/>
                    <a:pt x="1555" y="0"/>
                  </a:cubicBezTo>
                  <a:close/>
                </a:path>
              </a:pathLst>
            </a:custGeom>
            <a:solidFill>
              <a:srgbClr val="DD8C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40"/>
            <p:cNvSpPr/>
            <p:nvPr/>
          </p:nvSpPr>
          <p:spPr>
            <a:xfrm>
              <a:off x="2538953" y="2770100"/>
              <a:ext cx="52150" cy="50067"/>
            </a:xfrm>
            <a:custGeom>
              <a:avLst/>
              <a:gdLst/>
              <a:ahLst/>
              <a:cxnLst/>
              <a:rect l="l" t="t" r="r" b="b"/>
              <a:pathLst>
                <a:path w="2503" h="2403" extrusionOk="0">
                  <a:moveTo>
                    <a:pt x="1635" y="501"/>
                  </a:moveTo>
                  <a:lnTo>
                    <a:pt x="1635" y="501"/>
                  </a:lnTo>
                  <a:cubicBezTo>
                    <a:pt x="1502" y="701"/>
                    <a:pt x="1435" y="902"/>
                    <a:pt x="1368" y="1135"/>
                  </a:cubicBezTo>
                  <a:lnTo>
                    <a:pt x="1368" y="1168"/>
                  </a:lnTo>
                  <a:cubicBezTo>
                    <a:pt x="1335" y="1502"/>
                    <a:pt x="1268" y="1836"/>
                    <a:pt x="1068" y="1936"/>
                  </a:cubicBezTo>
                  <a:cubicBezTo>
                    <a:pt x="1018" y="1969"/>
                    <a:pt x="960" y="1986"/>
                    <a:pt x="905" y="1986"/>
                  </a:cubicBezTo>
                  <a:cubicBezTo>
                    <a:pt x="851" y="1986"/>
                    <a:pt x="801" y="1969"/>
                    <a:pt x="768" y="1936"/>
                  </a:cubicBezTo>
                  <a:cubicBezTo>
                    <a:pt x="601" y="1869"/>
                    <a:pt x="501" y="1736"/>
                    <a:pt x="468" y="1569"/>
                  </a:cubicBezTo>
                  <a:cubicBezTo>
                    <a:pt x="468" y="1235"/>
                    <a:pt x="634" y="935"/>
                    <a:pt x="935" y="768"/>
                  </a:cubicBezTo>
                  <a:cubicBezTo>
                    <a:pt x="1135" y="635"/>
                    <a:pt x="1368" y="568"/>
                    <a:pt x="1635" y="501"/>
                  </a:cubicBezTo>
                  <a:close/>
                  <a:moveTo>
                    <a:pt x="1902" y="1"/>
                  </a:moveTo>
                  <a:cubicBezTo>
                    <a:pt x="1502" y="68"/>
                    <a:pt x="1068" y="201"/>
                    <a:pt x="701" y="435"/>
                  </a:cubicBezTo>
                  <a:cubicBezTo>
                    <a:pt x="267" y="668"/>
                    <a:pt x="1" y="1135"/>
                    <a:pt x="67" y="1635"/>
                  </a:cubicBezTo>
                  <a:cubicBezTo>
                    <a:pt x="101" y="1936"/>
                    <a:pt x="301" y="2169"/>
                    <a:pt x="568" y="2303"/>
                  </a:cubicBezTo>
                  <a:cubicBezTo>
                    <a:pt x="668" y="2369"/>
                    <a:pt x="801" y="2403"/>
                    <a:pt x="935" y="2403"/>
                  </a:cubicBezTo>
                  <a:cubicBezTo>
                    <a:pt x="1035" y="2403"/>
                    <a:pt x="1168" y="2369"/>
                    <a:pt x="1268" y="2303"/>
                  </a:cubicBezTo>
                  <a:cubicBezTo>
                    <a:pt x="1602" y="2036"/>
                    <a:pt x="1802" y="1635"/>
                    <a:pt x="1802" y="1235"/>
                  </a:cubicBezTo>
                  <a:lnTo>
                    <a:pt x="1802" y="1168"/>
                  </a:lnTo>
                  <a:cubicBezTo>
                    <a:pt x="1835" y="835"/>
                    <a:pt x="2102" y="435"/>
                    <a:pt x="2302" y="435"/>
                  </a:cubicBezTo>
                  <a:cubicBezTo>
                    <a:pt x="2402" y="435"/>
                    <a:pt x="2502" y="335"/>
                    <a:pt x="2502" y="234"/>
                  </a:cubicBezTo>
                  <a:cubicBezTo>
                    <a:pt x="2502" y="101"/>
                    <a:pt x="2402" y="1"/>
                    <a:pt x="230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40"/>
            <p:cNvSpPr/>
            <p:nvPr/>
          </p:nvSpPr>
          <p:spPr>
            <a:xfrm>
              <a:off x="2582042" y="2770809"/>
              <a:ext cx="49379" cy="52150"/>
            </a:xfrm>
            <a:custGeom>
              <a:avLst/>
              <a:gdLst/>
              <a:ahLst/>
              <a:cxnLst/>
              <a:rect l="l" t="t" r="r" b="b"/>
              <a:pathLst>
                <a:path w="2370" h="2503" extrusionOk="0">
                  <a:moveTo>
                    <a:pt x="835" y="534"/>
                  </a:moveTo>
                  <a:cubicBezTo>
                    <a:pt x="1102" y="634"/>
                    <a:pt x="1302" y="734"/>
                    <a:pt x="1502" y="901"/>
                  </a:cubicBezTo>
                  <a:cubicBezTo>
                    <a:pt x="1769" y="1101"/>
                    <a:pt x="1902" y="1401"/>
                    <a:pt x="1869" y="1735"/>
                  </a:cubicBezTo>
                  <a:cubicBezTo>
                    <a:pt x="1835" y="1902"/>
                    <a:pt x="1702" y="2002"/>
                    <a:pt x="1569" y="2068"/>
                  </a:cubicBezTo>
                  <a:cubicBezTo>
                    <a:pt x="1527" y="2082"/>
                    <a:pt x="1480" y="2090"/>
                    <a:pt x="1432" y="2090"/>
                  </a:cubicBezTo>
                  <a:cubicBezTo>
                    <a:pt x="1364" y="2090"/>
                    <a:pt x="1294" y="2074"/>
                    <a:pt x="1235" y="2035"/>
                  </a:cubicBezTo>
                  <a:cubicBezTo>
                    <a:pt x="1035" y="1902"/>
                    <a:pt x="1001" y="1568"/>
                    <a:pt x="1001" y="1268"/>
                  </a:cubicBezTo>
                  <a:lnTo>
                    <a:pt x="1001" y="1201"/>
                  </a:lnTo>
                  <a:cubicBezTo>
                    <a:pt x="1001" y="968"/>
                    <a:pt x="935" y="734"/>
                    <a:pt x="835" y="534"/>
                  </a:cubicBezTo>
                  <a:close/>
                  <a:moveTo>
                    <a:pt x="234" y="0"/>
                  </a:moveTo>
                  <a:cubicBezTo>
                    <a:pt x="101" y="0"/>
                    <a:pt x="1" y="67"/>
                    <a:pt x="1" y="200"/>
                  </a:cubicBezTo>
                  <a:cubicBezTo>
                    <a:pt x="1" y="301"/>
                    <a:pt x="67" y="401"/>
                    <a:pt x="168" y="434"/>
                  </a:cubicBezTo>
                  <a:cubicBezTo>
                    <a:pt x="368" y="434"/>
                    <a:pt x="601" y="901"/>
                    <a:pt x="601" y="1235"/>
                  </a:cubicBezTo>
                  <a:lnTo>
                    <a:pt x="601" y="1268"/>
                  </a:lnTo>
                  <a:cubicBezTo>
                    <a:pt x="534" y="1702"/>
                    <a:pt x="701" y="2102"/>
                    <a:pt x="1001" y="2402"/>
                  </a:cubicBezTo>
                  <a:cubicBezTo>
                    <a:pt x="1135" y="2469"/>
                    <a:pt x="1268" y="2502"/>
                    <a:pt x="1402" y="2502"/>
                  </a:cubicBezTo>
                  <a:cubicBezTo>
                    <a:pt x="1502" y="2502"/>
                    <a:pt x="1602" y="2469"/>
                    <a:pt x="1702" y="2435"/>
                  </a:cubicBezTo>
                  <a:cubicBezTo>
                    <a:pt x="1969" y="2335"/>
                    <a:pt x="2202" y="2102"/>
                    <a:pt x="2269" y="1802"/>
                  </a:cubicBezTo>
                  <a:cubicBezTo>
                    <a:pt x="2369" y="1335"/>
                    <a:pt x="2169" y="834"/>
                    <a:pt x="1769" y="534"/>
                  </a:cubicBezTo>
                  <a:cubicBezTo>
                    <a:pt x="1435" y="301"/>
                    <a:pt x="1035" y="100"/>
                    <a:pt x="6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40"/>
            <p:cNvSpPr/>
            <p:nvPr/>
          </p:nvSpPr>
          <p:spPr>
            <a:xfrm>
              <a:off x="2555643" y="2775018"/>
              <a:ext cx="27127" cy="92403"/>
            </a:xfrm>
            <a:custGeom>
              <a:avLst/>
              <a:gdLst/>
              <a:ahLst/>
              <a:cxnLst/>
              <a:rect l="l" t="t" r="r" b="b"/>
              <a:pathLst>
                <a:path w="1302" h="4435" extrusionOk="0">
                  <a:moveTo>
                    <a:pt x="1070" y="1"/>
                  </a:moveTo>
                  <a:cubicBezTo>
                    <a:pt x="974" y="1"/>
                    <a:pt x="883" y="62"/>
                    <a:pt x="867" y="199"/>
                  </a:cubicBezTo>
                  <a:cubicBezTo>
                    <a:pt x="734" y="1533"/>
                    <a:pt x="434" y="2867"/>
                    <a:pt x="34" y="4168"/>
                  </a:cubicBezTo>
                  <a:cubicBezTo>
                    <a:pt x="0" y="4268"/>
                    <a:pt x="67" y="4368"/>
                    <a:pt x="167" y="4435"/>
                  </a:cubicBezTo>
                  <a:lnTo>
                    <a:pt x="234" y="4435"/>
                  </a:lnTo>
                  <a:cubicBezTo>
                    <a:pt x="334" y="4435"/>
                    <a:pt x="400" y="4368"/>
                    <a:pt x="467" y="4302"/>
                  </a:cubicBezTo>
                  <a:cubicBezTo>
                    <a:pt x="867" y="2967"/>
                    <a:pt x="1134" y="1600"/>
                    <a:pt x="1301" y="232"/>
                  </a:cubicBezTo>
                  <a:cubicBezTo>
                    <a:pt x="1301" y="87"/>
                    <a:pt x="1183" y="1"/>
                    <a:pt x="107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40"/>
            <p:cNvSpPr/>
            <p:nvPr/>
          </p:nvSpPr>
          <p:spPr>
            <a:xfrm>
              <a:off x="2580980" y="2771580"/>
              <a:ext cx="19856" cy="117405"/>
            </a:xfrm>
            <a:custGeom>
              <a:avLst/>
              <a:gdLst/>
              <a:ahLst/>
              <a:cxnLst/>
              <a:rect l="l" t="t" r="r" b="b"/>
              <a:pathLst>
                <a:path w="953" h="5635" extrusionOk="0">
                  <a:moveTo>
                    <a:pt x="279" y="0"/>
                  </a:moveTo>
                  <a:cubicBezTo>
                    <a:pt x="133" y="0"/>
                    <a:pt x="1" y="165"/>
                    <a:pt x="118" y="330"/>
                  </a:cubicBezTo>
                  <a:cubicBezTo>
                    <a:pt x="419" y="897"/>
                    <a:pt x="519" y="1531"/>
                    <a:pt x="419" y="2165"/>
                  </a:cubicBezTo>
                  <a:cubicBezTo>
                    <a:pt x="419" y="2365"/>
                    <a:pt x="385" y="2599"/>
                    <a:pt x="352" y="2832"/>
                  </a:cubicBezTo>
                  <a:cubicBezTo>
                    <a:pt x="252" y="3266"/>
                    <a:pt x="219" y="3733"/>
                    <a:pt x="219" y="4200"/>
                  </a:cubicBezTo>
                  <a:cubicBezTo>
                    <a:pt x="252" y="4633"/>
                    <a:pt x="319" y="5067"/>
                    <a:pt x="485" y="5501"/>
                  </a:cubicBezTo>
                  <a:cubicBezTo>
                    <a:pt x="519" y="5567"/>
                    <a:pt x="585" y="5634"/>
                    <a:pt x="686" y="5634"/>
                  </a:cubicBezTo>
                  <a:cubicBezTo>
                    <a:pt x="719" y="5634"/>
                    <a:pt x="752" y="5634"/>
                    <a:pt x="752" y="5601"/>
                  </a:cubicBezTo>
                  <a:cubicBezTo>
                    <a:pt x="886" y="5567"/>
                    <a:pt x="919" y="5434"/>
                    <a:pt x="886" y="5334"/>
                  </a:cubicBezTo>
                  <a:cubicBezTo>
                    <a:pt x="752" y="4967"/>
                    <a:pt x="652" y="4567"/>
                    <a:pt x="652" y="4166"/>
                  </a:cubicBezTo>
                  <a:cubicBezTo>
                    <a:pt x="652" y="3733"/>
                    <a:pt x="686" y="3299"/>
                    <a:pt x="752" y="2899"/>
                  </a:cubicBezTo>
                  <a:cubicBezTo>
                    <a:pt x="786" y="2665"/>
                    <a:pt x="819" y="2432"/>
                    <a:pt x="852" y="2198"/>
                  </a:cubicBezTo>
                  <a:cubicBezTo>
                    <a:pt x="952" y="1464"/>
                    <a:pt x="819" y="731"/>
                    <a:pt x="452" y="97"/>
                  </a:cubicBezTo>
                  <a:cubicBezTo>
                    <a:pt x="403" y="28"/>
                    <a:pt x="340" y="0"/>
                    <a:pt x="27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40"/>
            <p:cNvSpPr/>
            <p:nvPr/>
          </p:nvSpPr>
          <p:spPr>
            <a:xfrm>
              <a:off x="2532015" y="2378525"/>
              <a:ext cx="189057" cy="119135"/>
            </a:xfrm>
            <a:custGeom>
              <a:avLst/>
              <a:gdLst/>
              <a:ahLst/>
              <a:cxnLst/>
              <a:rect l="l" t="t" r="r" b="b"/>
              <a:pathLst>
                <a:path w="9074" h="5718" extrusionOk="0">
                  <a:moveTo>
                    <a:pt x="3386" y="1"/>
                  </a:moveTo>
                  <a:cubicBezTo>
                    <a:pt x="2775" y="1"/>
                    <a:pt x="2132" y="93"/>
                    <a:pt x="1468" y="314"/>
                  </a:cubicBezTo>
                  <a:cubicBezTo>
                    <a:pt x="334" y="681"/>
                    <a:pt x="0" y="2316"/>
                    <a:pt x="267" y="3450"/>
                  </a:cubicBezTo>
                  <a:cubicBezTo>
                    <a:pt x="578" y="3415"/>
                    <a:pt x="885" y="3396"/>
                    <a:pt x="1189" y="3396"/>
                  </a:cubicBezTo>
                  <a:cubicBezTo>
                    <a:pt x="1766" y="3396"/>
                    <a:pt x="2334" y="3464"/>
                    <a:pt x="2902" y="3616"/>
                  </a:cubicBezTo>
                  <a:lnTo>
                    <a:pt x="2969" y="3717"/>
                  </a:lnTo>
                  <a:cubicBezTo>
                    <a:pt x="3102" y="3416"/>
                    <a:pt x="3202" y="2883"/>
                    <a:pt x="3336" y="2549"/>
                  </a:cubicBezTo>
                  <a:lnTo>
                    <a:pt x="3336" y="2549"/>
                  </a:lnTo>
                  <a:cubicBezTo>
                    <a:pt x="3302" y="2949"/>
                    <a:pt x="3236" y="3350"/>
                    <a:pt x="3202" y="3750"/>
                  </a:cubicBezTo>
                  <a:cubicBezTo>
                    <a:pt x="3503" y="3817"/>
                    <a:pt x="3836" y="3883"/>
                    <a:pt x="4136" y="3917"/>
                  </a:cubicBezTo>
                  <a:cubicBezTo>
                    <a:pt x="4236" y="3583"/>
                    <a:pt x="4336" y="3216"/>
                    <a:pt x="4437" y="2849"/>
                  </a:cubicBezTo>
                  <a:lnTo>
                    <a:pt x="4437" y="2849"/>
                  </a:lnTo>
                  <a:cubicBezTo>
                    <a:pt x="4370" y="3250"/>
                    <a:pt x="4370" y="3616"/>
                    <a:pt x="4303" y="4017"/>
                  </a:cubicBezTo>
                  <a:cubicBezTo>
                    <a:pt x="4537" y="4017"/>
                    <a:pt x="4770" y="4117"/>
                    <a:pt x="4970" y="4284"/>
                  </a:cubicBezTo>
                  <a:lnTo>
                    <a:pt x="5737" y="4784"/>
                  </a:lnTo>
                  <a:cubicBezTo>
                    <a:pt x="5838" y="4417"/>
                    <a:pt x="5871" y="4050"/>
                    <a:pt x="5971" y="3683"/>
                  </a:cubicBezTo>
                  <a:lnTo>
                    <a:pt x="5971" y="3683"/>
                  </a:lnTo>
                  <a:cubicBezTo>
                    <a:pt x="6004" y="4117"/>
                    <a:pt x="5971" y="4584"/>
                    <a:pt x="5871" y="5051"/>
                  </a:cubicBezTo>
                  <a:cubicBezTo>
                    <a:pt x="6071" y="5251"/>
                    <a:pt x="6405" y="5518"/>
                    <a:pt x="6638" y="5718"/>
                  </a:cubicBezTo>
                  <a:cubicBezTo>
                    <a:pt x="8006" y="4884"/>
                    <a:pt x="9073" y="3850"/>
                    <a:pt x="8506" y="2282"/>
                  </a:cubicBezTo>
                  <a:cubicBezTo>
                    <a:pt x="8424" y="2062"/>
                    <a:pt x="6273" y="1"/>
                    <a:pt x="338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40"/>
            <p:cNvSpPr/>
            <p:nvPr/>
          </p:nvSpPr>
          <p:spPr>
            <a:xfrm>
              <a:off x="2682140" y="2556737"/>
              <a:ext cx="17397" cy="15480"/>
            </a:xfrm>
            <a:custGeom>
              <a:avLst/>
              <a:gdLst/>
              <a:ahLst/>
              <a:cxnLst/>
              <a:rect l="l" t="t" r="r" b="b"/>
              <a:pathLst>
                <a:path w="835" h="743" extrusionOk="0">
                  <a:moveTo>
                    <a:pt x="467" y="0"/>
                  </a:moveTo>
                  <a:cubicBezTo>
                    <a:pt x="134" y="0"/>
                    <a:pt x="0" y="401"/>
                    <a:pt x="200" y="634"/>
                  </a:cubicBezTo>
                  <a:cubicBezTo>
                    <a:pt x="275" y="709"/>
                    <a:pt x="368" y="743"/>
                    <a:pt x="459" y="743"/>
                  </a:cubicBezTo>
                  <a:cubicBezTo>
                    <a:pt x="650" y="743"/>
                    <a:pt x="834" y="593"/>
                    <a:pt x="834" y="367"/>
                  </a:cubicBezTo>
                  <a:cubicBezTo>
                    <a:pt x="834" y="167"/>
                    <a:pt x="667" y="0"/>
                    <a:pt x="4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40"/>
            <p:cNvSpPr/>
            <p:nvPr/>
          </p:nvSpPr>
          <p:spPr>
            <a:xfrm>
              <a:off x="2279709" y="4388159"/>
              <a:ext cx="191828" cy="67443"/>
            </a:xfrm>
            <a:custGeom>
              <a:avLst/>
              <a:gdLst/>
              <a:ahLst/>
              <a:cxnLst/>
              <a:rect l="l" t="t" r="r" b="b"/>
              <a:pathLst>
                <a:path w="9207" h="3237" extrusionOk="0">
                  <a:moveTo>
                    <a:pt x="5638" y="1"/>
                  </a:moveTo>
                  <a:cubicBezTo>
                    <a:pt x="5404" y="1"/>
                    <a:pt x="5137" y="67"/>
                    <a:pt x="4937" y="201"/>
                  </a:cubicBezTo>
                  <a:cubicBezTo>
                    <a:pt x="2936" y="1301"/>
                    <a:pt x="2702" y="1301"/>
                    <a:pt x="467" y="1735"/>
                  </a:cubicBezTo>
                  <a:cubicBezTo>
                    <a:pt x="0" y="1835"/>
                    <a:pt x="167" y="3003"/>
                    <a:pt x="1301" y="3003"/>
                  </a:cubicBezTo>
                  <a:cubicBezTo>
                    <a:pt x="2004" y="3027"/>
                    <a:pt x="2424" y="3034"/>
                    <a:pt x="2755" y="3034"/>
                  </a:cubicBezTo>
                  <a:cubicBezTo>
                    <a:pt x="3118" y="3034"/>
                    <a:pt x="3374" y="3026"/>
                    <a:pt x="3776" y="3026"/>
                  </a:cubicBezTo>
                  <a:cubicBezTo>
                    <a:pt x="4002" y="3026"/>
                    <a:pt x="4274" y="3029"/>
                    <a:pt x="4637" y="3036"/>
                  </a:cubicBezTo>
                  <a:cubicBezTo>
                    <a:pt x="6005" y="3069"/>
                    <a:pt x="7673" y="3203"/>
                    <a:pt x="8740" y="3236"/>
                  </a:cubicBezTo>
                  <a:lnTo>
                    <a:pt x="8773" y="3236"/>
                  </a:lnTo>
                  <a:cubicBezTo>
                    <a:pt x="9040" y="3236"/>
                    <a:pt x="9207" y="3003"/>
                    <a:pt x="9207" y="2769"/>
                  </a:cubicBezTo>
                  <a:lnTo>
                    <a:pt x="8973" y="301"/>
                  </a:lnTo>
                  <a:cubicBezTo>
                    <a:pt x="8940" y="167"/>
                    <a:pt x="8873" y="101"/>
                    <a:pt x="8740" y="101"/>
                  </a:cubicBezTo>
                  <a:lnTo>
                    <a:pt x="563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40"/>
            <p:cNvSpPr/>
            <p:nvPr/>
          </p:nvSpPr>
          <p:spPr>
            <a:xfrm>
              <a:off x="2351990" y="4394410"/>
              <a:ext cx="31294" cy="25231"/>
            </a:xfrm>
            <a:custGeom>
              <a:avLst/>
              <a:gdLst/>
              <a:ahLst/>
              <a:cxnLst/>
              <a:rect l="l" t="t" r="r" b="b"/>
              <a:pathLst>
                <a:path w="1502" h="1211" extrusionOk="0">
                  <a:moveTo>
                    <a:pt x="1268" y="201"/>
                  </a:moveTo>
                  <a:lnTo>
                    <a:pt x="1268" y="201"/>
                  </a:lnTo>
                  <a:cubicBezTo>
                    <a:pt x="935" y="701"/>
                    <a:pt x="601" y="1035"/>
                    <a:pt x="367" y="1068"/>
                  </a:cubicBezTo>
                  <a:cubicBezTo>
                    <a:pt x="301" y="1068"/>
                    <a:pt x="201" y="1035"/>
                    <a:pt x="167" y="968"/>
                  </a:cubicBezTo>
                  <a:cubicBezTo>
                    <a:pt x="134" y="968"/>
                    <a:pt x="134" y="935"/>
                    <a:pt x="134" y="901"/>
                  </a:cubicBezTo>
                  <a:lnTo>
                    <a:pt x="167" y="868"/>
                  </a:lnTo>
                  <a:cubicBezTo>
                    <a:pt x="234" y="668"/>
                    <a:pt x="801" y="368"/>
                    <a:pt x="1268" y="201"/>
                  </a:cubicBezTo>
                  <a:close/>
                  <a:moveTo>
                    <a:pt x="1402" y="1"/>
                  </a:moveTo>
                  <a:cubicBezTo>
                    <a:pt x="1268" y="67"/>
                    <a:pt x="101" y="534"/>
                    <a:pt x="34" y="901"/>
                  </a:cubicBezTo>
                  <a:cubicBezTo>
                    <a:pt x="1" y="968"/>
                    <a:pt x="34" y="1035"/>
                    <a:pt x="101" y="1102"/>
                  </a:cubicBezTo>
                  <a:cubicBezTo>
                    <a:pt x="155" y="1156"/>
                    <a:pt x="254" y="1211"/>
                    <a:pt x="343" y="1211"/>
                  </a:cubicBezTo>
                  <a:cubicBezTo>
                    <a:pt x="363" y="1211"/>
                    <a:pt x="382" y="1208"/>
                    <a:pt x="401" y="1202"/>
                  </a:cubicBezTo>
                  <a:cubicBezTo>
                    <a:pt x="834" y="1168"/>
                    <a:pt x="1268" y="501"/>
                    <a:pt x="1502" y="101"/>
                  </a:cubicBezTo>
                  <a:lnTo>
                    <a:pt x="1468" y="67"/>
                  </a:lnTo>
                  <a:cubicBezTo>
                    <a:pt x="1502" y="67"/>
                    <a:pt x="1502" y="34"/>
                    <a:pt x="146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40"/>
            <p:cNvSpPr/>
            <p:nvPr/>
          </p:nvSpPr>
          <p:spPr>
            <a:xfrm>
              <a:off x="2350593" y="4386763"/>
              <a:ext cx="32690" cy="13376"/>
            </a:xfrm>
            <a:custGeom>
              <a:avLst/>
              <a:gdLst/>
              <a:ahLst/>
              <a:cxnLst/>
              <a:rect l="l" t="t" r="r" b="b"/>
              <a:pathLst>
                <a:path w="1569" h="642" extrusionOk="0">
                  <a:moveTo>
                    <a:pt x="468" y="101"/>
                  </a:moveTo>
                  <a:cubicBezTo>
                    <a:pt x="801" y="134"/>
                    <a:pt x="1102" y="234"/>
                    <a:pt x="1368" y="401"/>
                  </a:cubicBezTo>
                  <a:cubicBezTo>
                    <a:pt x="1157" y="472"/>
                    <a:pt x="881" y="514"/>
                    <a:pt x="648" y="514"/>
                  </a:cubicBezTo>
                  <a:cubicBezTo>
                    <a:pt x="439" y="514"/>
                    <a:pt x="264" y="480"/>
                    <a:pt x="201" y="401"/>
                  </a:cubicBezTo>
                  <a:cubicBezTo>
                    <a:pt x="201" y="401"/>
                    <a:pt x="168" y="368"/>
                    <a:pt x="201" y="334"/>
                  </a:cubicBezTo>
                  <a:lnTo>
                    <a:pt x="201" y="301"/>
                  </a:lnTo>
                  <a:lnTo>
                    <a:pt x="234" y="268"/>
                  </a:lnTo>
                  <a:cubicBezTo>
                    <a:pt x="301" y="168"/>
                    <a:pt x="368" y="134"/>
                    <a:pt x="468" y="101"/>
                  </a:cubicBezTo>
                  <a:close/>
                  <a:moveTo>
                    <a:pt x="434" y="1"/>
                  </a:moveTo>
                  <a:cubicBezTo>
                    <a:pt x="301" y="1"/>
                    <a:pt x="201" y="68"/>
                    <a:pt x="101" y="201"/>
                  </a:cubicBezTo>
                  <a:cubicBezTo>
                    <a:pt x="1" y="334"/>
                    <a:pt x="34" y="434"/>
                    <a:pt x="101" y="501"/>
                  </a:cubicBezTo>
                  <a:cubicBezTo>
                    <a:pt x="188" y="603"/>
                    <a:pt x="402" y="641"/>
                    <a:pt x="642" y="641"/>
                  </a:cubicBezTo>
                  <a:cubicBezTo>
                    <a:pt x="955" y="641"/>
                    <a:pt x="1314" y="577"/>
                    <a:pt x="1502" y="501"/>
                  </a:cubicBezTo>
                  <a:cubicBezTo>
                    <a:pt x="1535" y="468"/>
                    <a:pt x="1535" y="468"/>
                    <a:pt x="1535" y="434"/>
                  </a:cubicBezTo>
                  <a:cubicBezTo>
                    <a:pt x="1569" y="434"/>
                    <a:pt x="1535" y="401"/>
                    <a:pt x="1535" y="401"/>
                  </a:cubicBezTo>
                  <a:cubicBezTo>
                    <a:pt x="1202" y="134"/>
                    <a:pt x="835" y="1"/>
                    <a:pt x="4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40"/>
            <p:cNvSpPr/>
            <p:nvPr/>
          </p:nvSpPr>
          <p:spPr>
            <a:xfrm>
              <a:off x="2693954" y="4388034"/>
              <a:ext cx="193224" cy="74506"/>
            </a:xfrm>
            <a:custGeom>
              <a:avLst/>
              <a:gdLst/>
              <a:ahLst/>
              <a:cxnLst/>
              <a:rect l="l" t="t" r="r" b="b"/>
              <a:pathLst>
                <a:path w="9274" h="3576" extrusionOk="0">
                  <a:moveTo>
                    <a:pt x="8591" y="0"/>
                  </a:moveTo>
                  <a:cubicBezTo>
                    <a:pt x="8574" y="0"/>
                    <a:pt x="8557" y="2"/>
                    <a:pt x="8540" y="7"/>
                  </a:cubicBezTo>
                  <a:lnTo>
                    <a:pt x="4970" y="107"/>
                  </a:lnTo>
                  <a:cubicBezTo>
                    <a:pt x="4941" y="104"/>
                    <a:pt x="4916" y="102"/>
                    <a:pt x="4893" y="102"/>
                  </a:cubicBezTo>
                  <a:cubicBezTo>
                    <a:pt x="4652" y="102"/>
                    <a:pt x="4714" y="255"/>
                    <a:pt x="4470" y="407"/>
                  </a:cubicBezTo>
                  <a:cubicBezTo>
                    <a:pt x="3336" y="1341"/>
                    <a:pt x="2002" y="1975"/>
                    <a:pt x="567" y="2342"/>
                  </a:cubicBezTo>
                  <a:cubicBezTo>
                    <a:pt x="0" y="2508"/>
                    <a:pt x="367" y="3576"/>
                    <a:pt x="1768" y="3576"/>
                  </a:cubicBezTo>
                  <a:cubicBezTo>
                    <a:pt x="4137" y="3542"/>
                    <a:pt x="3203" y="3509"/>
                    <a:pt x="5204" y="3442"/>
                  </a:cubicBezTo>
                  <a:cubicBezTo>
                    <a:pt x="6905" y="3409"/>
                    <a:pt x="7372" y="3409"/>
                    <a:pt x="8706" y="3409"/>
                  </a:cubicBezTo>
                  <a:lnTo>
                    <a:pt x="8773" y="3409"/>
                  </a:lnTo>
                  <a:cubicBezTo>
                    <a:pt x="9073" y="3409"/>
                    <a:pt x="9274" y="3142"/>
                    <a:pt x="9274" y="2875"/>
                  </a:cubicBezTo>
                  <a:lnTo>
                    <a:pt x="8807" y="207"/>
                  </a:lnTo>
                  <a:cubicBezTo>
                    <a:pt x="8778" y="91"/>
                    <a:pt x="8698" y="0"/>
                    <a:pt x="859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40"/>
            <p:cNvSpPr/>
            <p:nvPr/>
          </p:nvSpPr>
          <p:spPr>
            <a:xfrm>
              <a:off x="2743294" y="4397890"/>
              <a:ext cx="43816" cy="18356"/>
            </a:xfrm>
            <a:custGeom>
              <a:avLst/>
              <a:gdLst/>
              <a:ahLst/>
              <a:cxnLst/>
              <a:rect l="l" t="t" r="r" b="b"/>
              <a:pathLst>
                <a:path w="2103" h="881" extrusionOk="0">
                  <a:moveTo>
                    <a:pt x="1802" y="167"/>
                  </a:moveTo>
                  <a:cubicBezTo>
                    <a:pt x="1214" y="539"/>
                    <a:pt x="740" y="738"/>
                    <a:pt x="435" y="738"/>
                  </a:cubicBezTo>
                  <a:cubicBezTo>
                    <a:pt x="412" y="738"/>
                    <a:pt x="389" y="737"/>
                    <a:pt x="368" y="734"/>
                  </a:cubicBezTo>
                  <a:cubicBezTo>
                    <a:pt x="301" y="734"/>
                    <a:pt x="201" y="668"/>
                    <a:pt x="167" y="568"/>
                  </a:cubicBezTo>
                  <a:cubicBezTo>
                    <a:pt x="167" y="534"/>
                    <a:pt x="167" y="501"/>
                    <a:pt x="167" y="501"/>
                  </a:cubicBezTo>
                  <a:lnTo>
                    <a:pt x="201" y="468"/>
                  </a:lnTo>
                  <a:cubicBezTo>
                    <a:pt x="368" y="267"/>
                    <a:pt x="1168" y="201"/>
                    <a:pt x="1802" y="167"/>
                  </a:cubicBezTo>
                  <a:close/>
                  <a:moveTo>
                    <a:pt x="2035" y="1"/>
                  </a:moveTo>
                  <a:cubicBezTo>
                    <a:pt x="1835" y="1"/>
                    <a:pt x="301" y="67"/>
                    <a:pt x="34" y="434"/>
                  </a:cubicBezTo>
                  <a:cubicBezTo>
                    <a:pt x="1" y="501"/>
                    <a:pt x="1" y="568"/>
                    <a:pt x="34" y="634"/>
                  </a:cubicBezTo>
                  <a:cubicBezTo>
                    <a:pt x="134" y="768"/>
                    <a:pt x="234" y="868"/>
                    <a:pt x="368" y="868"/>
                  </a:cubicBezTo>
                  <a:cubicBezTo>
                    <a:pt x="412" y="877"/>
                    <a:pt x="458" y="881"/>
                    <a:pt x="507" y="881"/>
                  </a:cubicBezTo>
                  <a:cubicBezTo>
                    <a:pt x="1006" y="881"/>
                    <a:pt x="1707" y="438"/>
                    <a:pt x="2102" y="134"/>
                  </a:cubicBezTo>
                  <a:cubicBezTo>
                    <a:pt x="2102" y="101"/>
                    <a:pt x="2102" y="67"/>
                    <a:pt x="2102" y="67"/>
                  </a:cubicBezTo>
                  <a:cubicBezTo>
                    <a:pt x="2102" y="34"/>
                    <a:pt x="2069" y="1"/>
                    <a:pt x="20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40"/>
            <p:cNvSpPr/>
            <p:nvPr/>
          </p:nvSpPr>
          <p:spPr>
            <a:xfrm>
              <a:off x="2750253" y="4382346"/>
              <a:ext cx="36857" cy="19106"/>
            </a:xfrm>
            <a:custGeom>
              <a:avLst/>
              <a:gdLst/>
              <a:ahLst/>
              <a:cxnLst/>
              <a:rect l="l" t="t" r="r" b="b"/>
              <a:pathLst>
                <a:path w="1769" h="917" extrusionOk="0">
                  <a:moveTo>
                    <a:pt x="506" y="132"/>
                  </a:moveTo>
                  <a:cubicBezTo>
                    <a:pt x="539" y="132"/>
                    <a:pt x="571" y="136"/>
                    <a:pt x="601" y="146"/>
                  </a:cubicBezTo>
                  <a:cubicBezTo>
                    <a:pt x="968" y="246"/>
                    <a:pt x="1301" y="446"/>
                    <a:pt x="1535" y="747"/>
                  </a:cubicBezTo>
                  <a:cubicBezTo>
                    <a:pt x="1034" y="747"/>
                    <a:pt x="267" y="513"/>
                    <a:pt x="167" y="346"/>
                  </a:cubicBezTo>
                  <a:cubicBezTo>
                    <a:pt x="167" y="346"/>
                    <a:pt x="167" y="280"/>
                    <a:pt x="234" y="246"/>
                  </a:cubicBezTo>
                  <a:lnTo>
                    <a:pt x="267" y="179"/>
                  </a:lnTo>
                  <a:cubicBezTo>
                    <a:pt x="338" y="156"/>
                    <a:pt x="425" y="132"/>
                    <a:pt x="506" y="132"/>
                  </a:cubicBezTo>
                  <a:close/>
                  <a:moveTo>
                    <a:pt x="543" y="0"/>
                  </a:moveTo>
                  <a:cubicBezTo>
                    <a:pt x="419" y="0"/>
                    <a:pt x="300" y="38"/>
                    <a:pt x="200" y="113"/>
                  </a:cubicBezTo>
                  <a:cubicBezTo>
                    <a:pt x="0" y="213"/>
                    <a:pt x="0" y="313"/>
                    <a:pt x="34" y="413"/>
                  </a:cubicBezTo>
                  <a:cubicBezTo>
                    <a:pt x="158" y="694"/>
                    <a:pt x="1102" y="917"/>
                    <a:pt x="1605" y="917"/>
                  </a:cubicBezTo>
                  <a:cubicBezTo>
                    <a:pt x="1639" y="917"/>
                    <a:pt x="1672" y="915"/>
                    <a:pt x="1701" y="913"/>
                  </a:cubicBezTo>
                  <a:cubicBezTo>
                    <a:pt x="1735" y="913"/>
                    <a:pt x="1735" y="913"/>
                    <a:pt x="1768" y="880"/>
                  </a:cubicBezTo>
                  <a:cubicBezTo>
                    <a:pt x="1768" y="847"/>
                    <a:pt x="1768" y="813"/>
                    <a:pt x="1768" y="813"/>
                  </a:cubicBezTo>
                  <a:cubicBezTo>
                    <a:pt x="1735" y="780"/>
                    <a:pt x="1201" y="113"/>
                    <a:pt x="667" y="13"/>
                  </a:cubicBezTo>
                  <a:cubicBezTo>
                    <a:pt x="626" y="4"/>
                    <a:pt x="584" y="0"/>
                    <a:pt x="54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40"/>
            <p:cNvSpPr/>
            <p:nvPr/>
          </p:nvSpPr>
          <p:spPr>
            <a:xfrm>
              <a:off x="2010025" y="3004341"/>
              <a:ext cx="114697" cy="99237"/>
            </a:xfrm>
            <a:custGeom>
              <a:avLst/>
              <a:gdLst/>
              <a:ahLst/>
              <a:cxnLst/>
              <a:rect l="l" t="t" r="r" b="b"/>
              <a:pathLst>
                <a:path w="5505" h="4763" extrusionOk="0">
                  <a:moveTo>
                    <a:pt x="1936" y="0"/>
                  </a:moveTo>
                  <a:lnTo>
                    <a:pt x="601" y="934"/>
                  </a:lnTo>
                  <a:cubicBezTo>
                    <a:pt x="1" y="2102"/>
                    <a:pt x="1969" y="3536"/>
                    <a:pt x="1969" y="3536"/>
                  </a:cubicBezTo>
                  <a:lnTo>
                    <a:pt x="2903" y="4470"/>
                  </a:lnTo>
                  <a:cubicBezTo>
                    <a:pt x="3073" y="4659"/>
                    <a:pt x="3317" y="4762"/>
                    <a:pt x="3563" y="4762"/>
                  </a:cubicBezTo>
                  <a:cubicBezTo>
                    <a:pt x="3753" y="4762"/>
                    <a:pt x="3944" y="4701"/>
                    <a:pt x="4104" y="4570"/>
                  </a:cubicBezTo>
                  <a:lnTo>
                    <a:pt x="5004" y="3937"/>
                  </a:lnTo>
                  <a:lnTo>
                    <a:pt x="5038" y="3903"/>
                  </a:lnTo>
                  <a:cubicBezTo>
                    <a:pt x="5438" y="3603"/>
                    <a:pt x="5505" y="3069"/>
                    <a:pt x="5238" y="2669"/>
                  </a:cubicBezTo>
                  <a:lnTo>
                    <a:pt x="4637" y="1835"/>
                  </a:lnTo>
                  <a:cubicBezTo>
                    <a:pt x="4371" y="1501"/>
                    <a:pt x="4070" y="1201"/>
                    <a:pt x="3703" y="1001"/>
                  </a:cubicBezTo>
                  <a:lnTo>
                    <a:pt x="1936" y="0"/>
                  </a:ln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40"/>
            <p:cNvSpPr/>
            <p:nvPr/>
          </p:nvSpPr>
          <p:spPr>
            <a:xfrm>
              <a:off x="1851566" y="2461245"/>
              <a:ext cx="214767" cy="576442"/>
            </a:xfrm>
            <a:custGeom>
              <a:avLst/>
              <a:gdLst/>
              <a:ahLst/>
              <a:cxnLst/>
              <a:rect l="l" t="t" r="r" b="b"/>
              <a:pathLst>
                <a:path w="10308" h="27667" extrusionOk="0">
                  <a:moveTo>
                    <a:pt x="3066" y="0"/>
                  </a:moveTo>
                  <a:cubicBezTo>
                    <a:pt x="2063" y="0"/>
                    <a:pt x="1058" y="534"/>
                    <a:pt x="567" y="1615"/>
                  </a:cubicBezTo>
                  <a:cubicBezTo>
                    <a:pt x="334" y="2148"/>
                    <a:pt x="167" y="2749"/>
                    <a:pt x="100" y="3349"/>
                  </a:cubicBezTo>
                  <a:cubicBezTo>
                    <a:pt x="34" y="3916"/>
                    <a:pt x="0" y="4483"/>
                    <a:pt x="34" y="5050"/>
                  </a:cubicBezTo>
                  <a:cubicBezTo>
                    <a:pt x="67" y="6218"/>
                    <a:pt x="167" y="7352"/>
                    <a:pt x="267" y="8519"/>
                  </a:cubicBezTo>
                  <a:cubicBezTo>
                    <a:pt x="367" y="9687"/>
                    <a:pt x="534" y="13523"/>
                    <a:pt x="801" y="14691"/>
                  </a:cubicBezTo>
                  <a:cubicBezTo>
                    <a:pt x="1034" y="15958"/>
                    <a:pt x="5805" y="24464"/>
                    <a:pt x="7272" y="26799"/>
                  </a:cubicBezTo>
                  <a:cubicBezTo>
                    <a:pt x="7439" y="27099"/>
                    <a:pt x="7639" y="27400"/>
                    <a:pt x="7939" y="27666"/>
                  </a:cubicBezTo>
                  <a:cubicBezTo>
                    <a:pt x="8406" y="27466"/>
                    <a:pt x="8873" y="27199"/>
                    <a:pt x="9274" y="26899"/>
                  </a:cubicBezTo>
                  <a:cubicBezTo>
                    <a:pt x="9807" y="26566"/>
                    <a:pt x="10308" y="26265"/>
                    <a:pt x="10308" y="26265"/>
                  </a:cubicBezTo>
                  <a:lnTo>
                    <a:pt x="9974" y="25598"/>
                  </a:lnTo>
                  <a:cubicBezTo>
                    <a:pt x="9907" y="25465"/>
                    <a:pt x="9874" y="25365"/>
                    <a:pt x="9841" y="25231"/>
                  </a:cubicBezTo>
                  <a:cubicBezTo>
                    <a:pt x="8006" y="19127"/>
                    <a:pt x="6105" y="14924"/>
                    <a:pt x="6071" y="13990"/>
                  </a:cubicBezTo>
                  <a:cubicBezTo>
                    <a:pt x="6038" y="12989"/>
                    <a:pt x="6071" y="9253"/>
                    <a:pt x="6038" y="8219"/>
                  </a:cubicBezTo>
                  <a:cubicBezTo>
                    <a:pt x="6038" y="7185"/>
                    <a:pt x="6071" y="6118"/>
                    <a:pt x="6071" y="5050"/>
                  </a:cubicBezTo>
                  <a:cubicBezTo>
                    <a:pt x="6171" y="3983"/>
                    <a:pt x="6038" y="2882"/>
                    <a:pt x="5671" y="1881"/>
                  </a:cubicBezTo>
                  <a:lnTo>
                    <a:pt x="5604" y="1715"/>
                  </a:lnTo>
                  <a:cubicBezTo>
                    <a:pt x="5146" y="576"/>
                    <a:pt x="4107" y="0"/>
                    <a:pt x="306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40"/>
            <p:cNvSpPr/>
            <p:nvPr/>
          </p:nvSpPr>
          <p:spPr>
            <a:xfrm>
              <a:off x="1851566" y="2461245"/>
              <a:ext cx="214767" cy="576442"/>
            </a:xfrm>
            <a:custGeom>
              <a:avLst/>
              <a:gdLst/>
              <a:ahLst/>
              <a:cxnLst/>
              <a:rect l="l" t="t" r="r" b="b"/>
              <a:pathLst>
                <a:path w="10308" h="27667" extrusionOk="0">
                  <a:moveTo>
                    <a:pt x="3066" y="0"/>
                  </a:moveTo>
                  <a:cubicBezTo>
                    <a:pt x="2063" y="0"/>
                    <a:pt x="1058" y="534"/>
                    <a:pt x="567" y="1615"/>
                  </a:cubicBezTo>
                  <a:cubicBezTo>
                    <a:pt x="334" y="2148"/>
                    <a:pt x="167" y="2749"/>
                    <a:pt x="100" y="3349"/>
                  </a:cubicBezTo>
                  <a:cubicBezTo>
                    <a:pt x="34" y="3916"/>
                    <a:pt x="0" y="4483"/>
                    <a:pt x="34" y="5050"/>
                  </a:cubicBezTo>
                  <a:cubicBezTo>
                    <a:pt x="67" y="6218"/>
                    <a:pt x="167" y="7352"/>
                    <a:pt x="267" y="8519"/>
                  </a:cubicBezTo>
                  <a:cubicBezTo>
                    <a:pt x="367" y="9687"/>
                    <a:pt x="534" y="13523"/>
                    <a:pt x="801" y="14691"/>
                  </a:cubicBezTo>
                  <a:cubicBezTo>
                    <a:pt x="1034" y="15958"/>
                    <a:pt x="5805" y="24464"/>
                    <a:pt x="7272" y="26799"/>
                  </a:cubicBezTo>
                  <a:cubicBezTo>
                    <a:pt x="7439" y="27099"/>
                    <a:pt x="7639" y="27400"/>
                    <a:pt x="7939" y="27666"/>
                  </a:cubicBezTo>
                  <a:cubicBezTo>
                    <a:pt x="8406" y="27466"/>
                    <a:pt x="8873" y="27199"/>
                    <a:pt x="9274" y="26899"/>
                  </a:cubicBezTo>
                  <a:cubicBezTo>
                    <a:pt x="9807" y="26566"/>
                    <a:pt x="10308" y="26265"/>
                    <a:pt x="10308" y="26265"/>
                  </a:cubicBezTo>
                  <a:lnTo>
                    <a:pt x="9974" y="25598"/>
                  </a:lnTo>
                  <a:cubicBezTo>
                    <a:pt x="9907" y="25465"/>
                    <a:pt x="9874" y="25365"/>
                    <a:pt x="9841" y="25231"/>
                  </a:cubicBezTo>
                  <a:cubicBezTo>
                    <a:pt x="8006" y="19127"/>
                    <a:pt x="6105" y="14924"/>
                    <a:pt x="6071" y="13990"/>
                  </a:cubicBezTo>
                  <a:cubicBezTo>
                    <a:pt x="6038" y="12989"/>
                    <a:pt x="6071" y="9253"/>
                    <a:pt x="6038" y="8219"/>
                  </a:cubicBezTo>
                  <a:cubicBezTo>
                    <a:pt x="6038" y="7185"/>
                    <a:pt x="6071" y="6118"/>
                    <a:pt x="6071" y="5050"/>
                  </a:cubicBezTo>
                  <a:cubicBezTo>
                    <a:pt x="6171" y="3983"/>
                    <a:pt x="6038" y="2882"/>
                    <a:pt x="5671" y="1881"/>
                  </a:cubicBezTo>
                  <a:lnTo>
                    <a:pt x="5604" y="1715"/>
                  </a:lnTo>
                  <a:cubicBezTo>
                    <a:pt x="5146" y="576"/>
                    <a:pt x="4107" y="0"/>
                    <a:pt x="306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40"/>
            <p:cNvSpPr/>
            <p:nvPr/>
          </p:nvSpPr>
          <p:spPr>
            <a:xfrm>
              <a:off x="1548523" y="2426073"/>
              <a:ext cx="426742" cy="508749"/>
            </a:xfrm>
            <a:custGeom>
              <a:avLst/>
              <a:gdLst/>
              <a:ahLst/>
              <a:cxnLst/>
              <a:rect l="l" t="t" r="r" b="b"/>
              <a:pathLst>
                <a:path w="20482" h="24418" extrusionOk="0">
                  <a:moveTo>
                    <a:pt x="10842" y="0"/>
                  </a:moveTo>
                  <a:lnTo>
                    <a:pt x="2736" y="1368"/>
                  </a:lnTo>
                  <a:cubicBezTo>
                    <a:pt x="1135" y="1668"/>
                    <a:pt x="1" y="3102"/>
                    <a:pt x="167" y="4737"/>
                  </a:cubicBezTo>
                  <a:cubicBezTo>
                    <a:pt x="868" y="12943"/>
                    <a:pt x="3603" y="17579"/>
                    <a:pt x="3236" y="24151"/>
                  </a:cubicBezTo>
                  <a:cubicBezTo>
                    <a:pt x="3236" y="24151"/>
                    <a:pt x="18014" y="24418"/>
                    <a:pt x="18547" y="24418"/>
                  </a:cubicBezTo>
                  <a:cubicBezTo>
                    <a:pt x="18747" y="12342"/>
                    <a:pt x="20482" y="13276"/>
                    <a:pt x="19948" y="5604"/>
                  </a:cubicBezTo>
                  <a:cubicBezTo>
                    <a:pt x="20048" y="3102"/>
                    <a:pt x="18614" y="1535"/>
                    <a:pt x="17146" y="1301"/>
                  </a:cubicBezTo>
                  <a:lnTo>
                    <a:pt x="10842"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40"/>
            <p:cNvSpPr/>
            <p:nvPr/>
          </p:nvSpPr>
          <p:spPr>
            <a:xfrm>
              <a:off x="1793870" y="4092076"/>
              <a:ext cx="118176" cy="315546"/>
            </a:xfrm>
            <a:custGeom>
              <a:avLst/>
              <a:gdLst/>
              <a:ahLst/>
              <a:cxnLst/>
              <a:rect l="l" t="t" r="r" b="b"/>
              <a:pathLst>
                <a:path w="5672" h="15145" extrusionOk="0">
                  <a:moveTo>
                    <a:pt x="1" y="0"/>
                  </a:moveTo>
                  <a:lnTo>
                    <a:pt x="1935" y="15145"/>
                  </a:lnTo>
                  <a:lnTo>
                    <a:pt x="5671" y="14878"/>
                  </a:lnTo>
                  <a:lnTo>
                    <a:pt x="4637" y="0"/>
                  </a:ln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40"/>
            <p:cNvSpPr/>
            <p:nvPr/>
          </p:nvSpPr>
          <p:spPr>
            <a:xfrm>
              <a:off x="1677812" y="2995298"/>
              <a:ext cx="259937" cy="1321918"/>
            </a:xfrm>
            <a:custGeom>
              <a:avLst/>
              <a:gdLst/>
              <a:ahLst/>
              <a:cxnLst/>
              <a:rect l="l" t="t" r="r" b="b"/>
              <a:pathLst>
                <a:path w="12476" h="63447" extrusionOk="0">
                  <a:moveTo>
                    <a:pt x="11875" y="1"/>
                  </a:moveTo>
                  <a:lnTo>
                    <a:pt x="0" y="668"/>
                  </a:lnTo>
                  <a:cubicBezTo>
                    <a:pt x="0" y="668"/>
                    <a:pt x="1234" y="5305"/>
                    <a:pt x="2368" y="12076"/>
                  </a:cubicBezTo>
                  <a:cubicBezTo>
                    <a:pt x="3002" y="15812"/>
                    <a:pt x="4870" y="35760"/>
                    <a:pt x="4904" y="37327"/>
                  </a:cubicBezTo>
                  <a:cubicBezTo>
                    <a:pt x="3769" y="44900"/>
                    <a:pt x="6605" y="63446"/>
                    <a:pt x="6605" y="63446"/>
                  </a:cubicBezTo>
                  <a:lnTo>
                    <a:pt x="11642" y="63113"/>
                  </a:lnTo>
                  <a:cubicBezTo>
                    <a:pt x="11642" y="63113"/>
                    <a:pt x="12476" y="50870"/>
                    <a:pt x="12142" y="36560"/>
                  </a:cubicBezTo>
                  <a:cubicBezTo>
                    <a:pt x="11942" y="27587"/>
                    <a:pt x="11875" y="1"/>
                    <a:pt x="1187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40"/>
            <p:cNvSpPr/>
            <p:nvPr/>
          </p:nvSpPr>
          <p:spPr>
            <a:xfrm>
              <a:off x="1727152" y="3117628"/>
              <a:ext cx="62568" cy="504582"/>
            </a:xfrm>
            <a:custGeom>
              <a:avLst/>
              <a:gdLst/>
              <a:ahLst/>
              <a:cxnLst/>
              <a:rect l="l" t="t" r="r" b="b"/>
              <a:pathLst>
                <a:path w="3003" h="24218" extrusionOk="0">
                  <a:moveTo>
                    <a:pt x="3003" y="1"/>
                  </a:moveTo>
                  <a:lnTo>
                    <a:pt x="0" y="6205"/>
                  </a:lnTo>
                  <a:cubicBezTo>
                    <a:pt x="634" y="9941"/>
                    <a:pt x="1568" y="19581"/>
                    <a:pt x="1935" y="24218"/>
                  </a:cubicBezTo>
                  <a:cubicBezTo>
                    <a:pt x="2602" y="15645"/>
                    <a:pt x="3003" y="1"/>
                    <a:pt x="300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40"/>
            <p:cNvSpPr/>
            <p:nvPr/>
          </p:nvSpPr>
          <p:spPr>
            <a:xfrm>
              <a:off x="1433153" y="4094160"/>
              <a:ext cx="133448" cy="303045"/>
            </a:xfrm>
            <a:custGeom>
              <a:avLst/>
              <a:gdLst/>
              <a:ahLst/>
              <a:cxnLst/>
              <a:rect l="l" t="t" r="r" b="b"/>
              <a:pathLst>
                <a:path w="6405" h="14545" extrusionOk="0">
                  <a:moveTo>
                    <a:pt x="6405" y="0"/>
                  </a:moveTo>
                  <a:lnTo>
                    <a:pt x="1535" y="167"/>
                  </a:lnTo>
                  <a:lnTo>
                    <a:pt x="0" y="14544"/>
                  </a:lnTo>
                  <a:lnTo>
                    <a:pt x="3703" y="14111"/>
                  </a:lnTo>
                  <a:lnTo>
                    <a:pt x="6405" y="0"/>
                  </a:ln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40"/>
            <p:cNvSpPr/>
            <p:nvPr/>
          </p:nvSpPr>
          <p:spPr>
            <a:xfrm>
              <a:off x="1423422" y="2977921"/>
              <a:ext cx="382260" cy="1331648"/>
            </a:xfrm>
            <a:custGeom>
              <a:avLst/>
              <a:gdLst/>
              <a:ahLst/>
              <a:cxnLst/>
              <a:rect l="l" t="t" r="r" b="b"/>
              <a:pathLst>
                <a:path w="18347" h="63914" extrusionOk="0">
                  <a:moveTo>
                    <a:pt x="8840" y="1"/>
                  </a:moveTo>
                  <a:cubicBezTo>
                    <a:pt x="3770" y="9141"/>
                    <a:pt x="5604" y="31023"/>
                    <a:pt x="4704" y="37161"/>
                  </a:cubicBezTo>
                  <a:cubicBezTo>
                    <a:pt x="401" y="44833"/>
                    <a:pt x="0" y="63913"/>
                    <a:pt x="0" y="63913"/>
                  </a:cubicBezTo>
                  <a:lnTo>
                    <a:pt x="5704" y="63680"/>
                  </a:lnTo>
                  <a:cubicBezTo>
                    <a:pt x="5704" y="63680"/>
                    <a:pt x="10575" y="46134"/>
                    <a:pt x="12643" y="36860"/>
                  </a:cubicBezTo>
                  <a:cubicBezTo>
                    <a:pt x="14644" y="26520"/>
                    <a:pt x="18347" y="735"/>
                    <a:pt x="18347" y="735"/>
                  </a:cubicBezTo>
                  <a:lnTo>
                    <a:pt x="884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40"/>
            <p:cNvSpPr/>
            <p:nvPr/>
          </p:nvSpPr>
          <p:spPr>
            <a:xfrm>
              <a:off x="1812643" y="4372178"/>
              <a:ext cx="239102" cy="84111"/>
            </a:xfrm>
            <a:custGeom>
              <a:avLst/>
              <a:gdLst/>
              <a:ahLst/>
              <a:cxnLst/>
              <a:rect l="l" t="t" r="r" b="b"/>
              <a:pathLst>
                <a:path w="11476" h="4037" extrusionOk="0">
                  <a:moveTo>
                    <a:pt x="4604" y="0"/>
                  </a:moveTo>
                  <a:lnTo>
                    <a:pt x="467" y="234"/>
                  </a:lnTo>
                  <a:cubicBezTo>
                    <a:pt x="334" y="234"/>
                    <a:pt x="201" y="334"/>
                    <a:pt x="201" y="467"/>
                  </a:cubicBezTo>
                  <a:lnTo>
                    <a:pt x="0" y="3469"/>
                  </a:lnTo>
                  <a:cubicBezTo>
                    <a:pt x="0" y="3770"/>
                    <a:pt x="234" y="4003"/>
                    <a:pt x="534" y="4037"/>
                  </a:cubicBezTo>
                  <a:lnTo>
                    <a:pt x="567" y="4037"/>
                  </a:lnTo>
                  <a:cubicBezTo>
                    <a:pt x="1902" y="3936"/>
                    <a:pt x="4270" y="3736"/>
                    <a:pt x="5938" y="3636"/>
                  </a:cubicBezTo>
                  <a:cubicBezTo>
                    <a:pt x="7839" y="3536"/>
                    <a:pt x="7673" y="3636"/>
                    <a:pt x="9941" y="3503"/>
                  </a:cubicBezTo>
                  <a:cubicBezTo>
                    <a:pt x="11308" y="3403"/>
                    <a:pt x="11475" y="2002"/>
                    <a:pt x="10875" y="1935"/>
                  </a:cubicBezTo>
                  <a:cubicBezTo>
                    <a:pt x="8206" y="1501"/>
                    <a:pt x="7939" y="1468"/>
                    <a:pt x="5471" y="234"/>
                  </a:cubicBezTo>
                  <a:cubicBezTo>
                    <a:pt x="5204" y="67"/>
                    <a:pt x="4904" y="0"/>
                    <a:pt x="460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40"/>
            <p:cNvSpPr/>
            <p:nvPr/>
          </p:nvSpPr>
          <p:spPr>
            <a:xfrm>
              <a:off x="1925930" y="4378429"/>
              <a:ext cx="38253" cy="29898"/>
            </a:xfrm>
            <a:custGeom>
              <a:avLst/>
              <a:gdLst/>
              <a:ahLst/>
              <a:cxnLst/>
              <a:rect l="l" t="t" r="r" b="b"/>
              <a:pathLst>
                <a:path w="1836" h="1435" extrusionOk="0">
                  <a:moveTo>
                    <a:pt x="267" y="234"/>
                  </a:moveTo>
                  <a:lnTo>
                    <a:pt x="267" y="234"/>
                  </a:lnTo>
                  <a:cubicBezTo>
                    <a:pt x="835" y="468"/>
                    <a:pt x="1535" y="801"/>
                    <a:pt x="1635" y="1035"/>
                  </a:cubicBezTo>
                  <a:lnTo>
                    <a:pt x="1668" y="1068"/>
                  </a:lnTo>
                  <a:cubicBezTo>
                    <a:pt x="1668" y="1101"/>
                    <a:pt x="1668" y="1135"/>
                    <a:pt x="1635" y="1168"/>
                  </a:cubicBezTo>
                  <a:cubicBezTo>
                    <a:pt x="1568" y="1235"/>
                    <a:pt x="1468" y="1268"/>
                    <a:pt x="1368" y="1268"/>
                  </a:cubicBezTo>
                  <a:cubicBezTo>
                    <a:pt x="1101" y="1235"/>
                    <a:pt x="701" y="834"/>
                    <a:pt x="267" y="234"/>
                  </a:cubicBezTo>
                  <a:close/>
                  <a:moveTo>
                    <a:pt x="101" y="1"/>
                  </a:moveTo>
                  <a:cubicBezTo>
                    <a:pt x="67" y="1"/>
                    <a:pt x="34" y="1"/>
                    <a:pt x="34" y="34"/>
                  </a:cubicBezTo>
                  <a:cubicBezTo>
                    <a:pt x="1" y="67"/>
                    <a:pt x="1" y="101"/>
                    <a:pt x="34" y="134"/>
                  </a:cubicBezTo>
                  <a:cubicBezTo>
                    <a:pt x="301" y="601"/>
                    <a:pt x="868" y="1402"/>
                    <a:pt x="1368" y="1435"/>
                  </a:cubicBezTo>
                  <a:cubicBezTo>
                    <a:pt x="1502" y="1435"/>
                    <a:pt x="1668" y="1368"/>
                    <a:pt x="1735" y="1268"/>
                  </a:cubicBezTo>
                  <a:cubicBezTo>
                    <a:pt x="1802" y="1201"/>
                    <a:pt x="1835" y="1101"/>
                    <a:pt x="1802" y="1035"/>
                  </a:cubicBezTo>
                  <a:cubicBezTo>
                    <a:pt x="1668" y="568"/>
                    <a:pt x="267" y="67"/>
                    <a:pt x="1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40"/>
            <p:cNvSpPr/>
            <p:nvPr/>
          </p:nvSpPr>
          <p:spPr>
            <a:xfrm>
              <a:off x="1925242" y="4368573"/>
              <a:ext cx="38941" cy="16564"/>
            </a:xfrm>
            <a:custGeom>
              <a:avLst/>
              <a:gdLst/>
              <a:ahLst/>
              <a:cxnLst/>
              <a:rect l="l" t="t" r="r" b="b"/>
              <a:pathLst>
                <a:path w="1869" h="795" extrusionOk="0">
                  <a:moveTo>
                    <a:pt x="1301" y="140"/>
                  </a:moveTo>
                  <a:cubicBezTo>
                    <a:pt x="1435" y="173"/>
                    <a:pt x="1535" y="240"/>
                    <a:pt x="1601" y="307"/>
                  </a:cubicBezTo>
                  <a:lnTo>
                    <a:pt x="1668" y="373"/>
                  </a:lnTo>
                  <a:lnTo>
                    <a:pt x="1635" y="373"/>
                  </a:lnTo>
                  <a:cubicBezTo>
                    <a:pt x="1668" y="407"/>
                    <a:pt x="1668" y="474"/>
                    <a:pt x="1635" y="507"/>
                  </a:cubicBezTo>
                  <a:cubicBezTo>
                    <a:pt x="1564" y="595"/>
                    <a:pt x="1317" y="637"/>
                    <a:pt x="1031" y="637"/>
                  </a:cubicBezTo>
                  <a:cubicBezTo>
                    <a:pt x="775" y="637"/>
                    <a:pt x="488" y="603"/>
                    <a:pt x="267" y="540"/>
                  </a:cubicBezTo>
                  <a:cubicBezTo>
                    <a:pt x="567" y="307"/>
                    <a:pt x="934" y="173"/>
                    <a:pt x="1301" y="140"/>
                  </a:cubicBezTo>
                  <a:close/>
                  <a:moveTo>
                    <a:pt x="1206" y="1"/>
                  </a:moveTo>
                  <a:cubicBezTo>
                    <a:pt x="688" y="1"/>
                    <a:pt x="65" y="476"/>
                    <a:pt x="34" y="507"/>
                  </a:cubicBezTo>
                  <a:cubicBezTo>
                    <a:pt x="0" y="507"/>
                    <a:pt x="0" y="540"/>
                    <a:pt x="0" y="574"/>
                  </a:cubicBezTo>
                  <a:cubicBezTo>
                    <a:pt x="0" y="607"/>
                    <a:pt x="34" y="640"/>
                    <a:pt x="67" y="640"/>
                  </a:cubicBezTo>
                  <a:cubicBezTo>
                    <a:pt x="274" y="726"/>
                    <a:pt x="658" y="795"/>
                    <a:pt x="1014" y="795"/>
                  </a:cubicBezTo>
                  <a:cubicBezTo>
                    <a:pt x="1347" y="795"/>
                    <a:pt x="1655" y="735"/>
                    <a:pt x="1768" y="574"/>
                  </a:cubicBezTo>
                  <a:cubicBezTo>
                    <a:pt x="1835" y="507"/>
                    <a:pt x="1868" y="373"/>
                    <a:pt x="1735" y="207"/>
                  </a:cubicBezTo>
                  <a:cubicBezTo>
                    <a:pt x="1635" y="73"/>
                    <a:pt x="1468" y="7"/>
                    <a:pt x="1301" y="7"/>
                  </a:cubicBezTo>
                  <a:cubicBezTo>
                    <a:pt x="1270" y="3"/>
                    <a:pt x="1238" y="1"/>
                    <a:pt x="12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40"/>
            <p:cNvSpPr/>
            <p:nvPr/>
          </p:nvSpPr>
          <p:spPr>
            <a:xfrm>
              <a:off x="1409525" y="4363031"/>
              <a:ext cx="233331" cy="89799"/>
            </a:xfrm>
            <a:custGeom>
              <a:avLst/>
              <a:gdLst/>
              <a:ahLst/>
              <a:cxnLst/>
              <a:rect l="l" t="t" r="r" b="b"/>
              <a:pathLst>
                <a:path w="11199" h="4310" extrusionOk="0">
                  <a:moveTo>
                    <a:pt x="849" y="1"/>
                  </a:moveTo>
                  <a:cubicBezTo>
                    <a:pt x="707" y="1"/>
                    <a:pt x="597" y="120"/>
                    <a:pt x="567" y="239"/>
                  </a:cubicBezTo>
                  <a:lnTo>
                    <a:pt x="0" y="3441"/>
                  </a:lnTo>
                  <a:cubicBezTo>
                    <a:pt x="0" y="3808"/>
                    <a:pt x="267" y="4109"/>
                    <a:pt x="634" y="4109"/>
                  </a:cubicBezTo>
                  <a:lnTo>
                    <a:pt x="667" y="4109"/>
                  </a:lnTo>
                  <a:cubicBezTo>
                    <a:pt x="2302" y="4109"/>
                    <a:pt x="2836" y="4142"/>
                    <a:pt x="4904" y="4175"/>
                  </a:cubicBezTo>
                  <a:cubicBezTo>
                    <a:pt x="7339" y="4209"/>
                    <a:pt x="6205" y="4275"/>
                    <a:pt x="9040" y="4309"/>
                  </a:cubicBezTo>
                  <a:cubicBezTo>
                    <a:pt x="9062" y="4309"/>
                    <a:pt x="9083" y="4309"/>
                    <a:pt x="9104" y="4309"/>
                  </a:cubicBezTo>
                  <a:cubicBezTo>
                    <a:pt x="10753" y="4309"/>
                    <a:pt x="11199" y="3039"/>
                    <a:pt x="10474" y="2841"/>
                  </a:cubicBezTo>
                  <a:cubicBezTo>
                    <a:pt x="8206" y="2207"/>
                    <a:pt x="6772" y="1373"/>
                    <a:pt x="5771" y="506"/>
                  </a:cubicBezTo>
                  <a:cubicBezTo>
                    <a:pt x="5471" y="306"/>
                    <a:pt x="5571" y="106"/>
                    <a:pt x="5204" y="106"/>
                  </a:cubicBezTo>
                  <a:lnTo>
                    <a:pt x="901" y="6"/>
                  </a:lnTo>
                  <a:cubicBezTo>
                    <a:pt x="883" y="2"/>
                    <a:pt x="866" y="1"/>
                    <a:pt x="84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40"/>
            <p:cNvSpPr/>
            <p:nvPr/>
          </p:nvSpPr>
          <p:spPr>
            <a:xfrm>
              <a:off x="1529771" y="4375658"/>
              <a:ext cx="53525" cy="21939"/>
            </a:xfrm>
            <a:custGeom>
              <a:avLst/>
              <a:gdLst/>
              <a:ahLst/>
              <a:cxnLst/>
              <a:rect l="l" t="t" r="r" b="b"/>
              <a:pathLst>
                <a:path w="2569" h="1053" extrusionOk="0">
                  <a:moveTo>
                    <a:pt x="400" y="167"/>
                  </a:moveTo>
                  <a:lnTo>
                    <a:pt x="400" y="167"/>
                  </a:lnTo>
                  <a:cubicBezTo>
                    <a:pt x="1134" y="200"/>
                    <a:pt x="2102" y="334"/>
                    <a:pt x="2302" y="534"/>
                  </a:cubicBezTo>
                  <a:lnTo>
                    <a:pt x="2335" y="567"/>
                  </a:lnTo>
                  <a:cubicBezTo>
                    <a:pt x="2368" y="601"/>
                    <a:pt x="2368" y="634"/>
                    <a:pt x="2335" y="667"/>
                  </a:cubicBezTo>
                  <a:cubicBezTo>
                    <a:pt x="2302" y="767"/>
                    <a:pt x="2202" y="867"/>
                    <a:pt x="2102" y="867"/>
                  </a:cubicBezTo>
                  <a:cubicBezTo>
                    <a:pt x="2068" y="874"/>
                    <a:pt x="2031" y="878"/>
                    <a:pt x="1991" y="878"/>
                  </a:cubicBezTo>
                  <a:cubicBezTo>
                    <a:pt x="1638" y="878"/>
                    <a:pt x="1060" y="616"/>
                    <a:pt x="400" y="167"/>
                  </a:cubicBezTo>
                  <a:close/>
                  <a:moveTo>
                    <a:pt x="133" y="0"/>
                  </a:moveTo>
                  <a:cubicBezTo>
                    <a:pt x="67" y="0"/>
                    <a:pt x="33" y="33"/>
                    <a:pt x="33" y="67"/>
                  </a:cubicBezTo>
                  <a:cubicBezTo>
                    <a:pt x="33" y="100"/>
                    <a:pt x="33" y="134"/>
                    <a:pt x="33" y="134"/>
                  </a:cubicBezTo>
                  <a:lnTo>
                    <a:pt x="0" y="167"/>
                  </a:lnTo>
                  <a:cubicBezTo>
                    <a:pt x="484" y="500"/>
                    <a:pt x="1325" y="1052"/>
                    <a:pt x="1926" y="1052"/>
                  </a:cubicBezTo>
                  <a:cubicBezTo>
                    <a:pt x="1987" y="1052"/>
                    <a:pt x="2046" y="1047"/>
                    <a:pt x="2102" y="1034"/>
                  </a:cubicBezTo>
                  <a:cubicBezTo>
                    <a:pt x="2268" y="1034"/>
                    <a:pt x="2435" y="901"/>
                    <a:pt x="2502" y="767"/>
                  </a:cubicBezTo>
                  <a:cubicBezTo>
                    <a:pt x="2569" y="667"/>
                    <a:pt x="2569" y="567"/>
                    <a:pt x="2502" y="500"/>
                  </a:cubicBezTo>
                  <a:cubicBezTo>
                    <a:pt x="2202" y="67"/>
                    <a:pt x="334" y="0"/>
                    <a:pt x="1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40"/>
            <p:cNvSpPr/>
            <p:nvPr/>
          </p:nvSpPr>
          <p:spPr>
            <a:xfrm>
              <a:off x="1529771" y="4356613"/>
              <a:ext cx="44483" cy="22752"/>
            </a:xfrm>
            <a:custGeom>
              <a:avLst/>
              <a:gdLst/>
              <a:ahLst/>
              <a:cxnLst/>
              <a:rect l="l" t="t" r="r" b="b"/>
              <a:pathLst>
                <a:path w="2135" h="1092" extrusionOk="0">
                  <a:moveTo>
                    <a:pt x="1572" y="160"/>
                  </a:moveTo>
                  <a:cubicBezTo>
                    <a:pt x="1665" y="160"/>
                    <a:pt x="1750" y="184"/>
                    <a:pt x="1835" y="247"/>
                  </a:cubicBezTo>
                  <a:lnTo>
                    <a:pt x="1868" y="280"/>
                  </a:lnTo>
                  <a:lnTo>
                    <a:pt x="1868" y="280"/>
                  </a:lnTo>
                  <a:cubicBezTo>
                    <a:pt x="1935" y="347"/>
                    <a:pt x="1901" y="380"/>
                    <a:pt x="1935" y="414"/>
                  </a:cubicBezTo>
                  <a:cubicBezTo>
                    <a:pt x="1835" y="647"/>
                    <a:pt x="901" y="881"/>
                    <a:pt x="300" y="914"/>
                  </a:cubicBezTo>
                  <a:cubicBezTo>
                    <a:pt x="600" y="547"/>
                    <a:pt x="967" y="280"/>
                    <a:pt x="1401" y="180"/>
                  </a:cubicBezTo>
                  <a:cubicBezTo>
                    <a:pt x="1462" y="168"/>
                    <a:pt x="1519" y="160"/>
                    <a:pt x="1572" y="160"/>
                  </a:cubicBezTo>
                  <a:close/>
                  <a:moveTo>
                    <a:pt x="1498" y="1"/>
                  </a:moveTo>
                  <a:cubicBezTo>
                    <a:pt x="1453" y="1"/>
                    <a:pt x="1409" y="5"/>
                    <a:pt x="1368" y="13"/>
                  </a:cubicBezTo>
                  <a:cubicBezTo>
                    <a:pt x="667" y="114"/>
                    <a:pt x="33" y="947"/>
                    <a:pt x="0" y="947"/>
                  </a:cubicBezTo>
                  <a:cubicBezTo>
                    <a:pt x="0" y="981"/>
                    <a:pt x="0" y="1014"/>
                    <a:pt x="0" y="1048"/>
                  </a:cubicBezTo>
                  <a:cubicBezTo>
                    <a:pt x="33" y="1081"/>
                    <a:pt x="67" y="1081"/>
                    <a:pt x="100" y="1081"/>
                  </a:cubicBezTo>
                  <a:cubicBezTo>
                    <a:pt x="155" y="1088"/>
                    <a:pt x="218" y="1091"/>
                    <a:pt x="288" y="1091"/>
                  </a:cubicBezTo>
                  <a:cubicBezTo>
                    <a:pt x="890" y="1091"/>
                    <a:pt x="1952" y="839"/>
                    <a:pt x="2102" y="480"/>
                  </a:cubicBezTo>
                  <a:cubicBezTo>
                    <a:pt x="2135" y="380"/>
                    <a:pt x="2135" y="247"/>
                    <a:pt x="1901" y="114"/>
                  </a:cubicBezTo>
                  <a:cubicBezTo>
                    <a:pt x="1776" y="39"/>
                    <a:pt x="1632" y="1"/>
                    <a:pt x="14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40"/>
            <p:cNvSpPr/>
            <p:nvPr/>
          </p:nvSpPr>
          <p:spPr>
            <a:xfrm>
              <a:off x="1548523" y="2425365"/>
              <a:ext cx="426742" cy="509457"/>
            </a:xfrm>
            <a:custGeom>
              <a:avLst/>
              <a:gdLst/>
              <a:ahLst/>
              <a:cxnLst/>
              <a:rect l="l" t="t" r="r" b="b"/>
              <a:pathLst>
                <a:path w="20482" h="24452" extrusionOk="0">
                  <a:moveTo>
                    <a:pt x="10842" y="1"/>
                  </a:moveTo>
                  <a:lnTo>
                    <a:pt x="2703" y="1402"/>
                  </a:lnTo>
                  <a:cubicBezTo>
                    <a:pt x="1135" y="1702"/>
                    <a:pt x="1" y="3136"/>
                    <a:pt x="167" y="4771"/>
                  </a:cubicBezTo>
                  <a:cubicBezTo>
                    <a:pt x="868" y="12977"/>
                    <a:pt x="3603" y="17613"/>
                    <a:pt x="3236" y="24185"/>
                  </a:cubicBezTo>
                  <a:cubicBezTo>
                    <a:pt x="3236" y="24185"/>
                    <a:pt x="18014" y="24452"/>
                    <a:pt x="18547" y="24452"/>
                  </a:cubicBezTo>
                  <a:cubicBezTo>
                    <a:pt x="18747" y="12376"/>
                    <a:pt x="20482" y="13310"/>
                    <a:pt x="19948" y="5638"/>
                  </a:cubicBezTo>
                  <a:cubicBezTo>
                    <a:pt x="20048" y="3136"/>
                    <a:pt x="18547" y="1569"/>
                    <a:pt x="17113" y="1302"/>
                  </a:cubicBezTo>
                  <a:lnTo>
                    <a:pt x="1084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40"/>
            <p:cNvSpPr/>
            <p:nvPr/>
          </p:nvSpPr>
          <p:spPr>
            <a:xfrm>
              <a:off x="1774409" y="2490019"/>
              <a:ext cx="97320" cy="350986"/>
            </a:xfrm>
            <a:custGeom>
              <a:avLst/>
              <a:gdLst/>
              <a:ahLst/>
              <a:cxnLst/>
              <a:rect l="l" t="t" r="r" b="b"/>
              <a:pathLst>
                <a:path w="4671" h="16846" extrusionOk="0">
                  <a:moveTo>
                    <a:pt x="2069" y="0"/>
                  </a:moveTo>
                  <a:lnTo>
                    <a:pt x="1302" y="67"/>
                  </a:lnTo>
                  <a:cubicBezTo>
                    <a:pt x="1302" y="67"/>
                    <a:pt x="1" y="13576"/>
                    <a:pt x="1" y="13643"/>
                  </a:cubicBezTo>
                  <a:lnTo>
                    <a:pt x="3003" y="16845"/>
                  </a:lnTo>
                  <a:lnTo>
                    <a:pt x="4671" y="13877"/>
                  </a:lnTo>
                  <a:cubicBezTo>
                    <a:pt x="4671" y="13877"/>
                    <a:pt x="2002" y="1635"/>
                    <a:pt x="20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40"/>
            <p:cNvSpPr/>
            <p:nvPr/>
          </p:nvSpPr>
          <p:spPr>
            <a:xfrm>
              <a:off x="1832779" y="2429291"/>
              <a:ext cx="150137" cy="729788"/>
            </a:xfrm>
            <a:custGeom>
              <a:avLst/>
              <a:gdLst/>
              <a:ahLst/>
              <a:cxnLst/>
              <a:rect l="l" t="t" r="r" b="b"/>
              <a:pathLst>
                <a:path w="7206" h="35027" extrusionOk="0">
                  <a:moveTo>
                    <a:pt x="1198" y="0"/>
                  </a:moveTo>
                  <a:cubicBezTo>
                    <a:pt x="1198" y="0"/>
                    <a:pt x="1199" y="1"/>
                    <a:pt x="1201" y="2"/>
                  </a:cubicBezTo>
                  <a:cubicBezTo>
                    <a:pt x="1334" y="68"/>
                    <a:pt x="1701" y="1970"/>
                    <a:pt x="1701" y="1970"/>
                  </a:cubicBezTo>
                  <a:cubicBezTo>
                    <a:pt x="2435" y="7740"/>
                    <a:pt x="1835" y="13578"/>
                    <a:pt x="0" y="19082"/>
                  </a:cubicBezTo>
                  <a:lnTo>
                    <a:pt x="1234" y="32592"/>
                  </a:lnTo>
                  <a:cubicBezTo>
                    <a:pt x="1501" y="34526"/>
                    <a:pt x="2735" y="34927"/>
                    <a:pt x="3870" y="35027"/>
                  </a:cubicBezTo>
                  <a:lnTo>
                    <a:pt x="6171" y="34827"/>
                  </a:lnTo>
                  <a:lnTo>
                    <a:pt x="5337" y="21984"/>
                  </a:lnTo>
                  <a:cubicBezTo>
                    <a:pt x="5337" y="21984"/>
                    <a:pt x="7205" y="7807"/>
                    <a:pt x="6772" y="4572"/>
                  </a:cubicBezTo>
                  <a:cubicBezTo>
                    <a:pt x="6505" y="2470"/>
                    <a:pt x="5804" y="1636"/>
                    <a:pt x="5304" y="1202"/>
                  </a:cubicBezTo>
                  <a:cubicBezTo>
                    <a:pt x="5070" y="1036"/>
                    <a:pt x="4804" y="902"/>
                    <a:pt x="4537" y="836"/>
                  </a:cubicBezTo>
                  <a:cubicBezTo>
                    <a:pt x="3690" y="673"/>
                    <a:pt x="1219" y="0"/>
                    <a:pt x="119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40"/>
            <p:cNvSpPr/>
            <p:nvPr/>
          </p:nvSpPr>
          <p:spPr>
            <a:xfrm>
              <a:off x="1712546" y="2298180"/>
              <a:ext cx="162659" cy="183702"/>
            </a:xfrm>
            <a:custGeom>
              <a:avLst/>
              <a:gdLst/>
              <a:ahLst/>
              <a:cxnLst/>
              <a:rect l="l" t="t" r="r" b="b"/>
              <a:pathLst>
                <a:path w="7807" h="8817" extrusionOk="0">
                  <a:moveTo>
                    <a:pt x="735" y="0"/>
                  </a:moveTo>
                  <a:lnTo>
                    <a:pt x="735" y="0"/>
                  </a:lnTo>
                  <a:cubicBezTo>
                    <a:pt x="835" y="1635"/>
                    <a:pt x="1402" y="5071"/>
                    <a:pt x="501" y="6705"/>
                  </a:cubicBezTo>
                  <a:cubicBezTo>
                    <a:pt x="1" y="7673"/>
                    <a:pt x="668" y="8006"/>
                    <a:pt x="1635" y="8507"/>
                  </a:cubicBezTo>
                  <a:cubicBezTo>
                    <a:pt x="1912" y="8622"/>
                    <a:pt x="4093" y="8816"/>
                    <a:pt x="5649" y="8816"/>
                  </a:cubicBezTo>
                  <a:cubicBezTo>
                    <a:pt x="6349" y="8816"/>
                    <a:pt x="6922" y="8777"/>
                    <a:pt x="7139" y="8673"/>
                  </a:cubicBezTo>
                  <a:cubicBezTo>
                    <a:pt x="7807" y="8373"/>
                    <a:pt x="7473" y="7372"/>
                    <a:pt x="6772" y="7039"/>
                  </a:cubicBezTo>
                  <a:cubicBezTo>
                    <a:pt x="5138" y="6338"/>
                    <a:pt x="5605" y="4304"/>
                    <a:pt x="5939" y="2802"/>
                  </a:cubicBezTo>
                  <a:lnTo>
                    <a:pt x="735" y="0"/>
                  </a:ln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40"/>
            <p:cNvSpPr/>
            <p:nvPr/>
          </p:nvSpPr>
          <p:spPr>
            <a:xfrm>
              <a:off x="1786223" y="2468454"/>
              <a:ext cx="40337" cy="28523"/>
            </a:xfrm>
            <a:custGeom>
              <a:avLst/>
              <a:gdLst/>
              <a:ahLst/>
              <a:cxnLst/>
              <a:rect l="l" t="t" r="r" b="b"/>
              <a:pathLst>
                <a:path w="1936" h="1369" extrusionOk="0">
                  <a:moveTo>
                    <a:pt x="968" y="1"/>
                  </a:moveTo>
                  <a:lnTo>
                    <a:pt x="1" y="568"/>
                  </a:lnTo>
                  <a:lnTo>
                    <a:pt x="368" y="1135"/>
                  </a:lnTo>
                  <a:cubicBezTo>
                    <a:pt x="401" y="1269"/>
                    <a:pt x="535" y="1369"/>
                    <a:pt x="668" y="1369"/>
                  </a:cubicBezTo>
                  <a:lnTo>
                    <a:pt x="1435" y="1302"/>
                  </a:lnTo>
                  <a:cubicBezTo>
                    <a:pt x="1602" y="1269"/>
                    <a:pt x="1702" y="1135"/>
                    <a:pt x="1735" y="1002"/>
                  </a:cubicBezTo>
                  <a:lnTo>
                    <a:pt x="1936" y="368"/>
                  </a:lnTo>
                  <a:lnTo>
                    <a:pt x="96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40"/>
            <p:cNvSpPr/>
            <p:nvPr/>
          </p:nvSpPr>
          <p:spPr>
            <a:xfrm>
              <a:off x="1749385" y="2347520"/>
              <a:ext cx="86903" cy="53546"/>
            </a:xfrm>
            <a:custGeom>
              <a:avLst/>
              <a:gdLst/>
              <a:ahLst/>
              <a:cxnLst/>
              <a:rect l="l" t="t" r="r" b="b"/>
              <a:pathLst>
                <a:path w="4171" h="2570" extrusionOk="0">
                  <a:moveTo>
                    <a:pt x="1" y="1"/>
                  </a:moveTo>
                  <a:lnTo>
                    <a:pt x="1" y="1"/>
                  </a:lnTo>
                  <a:cubicBezTo>
                    <a:pt x="234" y="568"/>
                    <a:pt x="568" y="1102"/>
                    <a:pt x="1002" y="1569"/>
                  </a:cubicBezTo>
                  <a:cubicBezTo>
                    <a:pt x="1602" y="2269"/>
                    <a:pt x="2736" y="2569"/>
                    <a:pt x="3837" y="2569"/>
                  </a:cubicBezTo>
                  <a:cubicBezTo>
                    <a:pt x="3870" y="1835"/>
                    <a:pt x="3970" y="1102"/>
                    <a:pt x="4171" y="401"/>
                  </a:cubicBezTo>
                  <a:lnTo>
                    <a:pt x="3937" y="30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40"/>
            <p:cNvSpPr/>
            <p:nvPr/>
          </p:nvSpPr>
          <p:spPr>
            <a:xfrm>
              <a:off x="1536022" y="2428136"/>
              <a:ext cx="304420" cy="740268"/>
            </a:xfrm>
            <a:custGeom>
              <a:avLst/>
              <a:gdLst/>
              <a:ahLst/>
              <a:cxnLst/>
              <a:rect l="l" t="t" r="r" b="b"/>
              <a:pathLst>
                <a:path w="14611" h="35530" extrusionOk="0">
                  <a:moveTo>
                    <a:pt x="7915" y="1"/>
                  </a:moveTo>
                  <a:cubicBezTo>
                    <a:pt x="7912" y="1"/>
                    <a:pt x="7909" y="1"/>
                    <a:pt x="7906" y="1"/>
                  </a:cubicBezTo>
                  <a:cubicBezTo>
                    <a:pt x="6605" y="101"/>
                    <a:pt x="1802" y="1769"/>
                    <a:pt x="1034" y="2803"/>
                  </a:cubicBezTo>
                  <a:cubicBezTo>
                    <a:pt x="0" y="4171"/>
                    <a:pt x="667" y="5772"/>
                    <a:pt x="901" y="7440"/>
                  </a:cubicBezTo>
                  <a:cubicBezTo>
                    <a:pt x="1668" y="12910"/>
                    <a:pt x="2269" y="14778"/>
                    <a:pt x="2569" y="20282"/>
                  </a:cubicBezTo>
                  <a:cubicBezTo>
                    <a:pt x="2569" y="20282"/>
                    <a:pt x="67" y="34459"/>
                    <a:pt x="434" y="34493"/>
                  </a:cubicBezTo>
                  <a:cubicBezTo>
                    <a:pt x="734" y="34526"/>
                    <a:pt x="5304" y="35260"/>
                    <a:pt x="8306" y="35460"/>
                  </a:cubicBezTo>
                  <a:cubicBezTo>
                    <a:pt x="8922" y="35504"/>
                    <a:pt x="9464" y="35529"/>
                    <a:pt x="9944" y="35529"/>
                  </a:cubicBezTo>
                  <a:cubicBezTo>
                    <a:pt x="12399" y="35529"/>
                    <a:pt x="13191" y="34853"/>
                    <a:pt x="13610" y="32424"/>
                  </a:cubicBezTo>
                  <a:cubicBezTo>
                    <a:pt x="13610" y="32424"/>
                    <a:pt x="14611" y="21917"/>
                    <a:pt x="14411" y="19582"/>
                  </a:cubicBezTo>
                  <a:cubicBezTo>
                    <a:pt x="14411" y="19582"/>
                    <a:pt x="11909" y="14712"/>
                    <a:pt x="11442" y="11343"/>
                  </a:cubicBezTo>
                  <a:cubicBezTo>
                    <a:pt x="10910" y="7557"/>
                    <a:pt x="8593" y="1"/>
                    <a:pt x="791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40"/>
            <p:cNvSpPr/>
            <p:nvPr/>
          </p:nvSpPr>
          <p:spPr>
            <a:xfrm>
              <a:off x="1615949" y="2929268"/>
              <a:ext cx="133448" cy="37566"/>
            </a:xfrm>
            <a:custGeom>
              <a:avLst/>
              <a:gdLst/>
              <a:ahLst/>
              <a:cxnLst/>
              <a:rect l="l" t="t" r="r" b="b"/>
              <a:pathLst>
                <a:path w="6405" h="1803" extrusionOk="0">
                  <a:moveTo>
                    <a:pt x="0" y="1"/>
                  </a:moveTo>
                  <a:lnTo>
                    <a:pt x="0" y="268"/>
                  </a:lnTo>
                  <a:cubicBezTo>
                    <a:pt x="0" y="1135"/>
                    <a:pt x="667" y="1802"/>
                    <a:pt x="1535" y="1802"/>
                  </a:cubicBezTo>
                  <a:lnTo>
                    <a:pt x="4870" y="1802"/>
                  </a:lnTo>
                  <a:cubicBezTo>
                    <a:pt x="5704" y="1802"/>
                    <a:pt x="6405" y="1135"/>
                    <a:pt x="6405" y="268"/>
                  </a:cubicBezTo>
                  <a:lnTo>
                    <a:pt x="640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40"/>
            <p:cNvSpPr/>
            <p:nvPr/>
          </p:nvSpPr>
          <p:spPr>
            <a:xfrm>
              <a:off x="1887696" y="2929977"/>
              <a:ext cx="52150" cy="38274"/>
            </a:xfrm>
            <a:custGeom>
              <a:avLst/>
              <a:gdLst/>
              <a:ahLst/>
              <a:cxnLst/>
              <a:rect l="l" t="t" r="r" b="b"/>
              <a:pathLst>
                <a:path w="2503" h="1837" extrusionOk="0">
                  <a:moveTo>
                    <a:pt x="2469" y="0"/>
                  </a:moveTo>
                  <a:lnTo>
                    <a:pt x="1" y="100"/>
                  </a:lnTo>
                  <a:lnTo>
                    <a:pt x="1" y="367"/>
                  </a:lnTo>
                  <a:cubicBezTo>
                    <a:pt x="33" y="1212"/>
                    <a:pt x="732" y="1836"/>
                    <a:pt x="1539" y="1836"/>
                  </a:cubicBezTo>
                  <a:cubicBezTo>
                    <a:pt x="1560" y="1836"/>
                    <a:pt x="1581" y="1836"/>
                    <a:pt x="1602" y="1835"/>
                  </a:cubicBezTo>
                  <a:lnTo>
                    <a:pt x="2503" y="1835"/>
                  </a:lnTo>
                  <a:lnTo>
                    <a:pt x="246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40"/>
            <p:cNvSpPr/>
            <p:nvPr/>
          </p:nvSpPr>
          <p:spPr>
            <a:xfrm>
              <a:off x="1709087" y="2146180"/>
              <a:ext cx="187661" cy="240269"/>
            </a:xfrm>
            <a:custGeom>
              <a:avLst/>
              <a:gdLst/>
              <a:ahLst/>
              <a:cxnLst/>
              <a:rect l="l" t="t" r="r" b="b"/>
              <a:pathLst>
                <a:path w="9007" h="11532" extrusionOk="0">
                  <a:moveTo>
                    <a:pt x="4089" y="1"/>
                  </a:moveTo>
                  <a:cubicBezTo>
                    <a:pt x="2589" y="1"/>
                    <a:pt x="1169" y="834"/>
                    <a:pt x="501" y="2225"/>
                  </a:cubicBezTo>
                  <a:cubicBezTo>
                    <a:pt x="367" y="2459"/>
                    <a:pt x="267" y="2692"/>
                    <a:pt x="200" y="2959"/>
                  </a:cubicBezTo>
                  <a:cubicBezTo>
                    <a:pt x="34" y="3526"/>
                    <a:pt x="0" y="4126"/>
                    <a:pt x="100" y="4727"/>
                  </a:cubicBezTo>
                  <a:cubicBezTo>
                    <a:pt x="167" y="5094"/>
                    <a:pt x="234" y="5461"/>
                    <a:pt x="300" y="5794"/>
                  </a:cubicBezTo>
                  <a:cubicBezTo>
                    <a:pt x="667" y="8063"/>
                    <a:pt x="901" y="9497"/>
                    <a:pt x="2335" y="10665"/>
                  </a:cubicBezTo>
                  <a:cubicBezTo>
                    <a:pt x="3055" y="11265"/>
                    <a:pt x="3871" y="11532"/>
                    <a:pt x="4672" y="11532"/>
                  </a:cubicBezTo>
                  <a:cubicBezTo>
                    <a:pt x="6541" y="11532"/>
                    <a:pt x="8326" y="10075"/>
                    <a:pt x="8606" y="7996"/>
                  </a:cubicBezTo>
                  <a:cubicBezTo>
                    <a:pt x="9007" y="5327"/>
                    <a:pt x="8173" y="1024"/>
                    <a:pt x="5204" y="157"/>
                  </a:cubicBezTo>
                  <a:cubicBezTo>
                    <a:pt x="4834" y="51"/>
                    <a:pt x="4459" y="1"/>
                    <a:pt x="4089" y="1"/>
                  </a:cubicBez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40"/>
            <p:cNvSpPr/>
            <p:nvPr/>
          </p:nvSpPr>
          <p:spPr>
            <a:xfrm>
              <a:off x="1654163" y="2197916"/>
              <a:ext cx="108446" cy="107925"/>
            </a:xfrm>
            <a:custGeom>
              <a:avLst/>
              <a:gdLst/>
              <a:ahLst/>
              <a:cxnLst/>
              <a:rect l="l" t="t" r="r" b="b"/>
              <a:pathLst>
                <a:path w="5205" h="5180" extrusionOk="0">
                  <a:moveTo>
                    <a:pt x="3927" y="0"/>
                  </a:moveTo>
                  <a:cubicBezTo>
                    <a:pt x="3652" y="0"/>
                    <a:pt x="3378" y="60"/>
                    <a:pt x="3103" y="142"/>
                  </a:cubicBezTo>
                  <a:lnTo>
                    <a:pt x="2703" y="309"/>
                  </a:lnTo>
                  <a:cubicBezTo>
                    <a:pt x="2369" y="443"/>
                    <a:pt x="2069" y="609"/>
                    <a:pt x="1802" y="810"/>
                  </a:cubicBezTo>
                  <a:cubicBezTo>
                    <a:pt x="1" y="1944"/>
                    <a:pt x="2169" y="3612"/>
                    <a:pt x="2269" y="3978"/>
                  </a:cubicBezTo>
                  <a:cubicBezTo>
                    <a:pt x="2379" y="3945"/>
                    <a:pt x="2492" y="3928"/>
                    <a:pt x="2602" y="3928"/>
                  </a:cubicBezTo>
                  <a:cubicBezTo>
                    <a:pt x="2927" y="3928"/>
                    <a:pt x="3238" y="4072"/>
                    <a:pt x="3437" y="4345"/>
                  </a:cubicBezTo>
                  <a:cubicBezTo>
                    <a:pt x="3704" y="4579"/>
                    <a:pt x="3870" y="4879"/>
                    <a:pt x="4004" y="5179"/>
                  </a:cubicBezTo>
                  <a:cubicBezTo>
                    <a:pt x="4404" y="5113"/>
                    <a:pt x="4804" y="4979"/>
                    <a:pt x="5205" y="4846"/>
                  </a:cubicBezTo>
                  <a:cubicBezTo>
                    <a:pt x="4938" y="4379"/>
                    <a:pt x="4704" y="3912"/>
                    <a:pt x="4504" y="3411"/>
                  </a:cubicBezTo>
                  <a:cubicBezTo>
                    <a:pt x="4371" y="3178"/>
                    <a:pt x="4171" y="2511"/>
                    <a:pt x="4371" y="2377"/>
                  </a:cubicBezTo>
                  <a:cubicBezTo>
                    <a:pt x="4604" y="2244"/>
                    <a:pt x="4871" y="2144"/>
                    <a:pt x="5138" y="2077"/>
                  </a:cubicBezTo>
                  <a:cubicBezTo>
                    <a:pt x="4871" y="1377"/>
                    <a:pt x="4538" y="676"/>
                    <a:pt x="4104" y="9"/>
                  </a:cubicBezTo>
                  <a:cubicBezTo>
                    <a:pt x="4045" y="3"/>
                    <a:pt x="3986" y="0"/>
                    <a:pt x="392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40"/>
            <p:cNvSpPr/>
            <p:nvPr/>
          </p:nvSpPr>
          <p:spPr>
            <a:xfrm>
              <a:off x="1676416" y="2264967"/>
              <a:ext cx="76589" cy="67005"/>
            </a:xfrm>
            <a:custGeom>
              <a:avLst/>
              <a:gdLst/>
              <a:ahLst/>
              <a:cxnLst/>
              <a:rect l="l" t="t" r="r" b="b"/>
              <a:pathLst>
                <a:path w="3676" h="3216" extrusionOk="0">
                  <a:moveTo>
                    <a:pt x="1538" y="1"/>
                  </a:moveTo>
                  <a:cubicBezTo>
                    <a:pt x="1459" y="1"/>
                    <a:pt x="1380" y="9"/>
                    <a:pt x="1301" y="27"/>
                  </a:cubicBezTo>
                  <a:cubicBezTo>
                    <a:pt x="401" y="227"/>
                    <a:pt x="0" y="1294"/>
                    <a:pt x="567" y="2028"/>
                  </a:cubicBezTo>
                  <a:cubicBezTo>
                    <a:pt x="1001" y="2628"/>
                    <a:pt x="1635" y="3029"/>
                    <a:pt x="2335" y="3196"/>
                  </a:cubicBezTo>
                  <a:cubicBezTo>
                    <a:pt x="2414" y="3209"/>
                    <a:pt x="2490" y="3216"/>
                    <a:pt x="2561" y="3216"/>
                  </a:cubicBezTo>
                  <a:cubicBezTo>
                    <a:pt x="3363" y="3216"/>
                    <a:pt x="3676" y="2394"/>
                    <a:pt x="3369" y="1628"/>
                  </a:cubicBezTo>
                  <a:cubicBezTo>
                    <a:pt x="3096" y="898"/>
                    <a:pt x="2350" y="1"/>
                    <a:pt x="1538" y="1"/>
                  </a:cubicBez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40"/>
            <p:cNvSpPr/>
            <p:nvPr/>
          </p:nvSpPr>
          <p:spPr>
            <a:xfrm>
              <a:off x="1813331" y="2239797"/>
              <a:ext cx="13230" cy="18085"/>
            </a:xfrm>
            <a:custGeom>
              <a:avLst/>
              <a:gdLst/>
              <a:ahLst/>
              <a:cxnLst/>
              <a:rect l="l" t="t" r="r" b="b"/>
              <a:pathLst>
                <a:path w="635" h="868" extrusionOk="0">
                  <a:moveTo>
                    <a:pt x="301" y="0"/>
                  </a:moveTo>
                  <a:cubicBezTo>
                    <a:pt x="134" y="34"/>
                    <a:pt x="1" y="201"/>
                    <a:pt x="34" y="434"/>
                  </a:cubicBezTo>
                  <a:cubicBezTo>
                    <a:pt x="67" y="701"/>
                    <a:pt x="201" y="868"/>
                    <a:pt x="368" y="868"/>
                  </a:cubicBezTo>
                  <a:cubicBezTo>
                    <a:pt x="568" y="834"/>
                    <a:pt x="635" y="668"/>
                    <a:pt x="635" y="401"/>
                  </a:cubicBezTo>
                  <a:cubicBezTo>
                    <a:pt x="601" y="134"/>
                    <a:pt x="434" y="0"/>
                    <a:pt x="30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40"/>
            <p:cNvSpPr/>
            <p:nvPr/>
          </p:nvSpPr>
          <p:spPr>
            <a:xfrm>
              <a:off x="1869631" y="2235630"/>
              <a:ext cx="12543" cy="18772"/>
            </a:xfrm>
            <a:custGeom>
              <a:avLst/>
              <a:gdLst/>
              <a:ahLst/>
              <a:cxnLst/>
              <a:rect l="l" t="t" r="r" b="b"/>
              <a:pathLst>
                <a:path w="602" h="901" extrusionOk="0">
                  <a:moveTo>
                    <a:pt x="268" y="0"/>
                  </a:moveTo>
                  <a:cubicBezTo>
                    <a:pt x="101" y="34"/>
                    <a:pt x="1" y="267"/>
                    <a:pt x="34" y="501"/>
                  </a:cubicBezTo>
                  <a:cubicBezTo>
                    <a:pt x="67" y="734"/>
                    <a:pt x="201" y="901"/>
                    <a:pt x="368" y="901"/>
                  </a:cubicBezTo>
                  <a:cubicBezTo>
                    <a:pt x="501" y="868"/>
                    <a:pt x="601" y="667"/>
                    <a:pt x="601" y="434"/>
                  </a:cubicBezTo>
                  <a:cubicBezTo>
                    <a:pt x="568" y="167"/>
                    <a:pt x="434" y="0"/>
                    <a:pt x="26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40"/>
            <p:cNvSpPr/>
            <p:nvPr/>
          </p:nvSpPr>
          <p:spPr>
            <a:xfrm>
              <a:off x="1851566" y="2251611"/>
              <a:ext cx="31982" cy="45983"/>
            </a:xfrm>
            <a:custGeom>
              <a:avLst/>
              <a:gdLst/>
              <a:ahLst/>
              <a:cxnLst/>
              <a:rect l="l" t="t" r="r" b="b"/>
              <a:pathLst>
                <a:path w="1535" h="2207" extrusionOk="0">
                  <a:moveTo>
                    <a:pt x="0" y="0"/>
                  </a:moveTo>
                  <a:lnTo>
                    <a:pt x="467" y="2202"/>
                  </a:lnTo>
                  <a:cubicBezTo>
                    <a:pt x="501" y="2205"/>
                    <a:pt x="535" y="2206"/>
                    <a:pt x="569" y="2206"/>
                  </a:cubicBezTo>
                  <a:cubicBezTo>
                    <a:pt x="934" y="2206"/>
                    <a:pt x="1291" y="2043"/>
                    <a:pt x="1535" y="1768"/>
                  </a:cubicBezTo>
                  <a:cubicBezTo>
                    <a:pt x="934" y="1235"/>
                    <a:pt x="434" y="668"/>
                    <a:pt x="0" y="0"/>
                  </a:cubicBezTo>
                  <a:close/>
                </a:path>
              </a:pathLst>
            </a:custGeom>
            <a:solidFill>
              <a:srgbClr val="F98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40"/>
            <p:cNvSpPr/>
            <p:nvPr/>
          </p:nvSpPr>
          <p:spPr>
            <a:xfrm>
              <a:off x="1800121" y="2213898"/>
              <a:ext cx="27127" cy="18272"/>
            </a:xfrm>
            <a:custGeom>
              <a:avLst/>
              <a:gdLst/>
              <a:ahLst/>
              <a:cxnLst/>
              <a:rect l="l" t="t" r="r" b="b"/>
              <a:pathLst>
                <a:path w="1302" h="877" extrusionOk="0">
                  <a:moveTo>
                    <a:pt x="1172" y="0"/>
                  </a:moveTo>
                  <a:cubicBezTo>
                    <a:pt x="1160" y="0"/>
                    <a:pt x="1147" y="3"/>
                    <a:pt x="1135" y="9"/>
                  </a:cubicBezTo>
                  <a:cubicBezTo>
                    <a:pt x="668" y="43"/>
                    <a:pt x="268" y="276"/>
                    <a:pt x="34" y="676"/>
                  </a:cubicBezTo>
                  <a:cubicBezTo>
                    <a:pt x="1" y="743"/>
                    <a:pt x="34" y="843"/>
                    <a:pt x="101" y="876"/>
                  </a:cubicBezTo>
                  <a:lnTo>
                    <a:pt x="168" y="876"/>
                  </a:lnTo>
                  <a:cubicBezTo>
                    <a:pt x="201" y="876"/>
                    <a:pt x="268" y="876"/>
                    <a:pt x="301" y="843"/>
                  </a:cubicBezTo>
                  <a:cubicBezTo>
                    <a:pt x="468" y="510"/>
                    <a:pt x="768" y="309"/>
                    <a:pt x="1135" y="276"/>
                  </a:cubicBezTo>
                  <a:lnTo>
                    <a:pt x="1168" y="276"/>
                  </a:lnTo>
                  <a:cubicBezTo>
                    <a:pt x="1235" y="243"/>
                    <a:pt x="1302" y="176"/>
                    <a:pt x="1302" y="109"/>
                  </a:cubicBezTo>
                  <a:cubicBezTo>
                    <a:pt x="1275" y="55"/>
                    <a:pt x="1225" y="0"/>
                    <a:pt x="117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40"/>
            <p:cNvSpPr/>
            <p:nvPr/>
          </p:nvSpPr>
          <p:spPr>
            <a:xfrm>
              <a:off x="1859900" y="2210605"/>
              <a:ext cx="27815" cy="16001"/>
            </a:xfrm>
            <a:custGeom>
              <a:avLst/>
              <a:gdLst/>
              <a:ahLst/>
              <a:cxnLst/>
              <a:rect l="l" t="t" r="r" b="b"/>
              <a:pathLst>
                <a:path w="1335" h="768" extrusionOk="0">
                  <a:moveTo>
                    <a:pt x="134" y="0"/>
                  </a:moveTo>
                  <a:cubicBezTo>
                    <a:pt x="67" y="0"/>
                    <a:pt x="1" y="67"/>
                    <a:pt x="1" y="167"/>
                  </a:cubicBezTo>
                  <a:cubicBezTo>
                    <a:pt x="34" y="234"/>
                    <a:pt x="101" y="267"/>
                    <a:pt x="167" y="267"/>
                  </a:cubicBezTo>
                  <a:cubicBezTo>
                    <a:pt x="534" y="267"/>
                    <a:pt x="868" y="434"/>
                    <a:pt x="1068" y="734"/>
                  </a:cubicBezTo>
                  <a:cubicBezTo>
                    <a:pt x="1101" y="768"/>
                    <a:pt x="1135" y="768"/>
                    <a:pt x="1202" y="768"/>
                  </a:cubicBezTo>
                  <a:cubicBezTo>
                    <a:pt x="1202" y="768"/>
                    <a:pt x="1235" y="768"/>
                    <a:pt x="1268" y="734"/>
                  </a:cubicBezTo>
                  <a:cubicBezTo>
                    <a:pt x="1335" y="701"/>
                    <a:pt x="1335" y="601"/>
                    <a:pt x="1302" y="567"/>
                  </a:cubicBezTo>
                  <a:cubicBezTo>
                    <a:pt x="1001" y="201"/>
                    <a:pt x="568" y="0"/>
                    <a:pt x="13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40"/>
            <p:cNvSpPr/>
            <p:nvPr/>
          </p:nvSpPr>
          <p:spPr>
            <a:xfrm>
              <a:off x="1678500" y="2421718"/>
              <a:ext cx="110530" cy="366467"/>
            </a:xfrm>
            <a:custGeom>
              <a:avLst/>
              <a:gdLst/>
              <a:ahLst/>
              <a:cxnLst/>
              <a:rect l="l" t="t" r="r" b="b"/>
              <a:pathLst>
                <a:path w="5305" h="17589" extrusionOk="0">
                  <a:moveTo>
                    <a:pt x="1212" y="1"/>
                  </a:moveTo>
                  <a:cubicBezTo>
                    <a:pt x="1012" y="1"/>
                    <a:pt x="800" y="65"/>
                    <a:pt x="634" y="176"/>
                  </a:cubicBezTo>
                  <a:cubicBezTo>
                    <a:pt x="701" y="2010"/>
                    <a:pt x="467" y="3845"/>
                    <a:pt x="0" y="5613"/>
                  </a:cubicBezTo>
                  <a:lnTo>
                    <a:pt x="1868" y="7147"/>
                  </a:lnTo>
                  <a:cubicBezTo>
                    <a:pt x="1368" y="7514"/>
                    <a:pt x="768" y="7948"/>
                    <a:pt x="301" y="8348"/>
                  </a:cubicBezTo>
                  <a:cubicBezTo>
                    <a:pt x="768" y="9149"/>
                    <a:pt x="1301" y="9916"/>
                    <a:pt x="1868" y="10683"/>
                  </a:cubicBezTo>
                  <a:cubicBezTo>
                    <a:pt x="2269" y="11250"/>
                    <a:pt x="2702" y="11784"/>
                    <a:pt x="3103" y="12351"/>
                  </a:cubicBezTo>
                  <a:cubicBezTo>
                    <a:pt x="4203" y="13919"/>
                    <a:pt x="4804" y="15754"/>
                    <a:pt x="5304" y="17588"/>
                  </a:cubicBezTo>
                  <a:cubicBezTo>
                    <a:pt x="5004" y="13185"/>
                    <a:pt x="4337" y="8815"/>
                    <a:pt x="3269" y="4512"/>
                  </a:cubicBezTo>
                  <a:cubicBezTo>
                    <a:pt x="2903" y="2911"/>
                    <a:pt x="2235" y="1410"/>
                    <a:pt x="1335" y="9"/>
                  </a:cubicBezTo>
                  <a:cubicBezTo>
                    <a:pt x="1295" y="3"/>
                    <a:pt x="1254" y="1"/>
                    <a:pt x="12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40"/>
            <p:cNvSpPr/>
            <p:nvPr/>
          </p:nvSpPr>
          <p:spPr>
            <a:xfrm>
              <a:off x="1850170" y="2437616"/>
              <a:ext cx="92466" cy="369321"/>
            </a:xfrm>
            <a:custGeom>
              <a:avLst/>
              <a:gdLst/>
              <a:ahLst/>
              <a:cxnLst/>
              <a:rect l="l" t="t" r="r" b="b"/>
              <a:pathLst>
                <a:path w="4438" h="17726" extrusionOk="0">
                  <a:moveTo>
                    <a:pt x="692" y="0"/>
                  </a:moveTo>
                  <a:cubicBezTo>
                    <a:pt x="558" y="0"/>
                    <a:pt x="429" y="25"/>
                    <a:pt x="301" y="80"/>
                  </a:cubicBezTo>
                  <a:cubicBezTo>
                    <a:pt x="1" y="1081"/>
                    <a:pt x="468" y="3916"/>
                    <a:pt x="501" y="4516"/>
                  </a:cubicBezTo>
                  <a:cubicBezTo>
                    <a:pt x="701" y="8953"/>
                    <a:pt x="835" y="13389"/>
                    <a:pt x="1802" y="17726"/>
                  </a:cubicBezTo>
                  <a:cubicBezTo>
                    <a:pt x="1769" y="15791"/>
                    <a:pt x="1802" y="13856"/>
                    <a:pt x="2402" y="12055"/>
                  </a:cubicBezTo>
                  <a:cubicBezTo>
                    <a:pt x="2603" y="11388"/>
                    <a:pt x="2903" y="10754"/>
                    <a:pt x="3136" y="10120"/>
                  </a:cubicBezTo>
                  <a:cubicBezTo>
                    <a:pt x="3403" y="9287"/>
                    <a:pt x="4270" y="8252"/>
                    <a:pt x="4437" y="7352"/>
                  </a:cubicBezTo>
                  <a:cubicBezTo>
                    <a:pt x="3870" y="7118"/>
                    <a:pt x="3203" y="6851"/>
                    <a:pt x="2603" y="6651"/>
                  </a:cubicBezTo>
                  <a:lnTo>
                    <a:pt x="3937" y="4650"/>
                  </a:lnTo>
                  <a:cubicBezTo>
                    <a:pt x="2969" y="3082"/>
                    <a:pt x="1502" y="1815"/>
                    <a:pt x="1035" y="47"/>
                  </a:cubicBezTo>
                  <a:cubicBezTo>
                    <a:pt x="915" y="17"/>
                    <a:pt x="802" y="0"/>
                    <a:pt x="69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40"/>
            <p:cNvSpPr/>
            <p:nvPr/>
          </p:nvSpPr>
          <p:spPr>
            <a:xfrm>
              <a:off x="1541356" y="2538901"/>
              <a:ext cx="247666" cy="263875"/>
            </a:xfrm>
            <a:custGeom>
              <a:avLst/>
              <a:gdLst/>
              <a:ahLst/>
              <a:cxnLst/>
              <a:rect l="l" t="t" r="r" b="b"/>
              <a:pathLst>
                <a:path w="11887" h="12665" extrusionOk="0">
                  <a:moveTo>
                    <a:pt x="3221" y="0"/>
                  </a:moveTo>
                  <a:cubicBezTo>
                    <a:pt x="1579" y="0"/>
                    <a:pt x="1" y="523"/>
                    <a:pt x="311" y="523"/>
                  </a:cubicBezTo>
                  <a:cubicBezTo>
                    <a:pt x="311" y="523"/>
                    <a:pt x="1612" y="3391"/>
                    <a:pt x="4681" y="7661"/>
                  </a:cubicBezTo>
                  <a:cubicBezTo>
                    <a:pt x="7817" y="11964"/>
                    <a:pt x="9585" y="11964"/>
                    <a:pt x="9585" y="11964"/>
                  </a:cubicBezTo>
                  <a:lnTo>
                    <a:pt x="11886" y="12665"/>
                  </a:lnTo>
                  <a:cubicBezTo>
                    <a:pt x="11886" y="12665"/>
                    <a:pt x="11319" y="1790"/>
                    <a:pt x="4614" y="156"/>
                  </a:cubicBezTo>
                  <a:cubicBezTo>
                    <a:pt x="4174" y="44"/>
                    <a:pt x="3695" y="0"/>
                    <a:pt x="322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40"/>
            <p:cNvSpPr/>
            <p:nvPr/>
          </p:nvSpPr>
          <p:spPr>
            <a:xfrm>
              <a:off x="2021152" y="2697132"/>
              <a:ext cx="72297" cy="43108"/>
            </a:xfrm>
            <a:custGeom>
              <a:avLst/>
              <a:gdLst/>
              <a:ahLst/>
              <a:cxnLst/>
              <a:rect l="l" t="t" r="r" b="b"/>
              <a:pathLst>
                <a:path w="3470" h="2069" extrusionOk="0">
                  <a:moveTo>
                    <a:pt x="3470" y="0"/>
                  </a:moveTo>
                  <a:lnTo>
                    <a:pt x="1" y="167"/>
                  </a:lnTo>
                  <a:lnTo>
                    <a:pt x="1" y="2069"/>
                  </a:lnTo>
                  <a:lnTo>
                    <a:pt x="3470" y="1568"/>
                  </a:lnTo>
                  <a:lnTo>
                    <a:pt x="3470" y="0"/>
                  </a:ln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40"/>
            <p:cNvSpPr/>
            <p:nvPr/>
          </p:nvSpPr>
          <p:spPr>
            <a:xfrm>
              <a:off x="2071200" y="2697132"/>
              <a:ext cx="116780" cy="91591"/>
            </a:xfrm>
            <a:custGeom>
              <a:avLst/>
              <a:gdLst/>
              <a:ahLst/>
              <a:cxnLst/>
              <a:rect l="l" t="t" r="r" b="b"/>
              <a:pathLst>
                <a:path w="5605" h="4396" extrusionOk="0">
                  <a:moveTo>
                    <a:pt x="1068" y="0"/>
                  </a:moveTo>
                  <a:lnTo>
                    <a:pt x="67" y="1268"/>
                  </a:lnTo>
                  <a:cubicBezTo>
                    <a:pt x="0" y="2936"/>
                    <a:pt x="2035" y="3303"/>
                    <a:pt x="2035" y="3303"/>
                  </a:cubicBezTo>
                  <a:lnTo>
                    <a:pt x="3102" y="4170"/>
                  </a:lnTo>
                  <a:cubicBezTo>
                    <a:pt x="3269" y="4320"/>
                    <a:pt x="3486" y="4395"/>
                    <a:pt x="3703" y="4395"/>
                  </a:cubicBezTo>
                  <a:cubicBezTo>
                    <a:pt x="3920" y="4395"/>
                    <a:pt x="4137" y="4320"/>
                    <a:pt x="4303" y="4170"/>
                  </a:cubicBezTo>
                  <a:lnTo>
                    <a:pt x="5171" y="3436"/>
                  </a:lnTo>
                  <a:lnTo>
                    <a:pt x="5204" y="3403"/>
                  </a:lnTo>
                  <a:cubicBezTo>
                    <a:pt x="5571" y="3069"/>
                    <a:pt x="5604" y="2469"/>
                    <a:pt x="5271" y="2102"/>
                  </a:cubicBezTo>
                  <a:lnTo>
                    <a:pt x="4537" y="1301"/>
                  </a:lnTo>
                  <a:cubicBezTo>
                    <a:pt x="4270" y="968"/>
                    <a:pt x="3903" y="734"/>
                    <a:pt x="3503" y="568"/>
                  </a:cubicBezTo>
                  <a:lnTo>
                    <a:pt x="1068" y="0"/>
                  </a:ln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40"/>
            <p:cNvSpPr/>
            <p:nvPr/>
          </p:nvSpPr>
          <p:spPr>
            <a:xfrm>
              <a:off x="1540189" y="2467537"/>
              <a:ext cx="531688" cy="301087"/>
            </a:xfrm>
            <a:custGeom>
              <a:avLst/>
              <a:gdLst/>
              <a:ahLst/>
              <a:cxnLst/>
              <a:rect l="l" t="t" r="r" b="b"/>
              <a:pathLst>
                <a:path w="25519" h="14451" extrusionOk="0">
                  <a:moveTo>
                    <a:pt x="3692" y="1"/>
                  </a:moveTo>
                  <a:cubicBezTo>
                    <a:pt x="2500" y="1"/>
                    <a:pt x="1292" y="503"/>
                    <a:pt x="701" y="1646"/>
                  </a:cubicBezTo>
                  <a:cubicBezTo>
                    <a:pt x="0" y="3047"/>
                    <a:pt x="334" y="4648"/>
                    <a:pt x="1168" y="5949"/>
                  </a:cubicBezTo>
                  <a:cubicBezTo>
                    <a:pt x="3103" y="8885"/>
                    <a:pt x="9474" y="12787"/>
                    <a:pt x="10775" y="13655"/>
                  </a:cubicBezTo>
                  <a:cubicBezTo>
                    <a:pt x="11634" y="14244"/>
                    <a:pt x="13286" y="14451"/>
                    <a:pt x="15179" y="14451"/>
                  </a:cubicBezTo>
                  <a:cubicBezTo>
                    <a:pt x="19606" y="14451"/>
                    <a:pt x="25352" y="13321"/>
                    <a:pt x="25352" y="13321"/>
                  </a:cubicBezTo>
                  <a:lnTo>
                    <a:pt x="25519" y="10452"/>
                  </a:lnTo>
                  <a:lnTo>
                    <a:pt x="13010" y="9819"/>
                  </a:lnTo>
                  <a:cubicBezTo>
                    <a:pt x="13010" y="9819"/>
                    <a:pt x="8807" y="2814"/>
                    <a:pt x="5938" y="679"/>
                  </a:cubicBezTo>
                  <a:cubicBezTo>
                    <a:pt x="5337" y="242"/>
                    <a:pt x="4519" y="1"/>
                    <a:pt x="36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40"/>
            <p:cNvSpPr/>
            <p:nvPr/>
          </p:nvSpPr>
          <p:spPr>
            <a:xfrm>
              <a:off x="1690314" y="2101674"/>
              <a:ext cx="196016" cy="121447"/>
            </a:xfrm>
            <a:custGeom>
              <a:avLst/>
              <a:gdLst/>
              <a:ahLst/>
              <a:cxnLst/>
              <a:rect l="l" t="t" r="r" b="b"/>
              <a:pathLst>
                <a:path w="9408" h="5829" extrusionOk="0">
                  <a:moveTo>
                    <a:pt x="6888" y="0"/>
                  </a:moveTo>
                  <a:cubicBezTo>
                    <a:pt x="6578" y="0"/>
                    <a:pt x="6274" y="112"/>
                    <a:pt x="6038" y="325"/>
                  </a:cubicBezTo>
                  <a:cubicBezTo>
                    <a:pt x="5705" y="592"/>
                    <a:pt x="5438" y="925"/>
                    <a:pt x="5204" y="1292"/>
                  </a:cubicBezTo>
                  <a:cubicBezTo>
                    <a:pt x="4874" y="1775"/>
                    <a:pt x="4080" y="1987"/>
                    <a:pt x="3381" y="1987"/>
                  </a:cubicBezTo>
                  <a:cubicBezTo>
                    <a:pt x="3162" y="1987"/>
                    <a:pt x="2952" y="1966"/>
                    <a:pt x="2769" y="1926"/>
                  </a:cubicBezTo>
                  <a:cubicBezTo>
                    <a:pt x="2700" y="1915"/>
                    <a:pt x="2632" y="1909"/>
                    <a:pt x="2564" y="1909"/>
                  </a:cubicBezTo>
                  <a:cubicBezTo>
                    <a:pt x="2235" y="1909"/>
                    <a:pt x="1923" y="2039"/>
                    <a:pt x="1702" y="2260"/>
                  </a:cubicBezTo>
                  <a:cubicBezTo>
                    <a:pt x="868" y="2893"/>
                    <a:pt x="267" y="3794"/>
                    <a:pt x="67" y="4795"/>
                  </a:cubicBezTo>
                  <a:cubicBezTo>
                    <a:pt x="1" y="4995"/>
                    <a:pt x="1" y="5228"/>
                    <a:pt x="67" y="5429"/>
                  </a:cubicBezTo>
                  <a:cubicBezTo>
                    <a:pt x="101" y="5629"/>
                    <a:pt x="267" y="5795"/>
                    <a:pt x="501" y="5829"/>
                  </a:cubicBezTo>
                  <a:cubicBezTo>
                    <a:pt x="801" y="5529"/>
                    <a:pt x="1135" y="5295"/>
                    <a:pt x="1568" y="5195"/>
                  </a:cubicBezTo>
                  <a:cubicBezTo>
                    <a:pt x="2369" y="4928"/>
                    <a:pt x="3203" y="4728"/>
                    <a:pt x="4070" y="4595"/>
                  </a:cubicBezTo>
                  <a:cubicBezTo>
                    <a:pt x="5605" y="4361"/>
                    <a:pt x="7139" y="4028"/>
                    <a:pt x="8607" y="3561"/>
                  </a:cubicBezTo>
                  <a:cubicBezTo>
                    <a:pt x="8907" y="3460"/>
                    <a:pt x="9240" y="3327"/>
                    <a:pt x="9341" y="3060"/>
                  </a:cubicBezTo>
                  <a:cubicBezTo>
                    <a:pt x="9407" y="2760"/>
                    <a:pt x="8773" y="2260"/>
                    <a:pt x="8874" y="2160"/>
                  </a:cubicBezTo>
                  <a:cubicBezTo>
                    <a:pt x="9040" y="2026"/>
                    <a:pt x="9274" y="1859"/>
                    <a:pt x="9274" y="1659"/>
                  </a:cubicBezTo>
                  <a:cubicBezTo>
                    <a:pt x="9274" y="1559"/>
                    <a:pt x="9240" y="1459"/>
                    <a:pt x="9207" y="1392"/>
                  </a:cubicBezTo>
                  <a:cubicBezTo>
                    <a:pt x="9074" y="1092"/>
                    <a:pt x="8840" y="859"/>
                    <a:pt x="8540" y="725"/>
                  </a:cubicBezTo>
                  <a:cubicBezTo>
                    <a:pt x="8474" y="705"/>
                    <a:pt x="8408" y="696"/>
                    <a:pt x="8344" y="696"/>
                  </a:cubicBezTo>
                  <a:cubicBezTo>
                    <a:pt x="8084" y="696"/>
                    <a:pt x="7853" y="851"/>
                    <a:pt x="7773" y="1092"/>
                  </a:cubicBezTo>
                  <a:cubicBezTo>
                    <a:pt x="7706" y="825"/>
                    <a:pt x="7673" y="558"/>
                    <a:pt x="7573" y="292"/>
                  </a:cubicBezTo>
                  <a:cubicBezTo>
                    <a:pt x="7506" y="191"/>
                    <a:pt x="7406" y="91"/>
                    <a:pt x="7272" y="58"/>
                  </a:cubicBezTo>
                  <a:cubicBezTo>
                    <a:pt x="7146" y="19"/>
                    <a:pt x="7016" y="0"/>
                    <a:pt x="688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40"/>
            <p:cNvSpPr/>
            <p:nvPr/>
          </p:nvSpPr>
          <p:spPr>
            <a:xfrm>
              <a:off x="1828625" y="2304598"/>
              <a:ext cx="35461" cy="14710"/>
            </a:xfrm>
            <a:custGeom>
              <a:avLst/>
              <a:gdLst/>
              <a:ahLst/>
              <a:cxnLst/>
              <a:rect l="l" t="t" r="r" b="b"/>
              <a:pathLst>
                <a:path w="1702" h="706" extrusionOk="0">
                  <a:moveTo>
                    <a:pt x="67" y="1"/>
                  </a:moveTo>
                  <a:cubicBezTo>
                    <a:pt x="51" y="1"/>
                    <a:pt x="34" y="9"/>
                    <a:pt x="34" y="26"/>
                  </a:cubicBezTo>
                  <a:cubicBezTo>
                    <a:pt x="1" y="59"/>
                    <a:pt x="1" y="93"/>
                    <a:pt x="34" y="126"/>
                  </a:cubicBezTo>
                  <a:cubicBezTo>
                    <a:pt x="384" y="505"/>
                    <a:pt x="887" y="706"/>
                    <a:pt x="1409" y="706"/>
                  </a:cubicBezTo>
                  <a:cubicBezTo>
                    <a:pt x="1484" y="706"/>
                    <a:pt x="1559" y="702"/>
                    <a:pt x="1635" y="693"/>
                  </a:cubicBezTo>
                  <a:cubicBezTo>
                    <a:pt x="1668" y="693"/>
                    <a:pt x="1702" y="660"/>
                    <a:pt x="1702" y="626"/>
                  </a:cubicBezTo>
                  <a:cubicBezTo>
                    <a:pt x="1668" y="593"/>
                    <a:pt x="1668" y="560"/>
                    <a:pt x="1602" y="560"/>
                  </a:cubicBezTo>
                  <a:cubicBezTo>
                    <a:pt x="1534" y="568"/>
                    <a:pt x="1466" y="572"/>
                    <a:pt x="1397" y="572"/>
                  </a:cubicBezTo>
                  <a:cubicBezTo>
                    <a:pt x="927" y="572"/>
                    <a:pt x="450" y="375"/>
                    <a:pt x="101" y="26"/>
                  </a:cubicBezTo>
                  <a:cubicBezTo>
                    <a:pt x="101" y="9"/>
                    <a:pt x="84" y="1"/>
                    <a:pt x="6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40"/>
            <p:cNvSpPr/>
            <p:nvPr/>
          </p:nvSpPr>
          <p:spPr>
            <a:xfrm>
              <a:off x="1704212" y="2417718"/>
              <a:ext cx="106363" cy="91778"/>
            </a:xfrm>
            <a:custGeom>
              <a:avLst/>
              <a:gdLst/>
              <a:ahLst/>
              <a:cxnLst/>
              <a:rect l="l" t="t" r="r" b="b"/>
              <a:pathLst>
                <a:path w="5105" h="4405" extrusionOk="0">
                  <a:moveTo>
                    <a:pt x="1168" y="1"/>
                  </a:moveTo>
                  <a:lnTo>
                    <a:pt x="101" y="334"/>
                  </a:lnTo>
                  <a:cubicBezTo>
                    <a:pt x="101" y="334"/>
                    <a:pt x="1" y="3003"/>
                    <a:pt x="3537" y="4404"/>
                  </a:cubicBezTo>
                  <a:cubicBezTo>
                    <a:pt x="3870" y="3704"/>
                    <a:pt x="4404" y="3103"/>
                    <a:pt x="5104" y="2703"/>
                  </a:cubicBezTo>
                  <a:cubicBezTo>
                    <a:pt x="3603" y="2102"/>
                    <a:pt x="2236" y="1202"/>
                    <a:pt x="11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40"/>
            <p:cNvSpPr/>
            <p:nvPr/>
          </p:nvSpPr>
          <p:spPr>
            <a:xfrm>
              <a:off x="1802225" y="2423281"/>
              <a:ext cx="93841" cy="81340"/>
            </a:xfrm>
            <a:custGeom>
              <a:avLst/>
              <a:gdLst/>
              <a:ahLst/>
              <a:cxnLst/>
              <a:rect l="l" t="t" r="r" b="b"/>
              <a:pathLst>
                <a:path w="4504" h="3904" extrusionOk="0">
                  <a:moveTo>
                    <a:pt x="1501" y="1"/>
                  </a:moveTo>
                  <a:cubicBezTo>
                    <a:pt x="1501" y="1"/>
                    <a:pt x="1001" y="2002"/>
                    <a:pt x="0" y="2236"/>
                  </a:cubicBezTo>
                  <a:cubicBezTo>
                    <a:pt x="1701" y="3003"/>
                    <a:pt x="1968" y="3904"/>
                    <a:pt x="1968" y="3904"/>
                  </a:cubicBezTo>
                  <a:cubicBezTo>
                    <a:pt x="4503" y="3203"/>
                    <a:pt x="2468" y="268"/>
                    <a:pt x="2468" y="268"/>
                  </a:cubicBezTo>
                  <a:lnTo>
                    <a:pt x="150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40"/>
            <p:cNvSpPr/>
            <p:nvPr/>
          </p:nvSpPr>
          <p:spPr>
            <a:xfrm>
              <a:off x="1793370" y="2838193"/>
              <a:ext cx="18606" cy="16189"/>
            </a:xfrm>
            <a:custGeom>
              <a:avLst/>
              <a:gdLst/>
              <a:ahLst/>
              <a:cxnLst/>
              <a:rect l="l" t="t" r="r" b="b"/>
              <a:pathLst>
                <a:path w="893" h="777" extrusionOk="0">
                  <a:moveTo>
                    <a:pt x="486" y="0"/>
                  </a:moveTo>
                  <a:cubicBezTo>
                    <a:pt x="176" y="0"/>
                    <a:pt x="1" y="379"/>
                    <a:pt x="225" y="636"/>
                  </a:cubicBezTo>
                  <a:cubicBezTo>
                    <a:pt x="297" y="732"/>
                    <a:pt x="399" y="776"/>
                    <a:pt x="503" y="776"/>
                  </a:cubicBezTo>
                  <a:cubicBezTo>
                    <a:pt x="686" y="776"/>
                    <a:pt x="871" y="637"/>
                    <a:pt x="892" y="402"/>
                  </a:cubicBezTo>
                  <a:cubicBezTo>
                    <a:pt x="892" y="202"/>
                    <a:pt x="725" y="2"/>
                    <a:pt x="525" y="2"/>
                  </a:cubicBezTo>
                  <a:cubicBezTo>
                    <a:pt x="512" y="1"/>
                    <a:pt x="499" y="0"/>
                    <a:pt x="4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Graphique 2">
            <a:extLst>
              <a:ext uri="{FF2B5EF4-FFF2-40B4-BE49-F238E27FC236}">
                <a16:creationId xmlns:a16="http://schemas.microsoft.com/office/drawing/2014/main" id="{97FFAE00-01D1-4CEB-8546-5CCE2520083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561782" y="464004"/>
            <a:ext cx="1903718" cy="1903718"/>
          </a:xfrm>
          <a:prstGeom prst="rect">
            <a:avLst/>
          </a:prstGeom>
        </p:spPr>
      </p:pic>
      <p:sp>
        <p:nvSpPr>
          <p:cNvPr id="8" name="Flèche : droite 7">
            <a:extLst>
              <a:ext uri="{FF2B5EF4-FFF2-40B4-BE49-F238E27FC236}">
                <a16:creationId xmlns:a16="http://schemas.microsoft.com/office/drawing/2014/main" id="{43D231C7-6C31-4A27-BDFC-9D4A24366AFE}"/>
              </a:ext>
            </a:extLst>
          </p:cNvPr>
          <p:cNvSpPr/>
          <p:nvPr/>
        </p:nvSpPr>
        <p:spPr>
          <a:xfrm rot="5400000">
            <a:off x="6024437" y="2974048"/>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ZoneTexte 8">
            <a:extLst>
              <a:ext uri="{FF2B5EF4-FFF2-40B4-BE49-F238E27FC236}">
                <a16:creationId xmlns:a16="http://schemas.microsoft.com/office/drawing/2014/main" id="{78A113FE-BE7B-4601-A468-A5F51AF13304}"/>
              </a:ext>
            </a:extLst>
          </p:cNvPr>
          <p:cNvSpPr txBox="1"/>
          <p:nvPr/>
        </p:nvSpPr>
        <p:spPr>
          <a:xfrm>
            <a:off x="6190877" y="3894948"/>
            <a:ext cx="801823" cy="461665"/>
          </a:xfrm>
          <a:prstGeom prst="rect">
            <a:avLst/>
          </a:prstGeom>
          <a:noFill/>
        </p:spPr>
        <p:txBody>
          <a:bodyPr wrap="none" rtlCol="0">
            <a:spAutoFit/>
          </a:bodyPr>
          <a:lstStyle/>
          <a:p>
            <a:r>
              <a:rPr lang="fr-FR" sz="2400" b="1" dirty="0">
                <a:solidFill>
                  <a:schemeClr val="bg1"/>
                </a:solidFill>
              </a:rPr>
              <a:t>80%</a:t>
            </a:r>
          </a:p>
        </p:txBody>
      </p:sp>
    </p:spTree>
    <p:extLst>
      <p:ext uri="{BB962C8B-B14F-4D97-AF65-F5344CB8AC3E}">
        <p14:creationId xmlns:p14="http://schemas.microsoft.com/office/powerpoint/2010/main" val="1013610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115"/>
        <p:cNvGrpSpPr/>
        <p:nvPr/>
      </p:nvGrpSpPr>
      <p:grpSpPr>
        <a:xfrm>
          <a:off x="0" y="0"/>
          <a:ext cx="0" cy="0"/>
          <a:chOff x="0" y="0"/>
          <a:chExt cx="0" cy="0"/>
        </a:xfrm>
      </p:grpSpPr>
      <p:sp>
        <p:nvSpPr>
          <p:cNvPr id="1116" name="Google Shape;1116;p48"/>
          <p:cNvSpPr txBox="1">
            <a:spLocks noGrp="1"/>
          </p:cNvSpPr>
          <p:nvPr>
            <p:ph type="title"/>
          </p:nvPr>
        </p:nvSpPr>
        <p:spPr>
          <a:xfrm flipH="1">
            <a:off x="2002500" y="1877563"/>
            <a:ext cx="5139000" cy="72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Corrélation</a:t>
            </a:r>
            <a:endParaRPr dirty="0"/>
          </a:p>
        </p:txBody>
      </p:sp>
      <p:sp>
        <p:nvSpPr>
          <p:cNvPr id="1118" name="Google Shape;1118;p48"/>
          <p:cNvSpPr/>
          <p:nvPr/>
        </p:nvSpPr>
        <p:spPr>
          <a:xfrm>
            <a:off x="3888300" y="564638"/>
            <a:ext cx="1367400" cy="964800"/>
          </a:xfrm>
          <a:prstGeom prst="roundRect">
            <a:avLst>
              <a:gd name="adj" fmla="val 16667"/>
            </a:avLst>
          </a:prstGeom>
          <a:solidFill>
            <a:srgbClr val="F3AC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48"/>
          <p:cNvSpPr txBox="1">
            <a:spLocks noGrp="1"/>
          </p:cNvSpPr>
          <p:nvPr>
            <p:ph type="title" idx="2"/>
          </p:nvPr>
        </p:nvSpPr>
        <p:spPr>
          <a:xfrm flipH="1">
            <a:off x="3848854" y="626138"/>
            <a:ext cx="14463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pic>
        <p:nvPicPr>
          <p:cNvPr id="5" name="Graphique 4">
            <a:extLst>
              <a:ext uri="{FF2B5EF4-FFF2-40B4-BE49-F238E27FC236}">
                <a16:creationId xmlns:a16="http://schemas.microsoft.com/office/drawing/2014/main" id="{480A648E-9650-42DB-B013-A7A71B18DA1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2278" y="2485963"/>
            <a:ext cx="2314297" cy="2362879"/>
          </a:xfrm>
          <a:prstGeom prst="rect">
            <a:avLst/>
          </a:prstGeom>
        </p:spPr>
      </p:pic>
    </p:spTree>
    <p:extLst>
      <p:ext uri="{BB962C8B-B14F-4D97-AF65-F5344CB8AC3E}">
        <p14:creationId xmlns:p14="http://schemas.microsoft.com/office/powerpoint/2010/main" val="18495218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817"/>
        <p:cNvGrpSpPr/>
        <p:nvPr/>
      </p:nvGrpSpPr>
      <p:grpSpPr>
        <a:xfrm>
          <a:off x="0" y="0"/>
          <a:ext cx="0" cy="0"/>
          <a:chOff x="0" y="0"/>
          <a:chExt cx="0" cy="0"/>
        </a:xfrm>
      </p:grpSpPr>
      <p:pic>
        <p:nvPicPr>
          <p:cNvPr id="1026" name="Picture 2">
            <a:extLst>
              <a:ext uri="{FF2B5EF4-FFF2-40B4-BE49-F238E27FC236}">
                <a16:creationId xmlns:a16="http://schemas.microsoft.com/office/drawing/2014/main" id="{077544C1-C5C5-4E9C-9FF0-31DA2369D5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1436" y="1390650"/>
            <a:ext cx="6048375" cy="2362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7795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817"/>
        <p:cNvGrpSpPr/>
        <p:nvPr/>
      </p:nvGrpSpPr>
      <p:grpSpPr>
        <a:xfrm>
          <a:off x="0" y="0"/>
          <a:ext cx="0" cy="0"/>
          <a:chOff x="0" y="0"/>
          <a:chExt cx="0" cy="0"/>
        </a:xfrm>
      </p:grpSpPr>
      <p:pic>
        <p:nvPicPr>
          <p:cNvPr id="2050" name="Picture 2">
            <a:extLst>
              <a:ext uri="{FF2B5EF4-FFF2-40B4-BE49-F238E27FC236}">
                <a16:creationId xmlns:a16="http://schemas.microsoft.com/office/drawing/2014/main" id="{1A8FC0D4-97C4-48EC-A254-A1C8C6491F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31442" y="934589"/>
            <a:ext cx="4616736" cy="3557247"/>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e 6">
            <a:extLst>
              <a:ext uri="{FF2B5EF4-FFF2-40B4-BE49-F238E27FC236}">
                <a16:creationId xmlns:a16="http://schemas.microsoft.com/office/drawing/2014/main" id="{46DD6181-ACC1-4C6B-A272-CE4D398BCC3E}"/>
              </a:ext>
            </a:extLst>
          </p:cNvPr>
          <p:cNvGrpSpPr/>
          <p:nvPr/>
        </p:nvGrpSpPr>
        <p:grpSpPr>
          <a:xfrm>
            <a:off x="217305" y="2805546"/>
            <a:ext cx="2778299" cy="461665"/>
            <a:chOff x="217305" y="3052848"/>
            <a:chExt cx="2778299" cy="461665"/>
          </a:xfrm>
        </p:grpSpPr>
        <p:sp>
          <p:nvSpPr>
            <p:cNvPr id="5" name="Rectangle 4">
              <a:extLst>
                <a:ext uri="{FF2B5EF4-FFF2-40B4-BE49-F238E27FC236}">
                  <a16:creationId xmlns:a16="http://schemas.microsoft.com/office/drawing/2014/main" id="{78C1491A-750E-4706-A3B8-61E005DE5B63}"/>
                </a:ext>
              </a:extLst>
            </p:cNvPr>
            <p:cNvSpPr/>
            <p:nvPr/>
          </p:nvSpPr>
          <p:spPr>
            <a:xfrm>
              <a:off x="217305" y="3207481"/>
              <a:ext cx="530159" cy="152400"/>
            </a:xfrm>
            <a:prstGeom prst="rect">
              <a:avLst/>
            </a:prstGeom>
            <a:solidFill>
              <a:srgbClr val="0190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ZoneTexte 2">
              <a:extLst>
                <a:ext uri="{FF2B5EF4-FFF2-40B4-BE49-F238E27FC236}">
                  <a16:creationId xmlns:a16="http://schemas.microsoft.com/office/drawing/2014/main" id="{5CF7F7BB-1104-4169-8F0B-C80AD60E075E}"/>
                </a:ext>
              </a:extLst>
            </p:cNvPr>
            <p:cNvSpPr txBox="1"/>
            <p:nvPr/>
          </p:nvSpPr>
          <p:spPr>
            <a:xfrm>
              <a:off x="747464" y="3052848"/>
              <a:ext cx="2248140" cy="461665"/>
            </a:xfrm>
            <a:prstGeom prst="rect">
              <a:avLst/>
            </a:prstGeom>
            <a:noFill/>
          </p:spPr>
          <p:txBody>
            <a:bodyPr wrap="square" rtlCol="0">
              <a:spAutoFit/>
            </a:bodyPr>
            <a:lstStyle/>
            <a:p>
              <a:r>
                <a:rPr lang="fr-FR" sz="1200" dirty="0"/>
                <a:t>Prêts remboursés dans les délais</a:t>
              </a:r>
            </a:p>
          </p:txBody>
        </p:sp>
      </p:grpSp>
      <p:grpSp>
        <p:nvGrpSpPr>
          <p:cNvPr id="6" name="Groupe 5">
            <a:extLst>
              <a:ext uri="{FF2B5EF4-FFF2-40B4-BE49-F238E27FC236}">
                <a16:creationId xmlns:a16="http://schemas.microsoft.com/office/drawing/2014/main" id="{B77ECBEE-B618-4B91-94AE-1968135B41ED}"/>
              </a:ext>
            </a:extLst>
          </p:cNvPr>
          <p:cNvGrpSpPr/>
          <p:nvPr/>
        </p:nvGrpSpPr>
        <p:grpSpPr>
          <a:xfrm>
            <a:off x="217304" y="1612854"/>
            <a:ext cx="2796218" cy="646331"/>
            <a:chOff x="217305" y="2032486"/>
            <a:chExt cx="1509461" cy="646331"/>
          </a:xfrm>
        </p:grpSpPr>
        <p:sp>
          <p:nvSpPr>
            <p:cNvPr id="2" name="Rectangle 1">
              <a:extLst>
                <a:ext uri="{FF2B5EF4-FFF2-40B4-BE49-F238E27FC236}">
                  <a16:creationId xmlns:a16="http://schemas.microsoft.com/office/drawing/2014/main" id="{642DEF2A-C04A-48ED-9A49-C8F34C404109}"/>
                </a:ext>
              </a:extLst>
            </p:cNvPr>
            <p:cNvSpPr/>
            <p:nvPr/>
          </p:nvSpPr>
          <p:spPr>
            <a:xfrm>
              <a:off x="217305" y="2203252"/>
              <a:ext cx="295865" cy="152400"/>
            </a:xfrm>
            <a:prstGeom prst="rect">
              <a:avLst/>
            </a:prstGeom>
            <a:solidFill>
              <a:srgbClr val="FC4B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ZoneTexte 3">
              <a:extLst>
                <a:ext uri="{FF2B5EF4-FFF2-40B4-BE49-F238E27FC236}">
                  <a16:creationId xmlns:a16="http://schemas.microsoft.com/office/drawing/2014/main" id="{9B31535C-4385-4077-912F-AE0FD6F225D3}"/>
                </a:ext>
              </a:extLst>
            </p:cNvPr>
            <p:cNvSpPr txBox="1"/>
            <p:nvPr/>
          </p:nvSpPr>
          <p:spPr>
            <a:xfrm>
              <a:off x="503497" y="2032486"/>
              <a:ext cx="1223269" cy="646331"/>
            </a:xfrm>
            <a:prstGeom prst="rect">
              <a:avLst/>
            </a:prstGeom>
            <a:noFill/>
          </p:spPr>
          <p:txBody>
            <a:bodyPr wrap="square" rtlCol="0">
              <a:spAutoFit/>
            </a:bodyPr>
            <a:lstStyle/>
            <a:p>
              <a:r>
                <a:rPr lang="fr-FR" sz="1200" dirty="0"/>
                <a:t>Prêts non remboursés dans les délais</a:t>
              </a:r>
            </a:p>
          </p:txBody>
        </p:sp>
      </p:grpSp>
    </p:spTree>
    <p:extLst>
      <p:ext uri="{BB962C8B-B14F-4D97-AF65-F5344CB8AC3E}">
        <p14:creationId xmlns:p14="http://schemas.microsoft.com/office/powerpoint/2010/main" val="443001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817"/>
        <p:cNvGrpSpPr/>
        <p:nvPr/>
      </p:nvGrpSpPr>
      <p:grpSpPr>
        <a:xfrm>
          <a:off x="0" y="0"/>
          <a:ext cx="0" cy="0"/>
          <a:chOff x="0" y="0"/>
          <a:chExt cx="0" cy="0"/>
        </a:xfrm>
      </p:grpSpPr>
      <p:pic>
        <p:nvPicPr>
          <p:cNvPr id="3074" name="Picture 2">
            <a:extLst>
              <a:ext uri="{FF2B5EF4-FFF2-40B4-BE49-F238E27FC236}">
                <a16:creationId xmlns:a16="http://schemas.microsoft.com/office/drawing/2014/main" id="{0CF0EB3C-1256-43F6-8ED8-EC954EE876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8688" y="349884"/>
            <a:ext cx="4240212" cy="46507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9849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817"/>
        <p:cNvGrpSpPr/>
        <p:nvPr/>
      </p:nvGrpSpPr>
      <p:grpSpPr>
        <a:xfrm>
          <a:off x="0" y="0"/>
          <a:ext cx="0" cy="0"/>
          <a:chOff x="0" y="0"/>
          <a:chExt cx="0" cy="0"/>
        </a:xfrm>
      </p:grpSpPr>
      <p:pic>
        <p:nvPicPr>
          <p:cNvPr id="5122" name="Picture 2">
            <a:extLst>
              <a:ext uri="{FF2B5EF4-FFF2-40B4-BE49-F238E27FC236}">
                <a16:creationId xmlns:a16="http://schemas.microsoft.com/office/drawing/2014/main" id="{78D3E999-308D-4C3E-BC45-0F7D86C8D4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2089" y="1138237"/>
            <a:ext cx="6739821" cy="2867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5719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817"/>
        <p:cNvGrpSpPr/>
        <p:nvPr/>
      </p:nvGrpSpPr>
      <p:grpSpPr>
        <a:xfrm>
          <a:off x="0" y="0"/>
          <a:ext cx="0" cy="0"/>
          <a:chOff x="0" y="0"/>
          <a:chExt cx="0" cy="0"/>
        </a:xfrm>
      </p:grpSpPr>
      <p:pic>
        <p:nvPicPr>
          <p:cNvPr id="6146" name="Picture 2">
            <a:extLst>
              <a:ext uri="{FF2B5EF4-FFF2-40B4-BE49-F238E27FC236}">
                <a16:creationId xmlns:a16="http://schemas.microsoft.com/office/drawing/2014/main" id="{B186F7AC-9C7C-4064-B4AC-D793066789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3938" y="209550"/>
            <a:ext cx="5762625" cy="4724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465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838"/>
        <p:cNvGrpSpPr/>
        <p:nvPr/>
      </p:nvGrpSpPr>
      <p:grpSpPr>
        <a:xfrm>
          <a:off x="0" y="0"/>
          <a:ext cx="0" cy="0"/>
          <a:chOff x="0" y="0"/>
          <a:chExt cx="0" cy="0"/>
        </a:xfrm>
      </p:grpSpPr>
      <p:sp>
        <p:nvSpPr>
          <p:cNvPr id="839" name="Google Shape;839;p43"/>
          <p:cNvSpPr/>
          <p:nvPr/>
        </p:nvSpPr>
        <p:spPr>
          <a:xfrm>
            <a:off x="715100" y="1341075"/>
            <a:ext cx="1367400" cy="964800"/>
          </a:xfrm>
          <a:prstGeom prst="roundRect">
            <a:avLst>
              <a:gd name="adj" fmla="val 16667"/>
            </a:avLst>
          </a:prstGeom>
          <a:solidFill>
            <a:srgbClr val="F3AC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43"/>
          <p:cNvSpPr txBox="1">
            <a:spLocks noGrp="1"/>
          </p:cNvSpPr>
          <p:nvPr>
            <p:ph type="title"/>
          </p:nvPr>
        </p:nvSpPr>
        <p:spPr>
          <a:xfrm>
            <a:off x="715100" y="2344800"/>
            <a:ext cx="4449000" cy="1503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Features engineering</a:t>
            </a:r>
            <a:endParaRPr dirty="0"/>
          </a:p>
        </p:txBody>
      </p:sp>
      <p:sp>
        <p:nvSpPr>
          <p:cNvPr id="841" name="Google Shape;841;p43"/>
          <p:cNvSpPr txBox="1">
            <a:spLocks noGrp="1"/>
          </p:cNvSpPr>
          <p:nvPr>
            <p:ph type="title" idx="2"/>
          </p:nvPr>
        </p:nvSpPr>
        <p:spPr>
          <a:xfrm>
            <a:off x="715100" y="1417275"/>
            <a:ext cx="13674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04</a:t>
            </a:r>
            <a:endParaRPr dirty="0"/>
          </a:p>
        </p:txBody>
      </p:sp>
      <p:pic>
        <p:nvPicPr>
          <p:cNvPr id="5" name="Graphique 4">
            <a:extLst>
              <a:ext uri="{FF2B5EF4-FFF2-40B4-BE49-F238E27FC236}">
                <a16:creationId xmlns:a16="http://schemas.microsoft.com/office/drawing/2014/main" id="{695298F5-6383-4B66-8E41-90150F97C5A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353578" y="361650"/>
            <a:ext cx="2783250" cy="2783250"/>
          </a:xfrm>
          <a:prstGeom prst="rect">
            <a:avLst/>
          </a:prstGeom>
        </p:spPr>
      </p:pic>
      <p:sp>
        <p:nvSpPr>
          <p:cNvPr id="161" name="Google Shape;840;p43">
            <a:extLst>
              <a:ext uri="{FF2B5EF4-FFF2-40B4-BE49-F238E27FC236}">
                <a16:creationId xmlns:a16="http://schemas.microsoft.com/office/drawing/2014/main" id="{5D92990E-C29F-466A-A3A1-8A516D2E0AB5}"/>
              </a:ext>
            </a:extLst>
          </p:cNvPr>
          <p:cNvSpPr txBox="1">
            <a:spLocks/>
          </p:cNvSpPr>
          <p:nvPr/>
        </p:nvSpPr>
        <p:spPr>
          <a:xfrm>
            <a:off x="715100" y="3875850"/>
            <a:ext cx="4972050" cy="36652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Montserrat ExtraBold"/>
              <a:buNone/>
              <a:defRPr sz="4500" b="0" i="0" u="none" strike="noStrike" cap="none">
                <a:solidFill>
                  <a:schemeClr val="lt1"/>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9pPr>
          </a:lstStyle>
          <a:p>
            <a:endParaRPr lang="fr-FR" sz="2400" dirty="0"/>
          </a:p>
        </p:txBody>
      </p:sp>
      <p:sp>
        <p:nvSpPr>
          <p:cNvPr id="162" name="Google Shape;842;p43">
            <a:extLst>
              <a:ext uri="{FF2B5EF4-FFF2-40B4-BE49-F238E27FC236}">
                <a16:creationId xmlns:a16="http://schemas.microsoft.com/office/drawing/2014/main" id="{CAF8AB13-FEBF-40BD-837C-69ED976FCB8F}"/>
              </a:ext>
            </a:extLst>
          </p:cNvPr>
          <p:cNvSpPr txBox="1">
            <a:spLocks noGrp="1"/>
          </p:cNvSpPr>
          <p:nvPr>
            <p:ph type="subTitle" idx="1"/>
          </p:nvPr>
        </p:nvSpPr>
        <p:spPr>
          <a:xfrm>
            <a:off x="715100" y="3875850"/>
            <a:ext cx="4449000" cy="37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Domain Knowledge Features</a:t>
            </a:r>
          </a:p>
        </p:txBody>
      </p:sp>
    </p:spTree>
    <p:extLst>
      <p:ext uri="{BB962C8B-B14F-4D97-AF65-F5344CB8AC3E}">
        <p14:creationId xmlns:p14="http://schemas.microsoft.com/office/powerpoint/2010/main" val="3165011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526"/>
        <p:cNvGrpSpPr/>
        <p:nvPr/>
      </p:nvGrpSpPr>
      <p:grpSpPr>
        <a:xfrm>
          <a:off x="0" y="0"/>
          <a:ext cx="0" cy="0"/>
          <a:chOff x="0" y="0"/>
          <a:chExt cx="0" cy="0"/>
        </a:xfrm>
      </p:grpSpPr>
      <p:sp>
        <p:nvSpPr>
          <p:cNvPr id="1527" name="Google Shape;1527;p58"/>
          <p:cNvSpPr txBox="1">
            <a:spLocks noGrp="1"/>
          </p:cNvSpPr>
          <p:nvPr>
            <p:ph type="title"/>
          </p:nvPr>
        </p:nvSpPr>
        <p:spPr>
          <a:xfrm>
            <a:off x="720000" y="287350"/>
            <a:ext cx="7704000" cy="48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Domain Knowledge Features</a:t>
            </a:r>
          </a:p>
        </p:txBody>
      </p:sp>
      <p:graphicFrame>
        <p:nvGraphicFramePr>
          <p:cNvPr id="4" name="Tableau 4">
            <a:extLst>
              <a:ext uri="{FF2B5EF4-FFF2-40B4-BE49-F238E27FC236}">
                <a16:creationId xmlns:a16="http://schemas.microsoft.com/office/drawing/2014/main" id="{D9B81D7B-E669-4475-9055-ECA35BD23230}"/>
              </a:ext>
            </a:extLst>
          </p:cNvPr>
          <p:cNvGraphicFramePr>
            <a:graphicFrameLocks noGrp="1"/>
          </p:cNvGraphicFramePr>
          <p:nvPr>
            <p:extLst>
              <p:ext uri="{D42A27DB-BD31-4B8C-83A1-F6EECF244321}">
                <p14:modId xmlns:p14="http://schemas.microsoft.com/office/powerpoint/2010/main" val="910419519"/>
              </p:ext>
            </p:extLst>
          </p:nvPr>
        </p:nvGraphicFramePr>
        <p:xfrm>
          <a:off x="1476375" y="1358900"/>
          <a:ext cx="2771775" cy="1102360"/>
        </p:xfrm>
        <a:graphic>
          <a:graphicData uri="http://schemas.openxmlformats.org/drawingml/2006/table">
            <a:tbl>
              <a:tblPr firstRow="1" bandRow="1">
                <a:tableStyleId>{284E427A-3D55-4303-BF80-6455036E1DE7}</a:tableStyleId>
              </a:tblPr>
              <a:tblGrid>
                <a:gridCol w="2771775">
                  <a:extLst>
                    <a:ext uri="{9D8B030D-6E8A-4147-A177-3AD203B41FA5}">
                      <a16:colId xmlns:a16="http://schemas.microsoft.com/office/drawing/2014/main" val="2243506803"/>
                    </a:ext>
                  </a:extLst>
                </a:gridCol>
              </a:tblGrid>
              <a:tr h="370840">
                <a:tc>
                  <a:txBody>
                    <a:bodyPr/>
                    <a:lstStyle/>
                    <a:p>
                      <a:pPr algn="ctr"/>
                      <a:r>
                        <a:rPr lang="fr-FR" b="1" i="0" dirty="0">
                          <a:solidFill>
                            <a:schemeClr val="bg1"/>
                          </a:solidFill>
                          <a:effectLst/>
                          <a:latin typeface="Helvetica Neue"/>
                        </a:rPr>
                        <a:t>CREDIT_INCOME_PERCENT</a:t>
                      </a:r>
                      <a:r>
                        <a:rPr lang="fr-FR" b="0" i="0" dirty="0">
                          <a:solidFill>
                            <a:schemeClr val="bg1"/>
                          </a:solidFill>
                          <a:effectLst/>
                          <a:latin typeface="Helvetica Neue"/>
                        </a:rPr>
                        <a:t> </a:t>
                      </a:r>
                      <a:endParaRPr lang="fr-FR" dirty="0">
                        <a:solidFill>
                          <a:schemeClr val="bg1"/>
                        </a:solidFill>
                      </a:endParaRPr>
                    </a:p>
                  </a:txBody>
                  <a:tcPr/>
                </a:tc>
                <a:extLst>
                  <a:ext uri="{0D108BD9-81ED-4DB2-BD59-A6C34878D82A}">
                    <a16:rowId xmlns:a16="http://schemas.microsoft.com/office/drawing/2014/main" val="1960349485"/>
                  </a:ext>
                </a:extLst>
              </a:tr>
              <a:tr h="370840">
                <a:tc>
                  <a:txBody>
                    <a:bodyPr/>
                    <a:lstStyle/>
                    <a:p>
                      <a:r>
                        <a:rPr lang="fr-FR" b="0" i="0" dirty="0">
                          <a:solidFill>
                            <a:srgbClr val="000000"/>
                          </a:solidFill>
                          <a:effectLst/>
                          <a:latin typeface="Helvetica Neue"/>
                        </a:rPr>
                        <a:t>Pourcentage du montant du crédit par rapport au revenu du client</a:t>
                      </a:r>
                      <a:endParaRPr lang="fr-FR" dirty="0"/>
                    </a:p>
                  </a:txBody>
                  <a:tcPr/>
                </a:tc>
                <a:extLst>
                  <a:ext uri="{0D108BD9-81ED-4DB2-BD59-A6C34878D82A}">
                    <a16:rowId xmlns:a16="http://schemas.microsoft.com/office/drawing/2014/main" val="1378583505"/>
                  </a:ext>
                </a:extLst>
              </a:tr>
            </a:tbl>
          </a:graphicData>
        </a:graphic>
      </p:graphicFrame>
      <p:graphicFrame>
        <p:nvGraphicFramePr>
          <p:cNvPr id="7" name="Tableau 4">
            <a:extLst>
              <a:ext uri="{FF2B5EF4-FFF2-40B4-BE49-F238E27FC236}">
                <a16:creationId xmlns:a16="http://schemas.microsoft.com/office/drawing/2014/main" id="{0C09F2D3-5A95-490F-BBDF-EDD00EC8A9AD}"/>
              </a:ext>
            </a:extLst>
          </p:cNvPr>
          <p:cNvGraphicFramePr>
            <a:graphicFrameLocks noGrp="1"/>
          </p:cNvGraphicFramePr>
          <p:nvPr>
            <p:extLst>
              <p:ext uri="{D42A27DB-BD31-4B8C-83A1-F6EECF244321}">
                <p14:modId xmlns:p14="http://schemas.microsoft.com/office/powerpoint/2010/main" val="962922858"/>
              </p:ext>
            </p:extLst>
          </p:nvPr>
        </p:nvGraphicFramePr>
        <p:xfrm>
          <a:off x="5238750" y="1358900"/>
          <a:ext cx="2838450" cy="1102360"/>
        </p:xfrm>
        <a:graphic>
          <a:graphicData uri="http://schemas.openxmlformats.org/drawingml/2006/table">
            <a:tbl>
              <a:tblPr firstRow="1" bandRow="1">
                <a:tableStyleId>{284E427A-3D55-4303-BF80-6455036E1DE7}</a:tableStyleId>
              </a:tblPr>
              <a:tblGrid>
                <a:gridCol w="2838450">
                  <a:extLst>
                    <a:ext uri="{9D8B030D-6E8A-4147-A177-3AD203B41FA5}">
                      <a16:colId xmlns:a16="http://schemas.microsoft.com/office/drawing/2014/main" val="2243506803"/>
                    </a:ext>
                  </a:extLst>
                </a:gridCol>
              </a:tblGrid>
              <a:tr h="370840">
                <a:tc>
                  <a:txBody>
                    <a:bodyPr/>
                    <a:lstStyle/>
                    <a:p>
                      <a:pPr algn="ctr"/>
                      <a:r>
                        <a:rPr lang="fr-FR" dirty="0">
                          <a:solidFill>
                            <a:schemeClr val="bg1"/>
                          </a:solidFill>
                        </a:rPr>
                        <a:t>ANNUITY_INCOME_PERCENT </a:t>
                      </a:r>
                    </a:p>
                  </a:txBody>
                  <a:tcPr/>
                </a:tc>
                <a:extLst>
                  <a:ext uri="{0D108BD9-81ED-4DB2-BD59-A6C34878D82A}">
                    <a16:rowId xmlns:a16="http://schemas.microsoft.com/office/drawing/2014/main" val="1960349485"/>
                  </a:ext>
                </a:extLst>
              </a:tr>
              <a:tr h="370840">
                <a:tc>
                  <a:txBody>
                    <a:bodyPr/>
                    <a:lstStyle/>
                    <a:p>
                      <a:r>
                        <a:rPr lang="fr-FR" dirty="0"/>
                        <a:t>Le pourcentage de l'annuité du prêt par rapport au revenu du client.</a:t>
                      </a:r>
                    </a:p>
                  </a:txBody>
                  <a:tcPr/>
                </a:tc>
                <a:extLst>
                  <a:ext uri="{0D108BD9-81ED-4DB2-BD59-A6C34878D82A}">
                    <a16:rowId xmlns:a16="http://schemas.microsoft.com/office/drawing/2014/main" val="1378583505"/>
                  </a:ext>
                </a:extLst>
              </a:tr>
            </a:tbl>
          </a:graphicData>
        </a:graphic>
      </p:graphicFrame>
      <p:graphicFrame>
        <p:nvGraphicFramePr>
          <p:cNvPr id="8" name="Tableau 4">
            <a:extLst>
              <a:ext uri="{FF2B5EF4-FFF2-40B4-BE49-F238E27FC236}">
                <a16:creationId xmlns:a16="http://schemas.microsoft.com/office/drawing/2014/main" id="{21DEFCBE-7B85-4079-B8E6-E32258413FBB}"/>
              </a:ext>
            </a:extLst>
          </p:cNvPr>
          <p:cNvGraphicFramePr>
            <a:graphicFrameLocks noGrp="1"/>
          </p:cNvGraphicFramePr>
          <p:nvPr>
            <p:extLst>
              <p:ext uri="{D42A27DB-BD31-4B8C-83A1-F6EECF244321}">
                <p14:modId xmlns:p14="http://schemas.microsoft.com/office/powerpoint/2010/main" val="2540847717"/>
              </p:ext>
            </p:extLst>
          </p:nvPr>
        </p:nvGraphicFramePr>
        <p:xfrm>
          <a:off x="1476374" y="3235325"/>
          <a:ext cx="2771775" cy="741680"/>
        </p:xfrm>
        <a:graphic>
          <a:graphicData uri="http://schemas.openxmlformats.org/drawingml/2006/table">
            <a:tbl>
              <a:tblPr firstRow="1" bandRow="1">
                <a:tableStyleId>{284E427A-3D55-4303-BF80-6455036E1DE7}</a:tableStyleId>
              </a:tblPr>
              <a:tblGrid>
                <a:gridCol w="2771775">
                  <a:extLst>
                    <a:ext uri="{9D8B030D-6E8A-4147-A177-3AD203B41FA5}">
                      <a16:colId xmlns:a16="http://schemas.microsoft.com/office/drawing/2014/main" val="2243506803"/>
                    </a:ext>
                  </a:extLst>
                </a:gridCol>
              </a:tblGrid>
              <a:tr h="370840">
                <a:tc>
                  <a:txBody>
                    <a:bodyPr/>
                    <a:lstStyle/>
                    <a:p>
                      <a:pPr algn="ctr"/>
                      <a:r>
                        <a:rPr lang="fr-FR" dirty="0">
                          <a:solidFill>
                            <a:schemeClr val="bg1"/>
                          </a:solidFill>
                        </a:rPr>
                        <a:t>CREDIT_TERM </a:t>
                      </a:r>
                    </a:p>
                  </a:txBody>
                  <a:tcPr/>
                </a:tc>
                <a:extLst>
                  <a:ext uri="{0D108BD9-81ED-4DB2-BD59-A6C34878D82A}">
                    <a16:rowId xmlns:a16="http://schemas.microsoft.com/office/drawing/2014/main" val="1960349485"/>
                  </a:ext>
                </a:extLst>
              </a:tr>
              <a:tr h="370840">
                <a:tc>
                  <a:txBody>
                    <a:bodyPr/>
                    <a:lstStyle/>
                    <a:p>
                      <a:r>
                        <a:rPr lang="fr-FR" dirty="0"/>
                        <a:t>Durée du paiement en mois.</a:t>
                      </a:r>
                    </a:p>
                  </a:txBody>
                  <a:tcPr/>
                </a:tc>
                <a:extLst>
                  <a:ext uri="{0D108BD9-81ED-4DB2-BD59-A6C34878D82A}">
                    <a16:rowId xmlns:a16="http://schemas.microsoft.com/office/drawing/2014/main" val="1378583505"/>
                  </a:ext>
                </a:extLst>
              </a:tr>
            </a:tbl>
          </a:graphicData>
        </a:graphic>
      </p:graphicFrame>
      <p:graphicFrame>
        <p:nvGraphicFramePr>
          <p:cNvPr id="9" name="Tableau 4">
            <a:extLst>
              <a:ext uri="{FF2B5EF4-FFF2-40B4-BE49-F238E27FC236}">
                <a16:creationId xmlns:a16="http://schemas.microsoft.com/office/drawing/2014/main" id="{A8107A01-312F-49F0-AEAB-0AD2AD421395}"/>
              </a:ext>
            </a:extLst>
          </p:cNvPr>
          <p:cNvGraphicFramePr>
            <a:graphicFrameLocks noGrp="1"/>
          </p:cNvGraphicFramePr>
          <p:nvPr>
            <p:extLst>
              <p:ext uri="{D42A27DB-BD31-4B8C-83A1-F6EECF244321}">
                <p14:modId xmlns:p14="http://schemas.microsoft.com/office/powerpoint/2010/main" val="4138948119"/>
              </p:ext>
            </p:extLst>
          </p:nvPr>
        </p:nvGraphicFramePr>
        <p:xfrm>
          <a:off x="5238750" y="3235325"/>
          <a:ext cx="2771775" cy="1102360"/>
        </p:xfrm>
        <a:graphic>
          <a:graphicData uri="http://schemas.openxmlformats.org/drawingml/2006/table">
            <a:tbl>
              <a:tblPr firstRow="1" bandRow="1">
                <a:tableStyleId>{284E427A-3D55-4303-BF80-6455036E1DE7}</a:tableStyleId>
              </a:tblPr>
              <a:tblGrid>
                <a:gridCol w="2771775">
                  <a:extLst>
                    <a:ext uri="{9D8B030D-6E8A-4147-A177-3AD203B41FA5}">
                      <a16:colId xmlns:a16="http://schemas.microsoft.com/office/drawing/2014/main" val="2243506803"/>
                    </a:ext>
                  </a:extLst>
                </a:gridCol>
              </a:tblGrid>
              <a:tr h="370840">
                <a:tc>
                  <a:txBody>
                    <a:bodyPr/>
                    <a:lstStyle/>
                    <a:p>
                      <a:pPr algn="ctr"/>
                      <a:r>
                        <a:rPr lang="fr-FR" dirty="0">
                          <a:solidFill>
                            <a:schemeClr val="bg1"/>
                          </a:solidFill>
                        </a:rPr>
                        <a:t>DAYS_EMPLOYED_PERCENT</a:t>
                      </a:r>
                    </a:p>
                  </a:txBody>
                  <a:tcPr/>
                </a:tc>
                <a:extLst>
                  <a:ext uri="{0D108BD9-81ED-4DB2-BD59-A6C34878D82A}">
                    <a16:rowId xmlns:a16="http://schemas.microsoft.com/office/drawing/2014/main" val="1960349485"/>
                  </a:ext>
                </a:extLst>
              </a:tr>
              <a:tr h="0">
                <a:tc>
                  <a:txBody>
                    <a:bodyPr/>
                    <a:lstStyle/>
                    <a:p>
                      <a:r>
                        <a:rPr lang="fr-FR" dirty="0"/>
                        <a:t>Le pourcentage des jours de travail par rapport à l'âge du client.</a:t>
                      </a:r>
                    </a:p>
                  </a:txBody>
                  <a:tcPr/>
                </a:tc>
                <a:extLst>
                  <a:ext uri="{0D108BD9-81ED-4DB2-BD59-A6C34878D82A}">
                    <a16:rowId xmlns:a16="http://schemas.microsoft.com/office/drawing/2014/main" val="1378583505"/>
                  </a:ext>
                </a:extLst>
              </a:tr>
            </a:tbl>
          </a:graphicData>
        </a:graphic>
      </p:graphicFrame>
    </p:spTree>
    <p:extLst>
      <p:ext uri="{BB962C8B-B14F-4D97-AF65-F5344CB8AC3E}">
        <p14:creationId xmlns:p14="http://schemas.microsoft.com/office/powerpoint/2010/main" val="1519714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7" presetClass="entr" presetSubtype="0" fill="hold" nodeType="withEffect">
                                  <p:stCondLst>
                                    <p:cond delay="50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par>
                                <p:cTn id="15" presetID="47" presetClass="entr" presetSubtype="0" fill="hold" nodeType="withEffect">
                                  <p:stCondLst>
                                    <p:cond delay="100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1000"/>
                                        <p:tgtEl>
                                          <p:spTgt spid="8"/>
                                        </p:tgtEl>
                                      </p:cBhvr>
                                    </p:animEffect>
                                    <p:anim calcmode="lin" valueType="num">
                                      <p:cBhvr>
                                        <p:cTn id="18" dur="1000" fill="hold"/>
                                        <p:tgtEl>
                                          <p:spTgt spid="8"/>
                                        </p:tgtEl>
                                        <p:attrNameLst>
                                          <p:attrName>ppt_x</p:attrName>
                                        </p:attrNameLst>
                                      </p:cBhvr>
                                      <p:tavLst>
                                        <p:tav tm="0">
                                          <p:val>
                                            <p:strVal val="#ppt_x"/>
                                          </p:val>
                                        </p:tav>
                                        <p:tav tm="100000">
                                          <p:val>
                                            <p:strVal val="#ppt_x"/>
                                          </p:val>
                                        </p:tav>
                                      </p:tavLst>
                                    </p:anim>
                                    <p:anim calcmode="lin" valueType="num">
                                      <p:cBhvr>
                                        <p:cTn id="19" dur="1000" fill="hold"/>
                                        <p:tgtEl>
                                          <p:spTgt spid="8"/>
                                        </p:tgtEl>
                                        <p:attrNameLst>
                                          <p:attrName>ppt_y</p:attrName>
                                        </p:attrNameLst>
                                      </p:cBhvr>
                                      <p:tavLst>
                                        <p:tav tm="0">
                                          <p:val>
                                            <p:strVal val="#ppt_y-.1"/>
                                          </p:val>
                                        </p:tav>
                                        <p:tav tm="100000">
                                          <p:val>
                                            <p:strVal val="#ppt_y"/>
                                          </p:val>
                                        </p:tav>
                                      </p:tavLst>
                                    </p:anim>
                                  </p:childTnLst>
                                </p:cTn>
                              </p:par>
                              <p:par>
                                <p:cTn id="20" presetID="47" presetClass="entr" presetSubtype="0" fill="hold" nodeType="withEffect">
                                  <p:stCondLst>
                                    <p:cond delay="150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1000"/>
                                        <p:tgtEl>
                                          <p:spTgt spid="9"/>
                                        </p:tgtEl>
                                      </p:cBhvr>
                                    </p:animEffect>
                                    <p:anim calcmode="lin" valueType="num">
                                      <p:cBhvr>
                                        <p:cTn id="23" dur="1000" fill="hold"/>
                                        <p:tgtEl>
                                          <p:spTgt spid="9"/>
                                        </p:tgtEl>
                                        <p:attrNameLst>
                                          <p:attrName>ppt_x</p:attrName>
                                        </p:attrNameLst>
                                      </p:cBhvr>
                                      <p:tavLst>
                                        <p:tav tm="0">
                                          <p:val>
                                            <p:strVal val="#ppt_x"/>
                                          </p:val>
                                        </p:tav>
                                        <p:tav tm="100000">
                                          <p:val>
                                            <p:strVal val="#ppt_x"/>
                                          </p:val>
                                        </p:tav>
                                      </p:tavLst>
                                    </p:anim>
                                    <p:anim calcmode="lin" valueType="num">
                                      <p:cBhvr>
                                        <p:cTn id="24"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526"/>
        <p:cNvGrpSpPr/>
        <p:nvPr/>
      </p:nvGrpSpPr>
      <p:grpSpPr>
        <a:xfrm>
          <a:off x="0" y="0"/>
          <a:ext cx="0" cy="0"/>
          <a:chOff x="0" y="0"/>
          <a:chExt cx="0" cy="0"/>
        </a:xfrm>
      </p:grpSpPr>
      <p:sp>
        <p:nvSpPr>
          <p:cNvPr id="1527" name="Google Shape;1527;p58"/>
          <p:cNvSpPr txBox="1">
            <a:spLocks noGrp="1"/>
          </p:cNvSpPr>
          <p:nvPr>
            <p:ph type="title"/>
          </p:nvPr>
        </p:nvSpPr>
        <p:spPr>
          <a:xfrm>
            <a:off x="720000" y="287350"/>
            <a:ext cx="7704000" cy="48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Domain Knowledge Features</a:t>
            </a:r>
          </a:p>
        </p:txBody>
      </p:sp>
      <p:pic>
        <p:nvPicPr>
          <p:cNvPr id="7170" name="Picture 2">
            <a:extLst>
              <a:ext uri="{FF2B5EF4-FFF2-40B4-BE49-F238E27FC236}">
                <a16:creationId xmlns:a16="http://schemas.microsoft.com/office/drawing/2014/main" id="{493907E2-061F-4D98-8574-5514510FD82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4259" b="50000"/>
          <a:stretch/>
        </p:blipFill>
        <p:spPr bwMode="auto">
          <a:xfrm>
            <a:off x="4821238" y="1097260"/>
            <a:ext cx="3929546" cy="169893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a:extLst>
              <a:ext uri="{FF2B5EF4-FFF2-40B4-BE49-F238E27FC236}">
                <a16:creationId xmlns:a16="http://schemas.microsoft.com/office/drawing/2014/main" id="{32831A2E-C686-456A-B30D-E4CA88CCF8E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74259"/>
          <a:stretch/>
        </p:blipFill>
        <p:spPr bwMode="auto">
          <a:xfrm>
            <a:off x="574673" y="1097259"/>
            <a:ext cx="3929546" cy="169893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a:extLst>
              <a:ext uri="{FF2B5EF4-FFF2-40B4-BE49-F238E27FC236}">
                <a16:creationId xmlns:a16="http://schemas.microsoft.com/office/drawing/2014/main" id="{3232AAE6-9C09-459A-8BAD-4F4BC210C91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75556" b="185"/>
          <a:stretch/>
        </p:blipFill>
        <p:spPr bwMode="auto">
          <a:xfrm>
            <a:off x="574672" y="3120043"/>
            <a:ext cx="3929547" cy="160115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a:extLst>
              <a:ext uri="{FF2B5EF4-FFF2-40B4-BE49-F238E27FC236}">
                <a16:creationId xmlns:a16="http://schemas.microsoft.com/office/drawing/2014/main" id="{019582A4-8080-4BF3-B6FF-49B8730282F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50834" b="24906"/>
          <a:stretch/>
        </p:blipFill>
        <p:spPr bwMode="auto">
          <a:xfrm>
            <a:off x="4821237" y="3120043"/>
            <a:ext cx="3929547" cy="16011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2260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500"/>
                                  </p:stCondLst>
                                  <p:childTnLst>
                                    <p:set>
                                      <p:cBhvr>
                                        <p:cTn id="9" dur="1" fill="hold">
                                          <p:stCondLst>
                                            <p:cond delay="0"/>
                                          </p:stCondLst>
                                        </p:cTn>
                                        <p:tgtEl>
                                          <p:spTgt spid="7170"/>
                                        </p:tgtEl>
                                        <p:attrNameLst>
                                          <p:attrName>style.visibility</p:attrName>
                                        </p:attrNameLst>
                                      </p:cBhvr>
                                      <p:to>
                                        <p:strVal val="visible"/>
                                      </p:to>
                                    </p:set>
                                    <p:animEffect transition="in" filter="fade">
                                      <p:cBhvr>
                                        <p:cTn id="10" dur="500"/>
                                        <p:tgtEl>
                                          <p:spTgt spid="7170"/>
                                        </p:tgtEl>
                                      </p:cBhvr>
                                    </p:animEffect>
                                  </p:childTnLst>
                                </p:cTn>
                              </p:par>
                              <p:par>
                                <p:cTn id="11" presetID="10" presetClass="entr" presetSubtype="0" fill="hold" nodeType="withEffect">
                                  <p:stCondLst>
                                    <p:cond delay="100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nodeType="withEffect">
                                  <p:stCondLst>
                                    <p:cond delay="150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023"/>
        <p:cNvGrpSpPr/>
        <p:nvPr/>
      </p:nvGrpSpPr>
      <p:grpSpPr>
        <a:xfrm>
          <a:off x="0" y="0"/>
          <a:ext cx="0" cy="0"/>
          <a:chOff x="0" y="0"/>
          <a:chExt cx="0" cy="0"/>
        </a:xfrm>
      </p:grpSpPr>
      <p:sp>
        <p:nvSpPr>
          <p:cNvPr id="1024" name="Google Shape;1024;p46"/>
          <p:cNvSpPr txBox="1">
            <a:spLocks noGrp="1"/>
          </p:cNvSpPr>
          <p:nvPr>
            <p:ph type="title"/>
          </p:nvPr>
        </p:nvSpPr>
        <p:spPr>
          <a:xfrm flipH="1">
            <a:off x="4203150" y="2487163"/>
            <a:ext cx="4207500" cy="1329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Modèle et Metrique</a:t>
            </a:r>
            <a:endParaRPr dirty="0"/>
          </a:p>
        </p:txBody>
      </p:sp>
      <p:sp>
        <p:nvSpPr>
          <p:cNvPr id="1026" name="Google Shape;1026;p46"/>
          <p:cNvSpPr/>
          <p:nvPr/>
        </p:nvSpPr>
        <p:spPr>
          <a:xfrm>
            <a:off x="7044600" y="1326638"/>
            <a:ext cx="1367400" cy="964800"/>
          </a:xfrm>
          <a:prstGeom prst="roundRect">
            <a:avLst>
              <a:gd name="adj" fmla="val 16667"/>
            </a:avLst>
          </a:prstGeom>
          <a:solidFill>
            <a:srgbClr val="F3AC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46"/>
          <p:cNvSpPr txBox="1">
            <a:spLocks noGrp="1"/>
          </p:cNvSpPr>
          <p:nvPr>
            <p:ph type="title" idx="2"/>
          </p:nvPr>
        </p:nvSpPr>
        <p:spPr>
          <a:xfrm flipH="1">
            <a:off x="7043250" y="1388138"/>
            <a:ext cx="13674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05</a:t>
            </a:r>
            <a:endParaRPr dirty="0"/>
          </a:p>
        </p:txBody>
      </p:sp>
      <p:pic>
        <p:nvPicPr>
          <p:cNvPr id="5" name="Graphique 4">
            <a:extLst>
              <a:ext uri="{FF2B5EF4-FFF2-40B4-BE49-F238E27FC236}">
                <a16:creationId xmlns:a16="http://schemas.microsoft.com/office/drawing/2014/main" id="{36ABE4E5-A146-4E1D-80E7-06722EF8605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04450" y="117962"/>
            <a:ext cx="3635783" cy="3635783"/>
          </a:xfrm>
          <a:prstGeom prst="rect">
            <a:avLst/>
          </a:prstGeom>
        </p:spPr>
      </p:pic>
    </p:spTree>
    <p:extLst>
      <p:ext uri="{BB962C8B-B14F-4D97-AF65-F5344CB8AC3E}">
        <p14:creationId xmlns:p14="http://schemas.microsoft.com/office/powerpoint/2010/main" val="32599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480"/>
        <p:cNvGrpSpPr/>
        <p:nvPr/>
      </p:nvGrpSpPr>
      <p:grpSpPr>
        <a:xfrm>
          <a:off x="0" y="0"/>
          <a:ext cx="0" cy="0"/>
          <a:chOff x="0" y="0"/>
          <a:chExt cx="0" cy="0"/>
        </a:xfrm>
      </p:grpSpPr>
      <p:sp>
        <p:nvSpPr>
          <p:cNvPr id="481" name="Google Shape;481;p39"/>
          <p:cNvSpPr txBox="1">
            <a:spLocks noGrp="1"/>
          </p:cNvSpPr>
          <p:nvPr>
            <p:ph type="title"/>
          </p:nvPr>
        </p:nvSpPr>
        <p:spPr>
          <a:xfrm>
            <a:off x="720000" y="535000"/>
            <a:ext cx="7704000" cy="48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Plan</a:t>
            </a:r>
            <a:endParaRPr dirty="0"/>
          </a:p>
        </p:txBody>
      </p:sp>
      <p:sp>
        <p:nvSpPr>
          <p:cNvPr id="5" name="Espace réservé du texte 4">
            <a:extLst>
              <a:ext uri="{FF2B5EF4-FFF2-40B4-BE49-F238E27FC236}">
                <a16:creationId xmlns:a16="http://schemas.microsoft.com/office/drawing/2014/main" id="{89939399-C640-416A-B244-101C5E9EF00F}"/>
              </a:ext>
            </a:extLst>
          </p:cNvPr>
          <p:cNvSpPr>
            <a:spLocks noGrp="1"/>
          </p:cNvSpPr>
          <p:nvPr>
            <p:ph type="body" idx="1"/>
          </p:nvPr>
        </p:nvSpPr>
        <p:spPr/>
        <p:txBody>
          <a:bodyPr/>
          <a:lstStyle/>
          <a:p>
            <a:r>
              <a:rPr lang="fr-FR" sz="2400" dirty="0"/>
              <a:t>Exploration de la data  </a:t>
            </a:r>
          </a:p>
          <a:p>
            <a:r>
              <a:rPr lang="fr-FR" sz="2400" dirty="0"/>
              <a:t>Analyse exploratoire </a:t>
            </a:r>
          </a:p>
          <a:p>
            <a:r>
              <a:rPr lang="fr-FR" sz="2400" dirty="0"/>
              <a:t>Corrélation </a:t>
            </a:r>
          </a:p>
          <a:p>
            <a:r>
              <a:rPr lang="fr-FR" sz="2400" dirty="0"/>
              <a:t>Feature Engineering </a:t>
            </a:r>
          </a:p>
          <a:p>
            <a:r>
              <a:rPr lang="fr-FR" sz="2400" dirty="0"/>
              <a:t>Modèle et métrique</a:t>
            </a:r>
          </a:p>
          <a:p>
            <a:r>
              <a:rPr lang="fr-FR" sz="2400" dirty="0"/>
              <a:t>Classement des modèles  </a:t>
            </a:r>
          </a:p>
          <a:p>
            <a:r>
              <a:rPr lang="fr-FR" sz="2400" dirty="0"/>
              <a:t>Conclusions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997"/>
        <p:cNvGrpSpPr/>
        <p:nvPr/>
      </p:nvGrpSpPr>
      <p:grpSpPr>
        <a:xfrm>
          <a:off x="0" y="0"/>
          <a:ext cx="0" cy="0"/>
          <a:chOff x="0" y="0"/>
          <a:chExt cx="0" cy="0"/>
        </a:xfrm>
      </p:grpSpPr>
      <p:sp>
        <p:nvSpPr>
          <p:cNvPr id="998" name="Google Shape;998;p44"/>
          <p:cNvSpPr txBox="1">
            <a:spLocks noGrp="1"/>
          </p:cNvSpPr>
          <p:nvPr>
            <p:ph type="title"/>
          </p:nvPr>
        </p:nvSpPr>
        <p:spPr>
          <a:xfrm>
            <a:off x="719999" y="535000"/>
            <a:ext cx="6694953" cy="1044418"/>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Données d’entrainement et de test</a:t>
            </a:r>
            <a:endParaRPr dirty="0"/>
          </a:p>
        </p:txBody>
      </p:sp>
      <p:sp>
        <p:nvSpPr>
          <p:cNvPr id="8" name="ZoneTexte 7">
            <a:extLst>
              <a:ext uri="{FF2B5EF4-FFF2-40B4-BE49-F238E27FC236}">
                <a16:creationId xmlns:a16="http://schemas.microsoft.com/office/drawing/2014/main" id="{3F28DB27-1AEE-4266-9800-7D6901159060}"/>
              </a:ext>
            </a:extLst>
          </p:cNvPr>
          <p:cNvSpPr txBox="1"/>
          <p:nvPr/>
        </p:nvSpPr>
        <p:spPr>
          <a:xfrm>
            <a:off x="719999" y="2202418"/>
            <a:ext cx="4387740" cy="369332"/>
          </a:xfrm>
          <a:prstGeom prst="rect">
            <a:avLst/>
          </a:prstGeom>
          <a:solidFill>
            <a:srgbClr val="EABF7D"/>
          </a:solidFill>
        </p:spPr>
        <p:txBody>
          <a:bodyPr wrap="none" rtlCol="0">
            <a:spAutoFit/>
          </a:bodyPr>
          <a:lstStyle/>
          <a:p>
            <a:r>
              <a:rPr lang="en-US" sz="1800" dirty="0"/>
              <a:t>X = </a:t>
            </a:r>
            <a:r>
              <a:rPr lang="en-US" sz="1800" dirty="0" err="1"/>
              <a:t>app_train.drop</a:t>
            </a:r>
            <a:r>
              <a:rPr lang="en-US" sz="1800" dirty="0"/>
              <a:t>(columns=['TARGET'])</a:t>
            </a:r>
            <a:endParaRPr lang="fr-FR" sz="1800" dirty="0"/>
          </a:p>
        </p:txBody>
      </p:sp>
      <p:sp>
        <p:nvSpPr>
          <p:cNvPr id="9" name="ZoneTexte 8">
            <a:extLst>
              <a:ext uri="{FF2B5EF4-FFF2-40B4-BE49-F238E27FC236}">
                <a16:creationId xmlns:a16="http://schemas.microsoft.com/office/drawing/2014/main" id="{AF238CA2-E458-4F57-8265-EDA6B573A08B}"/>
              </a:ext>
            </a:extLst>
          </p:cNvPr>
          <p:cNvSpPr txBox="1"/>
          <p:nvPr/>
        </p:nvSpPr>
        <p:spPr>
          <a:xfrm>
            <a:off x="5748269" y="2202418"/>
            <a:ext cx="2675732" cy="369332"/>
          </a:xfrm>
          <a:prstGeom prst="rect">
            <a:avLst/>
          </a:prstGeom>
          <a:solidFill>
            <a:srgbClr val="EABF7D"/>
          </a:solidFill>
        </p:spPr>
        <p:txBody>
          <a:bodyPr wrap="none" rtlCol="0">
            <a:spAutoFit/>
          </a:bodyPr>
          <a:lstStyle/>
          <a:p>
            <a:r>
              <a:rPr lang="en-US" sz="1800" dirty="0"/>
              <a:t>y = </a:t>
            </a:r>
            <a:r>
              <a:rPr lang="en-US" sz="1800" dirty="0" err="1"/>
              <a:t>app_train</a:t>
            </a:r>
            <a:r>
              <a:rPr lang="en-US" sz="1800" dirty="0"/>
              <a:t>['TARGET']</a:t>
            </a:r>
            <a:endParaRPr lang="fr-FR" sz="1800" dirty="0"/>
          </a:p>
        </p:txBody>
      </p:sp>
      <p:sp>
        <p:nvSpPr>
          <p:cNvPr id="7" name="ZoneTexte 6">
            <a:extLst>
              <a:ext uri="{FF2B5EF4-FFF2-40B4-BE49-F238E27FC236}">
                <a16:creationId xmlns:a16="http://schemas.microsoft.com/office/drawing/2014/main" id="{C122219C-5E85-4AEE-9B81-2865D4B2D917}"/>
              </a:ext>
            </a:extLst>
          </p:cNvPr>
          <p:cNvSpPr txBox="1"/>
          <p:nvPr/>
        </p:nvSpPr>
        <p:spPr>
          <a:xfrm>
            <a:off x="719999" y="3434588"/>
            <a:ext cx="1826141" cy="369332"/>
          </a:xfrm>
          <a:prstGeom prst="rect">
            <a:avLst/>
          </a:prstGeom>
          <a:solidFill>
            <a:srgbClr val="EABF7D"/>
          </a:solidFill>
        </p:spPr>
        <p:txBody>
          <a:bodyPr wrap="none" rtlCol="0">
            <a:spAutoFit/>
          </a:bodyPr>
          <a:lstStyle/>
          <a:p>
            <a:r>
              <a:rPr lang="en-US" sz="1800" dirty="0" err="1"/>
              <a:t>train_test_split</a:t>
            </a:r>
            <a:r>
              <a:rPr lang="en-US" sz="1800" dirty="0"/>
              <a:t>()</a:t>
            </a:r>
            <a:endParaRPr lang="fr-FR" sz="1800" dirty="0"/>
          </a:p>
        </p:txBody>
      </p:sp>
      <p:pic>
        <p:nvPicPr>
          <p:cNvPr id="10" name="Picture 2">
            <a:extLst>
              <a:ext uri="{FF2B5EF4-FFF2-40B4-BE49-F238E27FC236}">
                <a16:creationId xmlns:a16="http://schemas.microsoft.com/office/drawing/2014/main" id="{72819DA7-4424-46FE-B2FD-789A504830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40839" y="3068399"/>
            <a:ext cx="1866900" cy="10050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43802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par>
                          <p:cTn id="18" fill="hold">
                            <p:stCondLst>
                              <p:cond delay="500"/>
                            </p:stCondLst>
                            <p:childTnLst>
                              <p:par>
                                <p:cTn id="19" presetID="10" presetClass="entr" presetSubtype="0" fill="hold" nodeType="after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7"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997"/>
        <p:cNvGrpSpPr/>
        <p:nvPr/>
      </p:nvGrpSpPr>
      <p:grpSpPr>
        <a:xfrm>
          <a:off x="0" y="0"/>
          <a:ext cx="0" cy="0"/>
          <a:chOff x="0" y="0"/>
          <a:chExt cx="0" cy="0"/>
        </a:xfrm>
      </p:grpSpPr>
      <p:sp>
        <p:nvSpPr>
          <p:cNvPr id="998" name="Google Shape;998;p44"/>
          <p:cNvSpPr txBox="1">
            <a:spLocks noGrp="1"/>
          </p:cNvSpPr>
          <p:nvPr>
            <p:ph type="title"/>
          </p:nvPr>
        </p:nvSpPr>
        <p:spPr>
          <a:xfrm>
            <a:off x="720000" y="535000"/>
            <a:ext cx="3624710" cy="48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Normalisation</a:t>
            </a:r>
            <a:endParaRPr dirty="0"/>
          </a:p>
        </p:txBody>
      </p:sp>
      <p:sp>
        <p:nvSpPr>
          <p:cNvPr id="6" name="ZoneTexte 5">
            <a:extLst>
              <a:ext uri="{FF2B5EF4-FFF2-40B4-BE49-F238E27FC236}">
                <a16:creationId xmlns:a16="http://schemas.microsoft.com/office/drawing/2014/main" id="{2A0D8C4F-B4FB-4B50-8F77-9BEA1B4002EB}"/>
              </a:ext>
            </a:extLst>
          </p:cNvPr>
          <p:cNvSpPr txBox="1"/>
          <p:nvPr/>
        </p:nvSpPr>
        <p:spPr>
          <a:xfrm>
            <a:off x="720000" y="2728415"/>
            <a:ext cx="3624710" cy="369332"/>
          </a:xfrm>
          <a:prstGeom prst="rect">
            <a:avLst/>
          </a:prstGeom>
          <a:solidFill>
            <a:srgbClr val="EABF7D"/>
          </a:solidFill>
        </p:spPr>
        <p:txBody>
          <a:bodyPr wrap="none" rtlCol="0">
            <a:spAutoFit/>
          </a:bodyPr>
          <a:lstStyle/>
          <a:p>
            <a:r>
              <a:rPr lang="fr-FR" sz="1800" dirty="0" err="1"/>
              <a:t>SimpleImputer</a:t>
            </a:r>
            <a:r>
              <a:rPr lang="fr-FR" sz="1800" dirty="0"/>
              <a:t>(</a:t>
            </a:r>
            <a:r>
              <a:rPr lang="fr-FR" sz="1800" dirty="0" err="1"/>
              <a:t>strategy</a:t>
            </a:r>
            <a:r>
              <a:rPr lang="fr-FR" sz="1800" dirty="0"/>
              <a:t>='</a:t>
            </a:r>
            <a:r>
              <a:rPr lang="fr-FR" sz="1800" dirty="0" err="1"/>
              <a:t>median</a:t>
            </a:r>
            <a:r>
              <a:rPr lang="fr-FR" sz="1800" dirty="0"/>
              <a:t>')</a:t>
            </a:r>
          </a:p>
        </p:txBody>
      </p:sp>
      <p:pic>
        <p:nvPicPr>
          <p:cNvPr id="7" name="Picture 2">
            <a:extLst>
              <a:ext uri="{FF2B5EF4-FFF2-40B4-BE49-F238E27FC236}">
                <a16:creationId xmlns:a16="http://schemas.microsoft.com/office/drawing/2014/main" id="{CD87A2AE-BF6B-4A2F-A068-CCC431E5F4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2527" y="1417131"/>
            <a:ext cx="1866900" cy="1005079"/>
          </a:xfrm>
          <a:prstGeom prst="rect">
            <a:avLst/>
          </a:prstGeom>
          <a:noFill/>
          <a:extLst>
            <a:ext uri="{909E8E84-426E-40DD-AFC4-6F175D3DCCD1}">
              <a14:hiddenFill xmlns:a14="http://schemas.microsoft.com/office/drawing/2010/main">
                <a:solidFill>
                  <a:srgbClr val="FFFFFF"/>
                </a:solidFill>
              </a14:hiddenFill>
            </a:ext>
          </a:extLst>
        </p:spPr>
      </p:pic>
      <p:pic>
        <p:nvPicPr>
          <p:cNvPr id="8194" name="Picture 2">
            <a:extLst>
              <a:ext uri="{FF2B5EF4-FFF2-40B4-BE49-F238E27FC236}">
                <a16:creationId xmlns:a16="http://schemas.microsoft.com/office/drawing/2014/main" id="{4B348CDB-EA79-48C2-8ABB-0E22CC623CB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24774" y="3316416"/>
            <a:ext cx="3214177" cy="1827084"/>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imbalanced-learn documentation — Version 0.8.1">
            <a:extLst>
              <a:ext uri="{FF2B5EF4-FFF2-40B4-BE49-F238E27FC236}">
                <a16:creationId xmlns:a16="http://schemas.microsoft.com/office/drawing/2014/main" id="{90908891-EAF1-4428-9904-8E4C7D03A43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50000"/>
          <a:stretch/>
        </p:blipFill>
        <p:spPr bwMode="auto">
          <a:xfrm>
            <a:off x="5794575" y="1358934"/>
            <a:ext cx="1590578" cy="1212816"/>
          </a:xfrm>
          <a:prstGeom prst="rect">
            <a:avLst/>
          </a:prstGeom>
          <a:noFill/>
          <a:extLst>
            <a:ext uri="{909E8E84-426E-40DD-AFC4-6F175D3DCCD1}">
              <a14:hiddenFill xmlns:a14="http://schemas.microsoft.com/office/drawing/2010/main">
                <a:solidFill>
                  <a:srgbClr val="FFFFFF"/>
                </a:solidFill>
              </a14:hiddenFill>
            </a:ext>
          </a:extLst>
        </p:spPr>
      </p:pic>
      <p:sp>
        <p:nvSpPr>
          <p:cNvPr id="10" name="ZoneTexte 9">
            <a:extLst>
              <a:ext uri="{FF2B5EF4-FFF2-40B4-BE49-F238E27FC236}">
                <a16:creationId xmlns:a16="http://schemas.microsoft.com/office/drawing/2014/main" id="{FEA4D19C-4309-4EC4-BC71-645AD388B966}"/>
              </a:ext>
            </a:extLst>
          </p:cNvPr>
          <p:cNvSpPr txBox="1"/>
          <p:nvPr/>
        </p:nvSpPr>
        <p:spPr>
          <a:xfrm>
            <a:off x="5240776" y="2728415"/>
            <a:ext cx="2698175" cy="369332"/>
          </a:xfrm>
          <a:prstGeom prst="rect">
            <a:avLst/>
          </a:prstGeom>
          <a:solidFill>
            <a:srgbClr val="EABF7D"/>
          </a:solidFill>
        </p:spPr>
        <p:txBody>
          <a:bodyPr wrap="none" rtlCol="0">
            <a:spAutoFit/>
          </a:bodyPr>
          <a:lstStyle/>
          <a:p>
            <a:r>
              <a:rPr lang="fr-FR" sz="1800" dirty="0" err="1"/>
              <a:t>RandomUnderSampler</a:t>
            </a:r>
            <a:r>
              <a:rPr lang="fr-FR" sz="1800" dirty="0"/>
              <a:t>()</a:t>
            </a:r>
          </a:p>
        </p:txBody>
      </p:sp>
      <p:sp>
        <p:nvSpPr>
          <p:cNvPr id="11" name="ZoneTexte 10">
            <a:extLst>
              <a:ext uri="{FF2B5EF4-FFF2-40B4-BE49-F238E27FC236}">
                <a16:creationId xmlns:a16="http://schemas.microsoft.com/office/drawing/2014/main" id="{2F77AE96-D147-40DF-B209-C666AE5ADA19}"/>
              </a:ext>
            </a:extLst>
          </p:cNvPr>
          <p:cNvSpPr txBox="1"/>
          <p:nvPr/>
        </p:nvSpPr>
        <p:spPr>
          <a:xfrm>
            <a:off x="720000" y="3316416"/>
            <a:ext cx="1928733" cy="369332"/>
          </a:xfrm>
          <a:prstGeom prst="rect">
            <a:avLst/>
          </a:prstGeom>
          <a:solidFill>
            <a:srgbClr val="EABF7D"/>
          </a:solidFill>
        </p:spPr>
        <p:txBody>
          <a:bodyPr wrap="none" rtlCol="0">
            <a:spAutoFit/>
          </a:bodyPr>
          <a:lstStyle/>
          <a:p>
            <a:r>
              <a:rPr lang="fr-FR" sz="1800" dirty="0" err="1"/>
              <a:t>StandardScaler</a:t>
            </a:r>
            <a:r>
              <a:rPr lang="fr-FR" sz="1800" dirty="0"/>
              <a:t>()</a:t>
            </a:r>
          </a:p>
        </p:txBody>
      </p:sp>
    </p:spTree>
    <p:extLst>
      <p:ext uri="{BB962C8B-B14F-4D97-AF65-F5344CB8AC3E}">
        <p14:creationId xmlns:p14="http://schemas.microsoft.com/office/powerpoint/2010/main" val="3880026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1000"/>
                                        <p:tgtEl>
                                          <p:spTgt spid="7"/>
                                        </p:tgtEl>
                                      </p:cBhvr>
                                    </p:animEffect>
                                    <p:anim calcmode="lin" valueType="num">
                                      <p:cBhvr>
                                        <p:cTn id="12" dur="1000" fill="hold"/>
                                        <p:tgtEl>
                                          <p:spTgt spid="7"/>
                                        </p:tgtEl>
                                        <p:attrNameLst>
                                          <p:attrName>ppt_x</p:attrName>
                                        </p:attrNameLst>
                                      </p:cBhvr>
                                      <p:tavLst>
                                        <p:tav tm="0">
                                          <p:val>
                                            <p:strVal val="#ppt_x"/>
                                          </p:val>
                                        </p:tav>
                                        <p:tav tm="100000">
                                          <p:val>
                                            <p:strVal val="#ppt_x"/>
                                          </p:val>
                                        </p:tav>
                                      </p:tavLst>
                                    </p:anim>
                                    <p:anim calcmode="lin" valueType="num">
                                      <p:cBhvr>
                                        <p:cTn id="13"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8194"/>
                                        </p:tgtEl>
                                        <p:attrNameLst>
                                          <p:attrName>style.visibility</p:attrName>
                                        </p:attrNameLst>
                                      </p:cBhvr>
                                      <p:to>
                                        <p:strVal val="visible"/>
                                      </p:to>
                                    </p:set>
                                    <p:animEffect transition="in" filter="fade">
                                      <p:cBhvr>
                                        <p:cTn id="23" dur="500"/>
                                        <p:tgtEl>
                                          <p:spTgt spid="8194"/>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500"/>
                                        <p:tgtEl>
                                          <p:spTgt spid="10"/>
                                        </p:tgtEl>
                                      </p:cBhvr>
                                    </p:animEffect>
                                  </p:childTnLst>
                                </p:cTn>
                              </p:par>
                            </p:childTnLst>
                          </p:cTn>
                        </p:par>
                        <p:par>
                          <p:cTn id="29" fill="hold">
                            <p:stCondLst>
                              <p:cond delay="500"/>
                            </p:stCondLst>
                            <p:childTnLst>
                              <p:par>
                                <p:cTn id="30" presetID="42" presetClass="entr" presetSubtype="0" fill="hold" nodeType="afterEffect">
                                  <p:stCondLst>
                                    <p:cond delay="0"/>
                                  </p:stCondLst>
                                  <p:childTnLst>
                                    <p:set>
                                      <p:cBhvr>
                                        <p:cTn id="31" dur="1" fill="hold">
                                          <p:stCondLst>
                                            <p:cond delay="0"/>
                                          </p:stCondLst>
                                        </p:cTn>
                                        <p:tgtEl>
                                          <p:spTgt spid="8196"/>
                                        </p:tgtEl>
                                        <p:attrNameLst>
                                          <p:attrName>style.visibility</p:attrName>
                                        </p:attrNameLst>
                                      </p:cBhvr>
                                      <p:to>
                                        <p:strVal val="visible"/>
                                      </p:to>
                                    </p:set>
                                    <p:animEffect transition="in" filter="fade">
                                      <p:cBhvr>
                                        <p:cTn id="32" dur="1000"/>
                                        <p:tgtEl>
                                          <p:spTgt spid="8196"/>
                                        </p:tgtEl>
                                      </p:cBhvr>
                                    </p:animEffect>
                                    <p:anim calcmode="lin" valueType="num">
                                      <p:cBhvr>
                                        <p:cTn id="33" dur="1000" fill="hold"/>
                                        <p:tgtEl>
                                          <p:spTgt spid="8196"/>
                                        </p:tgtEl>
                                        <p:attrNameLst>
                                          <p:attrName>ppt_x</p:attrName>
                                        </p:attrNameLst>
                                      </p:cBhvr>
                                      <p:tavLst>
                                        <p:tav tm="0">
                                          <p:val>
                                            <p:strVal val="#ppt_x"/>
                                          </p:val>
                                        </p:tav>
                                        <p:tav tm="100000">
                                          <p:val>
                                            <p:strVal val="#ppt_x"/>
                                          </p:val>
                                        </p:tav>
                                      </p:tavLst>
                                    </p:anim>
                                    <p:anim calcmode="lin" valueType="num">
                                      <p:cBhvr>
                                        <p:cTn id="34" dur="1000" fill="hold"/>
                                        <p:tgtEl>
                                          <p:spTgt spid="819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0" grpId="0" animBg="1"/>
      <p:bldP spid="11"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168"/>
        <p:cNvGrpSpPr/>
        <p:nvPr/>
      </p:nvGrpSpPr>
      <p:grpSpPr>
        <a:xfrm>
          <a:off x="0" y="0"/>
          <a:ext cx="0" cy="0"/>
          <a:chOff x="0" y="0"/>
          <a:chExt cx="0" cy="0"/>
        </a:xfrm>
      </p:grpSpPr>
      <p:sp>
        <p:nvSpPr>
          <p:cNvPr id="1169" name="Google Shape;1169;p51"/>
          <p:cNvSpPr txBox="1">
            <a:spLocks noGrp="1"/>
          </p:cNvSpPr>
          <p:nvPr>
            <p:ph type="title"/>
          </p:nvPr>
        </p:nvSpPr>
        <p:spPr>
          <a:xfrm>
            <a:off x="2061100" y="535000"/>
            <a:ext cx="6367800" cy="2017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fr-FR" dirty="0"/>
              <a:t>K-Neighbors</a:t>
            </a:r>
          </a:p>
        </p:txBody>
      </p:sp>
      <p:pic>
        <p:nvPicPr>
          <p:cNvPr id="3" name="Graphique 2">
            <a:extLst>
              <a:ext uri="{FF2B5EF4-FFF2-40B4-BE49-F238E27FC236}">
                <a16:creationId xmlns:a16="http://schemas.microsoft.com/office/drawing/2014/main" id="{BE6C9875-A32C-4A2A-9700-967005E815B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15100" y="2442119"/>
            <a:ext cx="2588091" cy="2588091"/>
          </a:xfrm>
          <a:prstGeom prst="rect">
            <a:avLst/>
          </a:prstGeom>
        </p:spPr>
      </p:pic>
    </p:spTree>
    <p:extLst>
      <p:ext uri="{BB962C8B-B14F-4D97-AF65-F5344CB8AC3E}">
        <p14:creationId xmlns:p14="http://schemas.microsoft.com/office/powerpoint/2010/main" val="7004883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817"/>
        <p:cNvGrpSpPr/>
        <p:nvPr/>
      </p:nvGrpSpPr>
      <p:grpSpPr>
        <a:xfrm>
          <a:off x="0" y="0"/>
          <a:ext cx="0" cy="0"/>
          <a:chOff x="0" y="0"/>
          <a:chExt cx="0" cy="0"/>
        </a:xfrm>
      </p:grpSpPr>
      <p:sp>
        <p:nvSpPr>
          <p:cNvPr id="832" name="Google Shape;832;p42"/>
          <p:cNvSpPr txBox="1">
            <a:spLocks noGrp="1"/>
          </p:cNvSpPr>
          <p:nvPr>
            <p:ph type="title" idx="15"/>
          </p:nvPr>
        </p:nvSpPr>
        <p:spPr>
          <a:xfrm>
            <a:off x="720000" y="532925"/>
            <a:ext cx="7704000"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Courbe de l’apprentissage</a:t>
            </a:r>
            <a:endParaRPr dirty="0"/>
          </a:p>
        </p:txBody>
      </p:sp>
      <p:pic>
        <p:nvPicPr>
          <p:cNvPr id="9218" name="Picture 2">
            <a:extLst>
              <a:ext uri="{FF2B5EF4-FFF2-40B4-BE49-F238E27FC236}">
                <a16:creationId xmlns:a16="http://schemas.microsoft.com/office/drawing/2014/main" id="{C4460A6F-45A8-4C0F-8A30-663D29CFA2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68916" y="1492783"/>
            <a:ext cx="5306203" cy="33990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1626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817"/>
        <p:cNvGrpSpPr/>
        <p:nvPr/>
      </p:nvGrpSpPr>
      <p:grpSpPr>
        <a:xfrm>
          <a:off x="0" y="0"/>
          <a:ext cx="0" cy="0"/>
          <a:chOff x="0" y="0"/>
          <a:chExt cx="0" cy="0"/>
        </a:xfrm>
      </p:grpSpPr>
      <p:sp>
        <p:nvSpPr>
          <p:cNvPr id="832" name="Google Shape;832;p42"/>
          <p:cNvSpPr txBox="1">
            <a:spLocks noGrp="1"/>
          </p:cNvSpPr>
          <p:nvPr>
            <p:ph type="title" idx="15"/>
          </p:nvPr>
        </p:nvSpPr>
        <p:spPr>
          <a:xfrm>
            <a:off x="720000" y="532925"/>
            <a:ext cx="7704000"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Premier test</a:t>
            </a:r>
            <a:endParaRPr dirty="0"/>
          </a:p>
        </p:txBody>
      </p:sp>
      <p:sp>
        <p:nvSpPr>
          <p:cNvPr id="4" name="ZoneTexte 3">
            <a:extLst>
              <a:ext uri="{FF2B5EF4-FFF2-40B4-BE49-F238E27FC236}">
                <a16:creationId xmlns:a16="http://schemas.microsoft.com/office/drawing/2014/main" id="{6E412CE8-B560-4EFF-B3F3-DC1A60A08B50}"/>
              </a:ext>
            </a:extLst>
          </p:cNvPr>
          <p:cNvSpPr txBox="1"/>
          <p:nvPr/>
        </p:nvSpPr>
        <p:spPr>
          <a:xfrm>
            <a:off x="859969" y="1953037"/>
            <a:ext cx="4916731" cy="369332"/>
          </a:xfrm>
          <a:prstGeom prst="rect">
            <a:avLst/>
          </a:prstGeom>
          <a:solidFill>
            <a:srgbClr val="EABF7D"/>
          </a:solidFill>
        </p:spPr>
        <p:txBody>
          <a:bodyPr wrap="none" rtlCol="0">
            <a:spAutoFit/>
          </a:bodyPr>
          <a:lstStyle/>
          <a:p>
            <a:r>
              <a:rPr lang="en-US" sz="1800" dirty="0"/>
              <a:t>model = </a:t>
            </a:r>
            <a:r>
              <a:rPr lang="en-US" sz="1800" dirty="0" err="1"/>
              <a:t>KNeighborsClassifier</a:t>
            </a:r>
            <a:r>
              <a:rPr lang="en-US" sz="1800" dirty="0"/>
              <a:t>(</a:t>
            </a:r>
            <a:r>
              <a:rPr lang="en-US" sz="1800" dirty="0" err="1"/>
              <a:t>n_neighbors</a:t>
            </a:r>
            <a:r>
              <a:rPr lang="en-US" sz="1800" dirty="0"/>
              <a:t>=2)</a:t>
            </a:r>
            <a:endParaRPr lang="fr-FR" sz="1800" dirty="0"/>
          </a:p>
        </p:txBody>
      </p:sp>
      <p:sp>
        <p:nvSpPr>
          <p:cNvPr id="5" name="ZoneTexte 4">
            <a:extLst>
              <a:ext uri="{FF2B5EF4-FFF2-40B4-BE49-F238E27FC236}">
                <a16:creationId xmlns:a16="http://schemas.microsoft.com/office/drawing/2014/main" id="{8AD082F8-B4F5-49AE-9B83-A1309B418E14}"/>
              </a:ext>
            </a:extLst>
          </p:cNvPr>
          <p:cNvSpPr txBox="1"/>
          <p:nvPr/>
        </p:nvSpPr>
        <p:spPr>
          <a:xfrm>
            <a:off x="859969" y="2787081"/>
            <a:ext cx="2762295" cy="369332"/>
          </a:xfrm>
          <a:prstGeom prst="rect">
            <a:avLst/>
          </a:prstGeom>
          <a:solidFill>
            <a:srgbClr val="EABF7D"/>
          </a:solidFill>
        </p:spPr>
        <p:txBody>
          <a:bodyPr wrap="none" rtlCol="0">
            <a:spAutoFit/>
          </a:bodyPr>
          <a:lstStyle/>
          <a:p>
            <a:r>
              <a:rPr lang="fr-FR" sz="1800" dirty="0" err="1"/>
              <a:t>model.fit</a:t>
            </a:r>
            <a:r>
              <a:rPr lang="fr-FR" sz="1800" dirty="0"/>
              <a:t>(</a:t>
            </a:r>
            <a:r>
              <a:rPr lang="fr-FR" sz="1800" dirty="0" err="1"/>
              <a:t>X_train</a:t>
            </a:r>
            <a:r>
              <a:rPr lang="fr-FR" sz="1800" dirty="0"/>
              <a:t>, </a:t>
            </a:r>
            <a:r>
              <a:rPr lang="fr-FR" sz="1800" dirty="0" err="1"/>
              <a:t>y_train</a:t>
            </a:r>
            <a:r>
              <a:rPr lang="fr-FR" sz="1800" dirty="0"/>
              <a:t>)</a:t>
            </a:r>
          </a:p>
        </p:txBody>
      </p:sp>
      <p:sp>
        <p:nvSpPr>
          <p:cNvPr id="6" name="ZoneTexte 5">
            <a:extLst>
              <a:ext uri="{FF2B5EF4-FFF2-40B4-BE49-F238E27FC236}">
                <a16:creationId xmlns:a16="http://schemas.microsoft.com/office/drawing/2014/main" id="{B4B22526-A42C-4628-BB7F-5BEE77411AA0}"/>
              </a:ext>
            </a:extLst>
          </p:cNvPr>
          <p:cNvSpPr txBox="1"/>
          <p:nvPr/>
        </p:nvSpPr>
        <p:spPr>
          <a:xfrm>
            <a:off x="859969" y="3621125"/>
            <a:ext cx="4951997" cy="369332"/>
          </a:xfrm>
          <a:prstGeom prst="rect">
            <a:avLst/>
          </a:prstGeom>
          <a:solidFill>
            <a:srgbClr val="EABF7D"/>
          </a:solidFill>
        </p:spPr>
        <p:txBody>
          <a:bodyPr wrap="none" rtlCol="0">
            <a:spAutoFit/>
          </a:bodyPr>
          <a:lstStyle/>
          <a:p>
            <a:r>
              <a:rPr lang="en-US" sz="1800" dirty="0"/>
              <a:t>print('Test score:', </a:t>
            </a:r>
            <a:r>
              <a:rPr lang="en-US" sz="1800" dirty="0" err="1"/>
              <a:t>model.score</a:t>
            </a:r>
            <a:r>
              <a:rPr lang="en-US" sz="1800" dirty="0"/>
              <a:t>(</a:t>
            </a:r>
            <a:r>
              <a:rPr lang="en-US" sz="1800" dirty="0" err="1"/>
              <a:t>X_test</a:t>
            </a:r>
            <a:r>
              <a:rPr lang="en-US" sz="1800" dirty="0"/>
              <a:t>, </a:t>
            </a:r>
            <a:r>
              <a:rPr lang="en-US" sz="1800" dirty="0" err="1"/>
              <a:t>y_test</a:t>
            </a:r>
            <a:r>
              <a:rPr lang="en-US" sz="1800" dirty="0"/>
              <a:t>))</a:t>
            </a:r>
            <a:endParaRPr lang="fr-FR" sz="1800" dirty="0"/>
          </a:p>
        </p:txBody>
      </p:sp>
      <p:sp>
        <p:nvSpPr>
          <p:cNvPr id="7" name="Google Shape;1005;p45">
            <a:extLst>
              <a:ext uri="{FF2B5EF4-FFF2-40B4-BE49-F238E27FC236}">
                <a16:creationId xmlns:a16="http://schemas.microsoft.com/office/drawing/2014/main" id="{0D3088E1-1090-4848-9D60-E4EA642DFA78}"/>
              </a:ext>
            </a:extLst>
          </p:cNvPr>
          <p:cNvSpPr/>
          <p:nvPr/>
        </p:nvSpPr>
        <p:spPr>
          <a:xfrm>
            <a:off x="6294961" y="3466065"/>
            <a:ext cx="1042273" cy="696076"/>
          </a:xfrm>
          <a:prstGeom prst="roundRect">
            <a:avLst>
              <a:gd name="adj" fmla="val 16667"/>
            </a:avLst>
          </a:prstGeom>
          <a:solidFill>
            <a:srgbClr val="00B05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FR" sz="2000" b="1" dirty="0">
                <a:solidFill>
                  <a:schemeClr val="bg1"/>
                </a:solidFill>
              </a:rPr>
              <a:t>0,73</a:t>
            </a:r>
            <a:endParaRPr sz="2000" b="1" dirty="0">
              <a:solidFill>
                <a:schemeClr val="bg1"/>
              </a:solidFill>
            </a:endParaRPr>
          </a:p>
        </p:txBody>
      </p:sp>
    </p:spTree>
    <p:extLst>
      <p:ext uri="{BB962C8B-B14F-4D97-AF65-F5344CB8AC3E}">
        <p14:creationId xmlns:p14="http://schemas.microsoft.com/office/powerpoint/2010/main" val="3828127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817"/>
        <p:cNvGrpSpPr/>
        <p:nvPr/>
      </p:nvGrpSpPr>
      <p:grpSpPr>
        <a:xfrm>
          <a:off x="0" y="0"/>
          <a:ext cx="0" cy="0"/>
          <a:chOff x="0" y="0"/>
          <a:chExt cx="0" cy="0"/>
        </a:xfrm>
      </p:grpSpPr>
      <p:sp>
        <p:nvSpPr>
          <p:cNvPr id="832" name="Google Shape;832;p42"/>
          <p:cNvSpPr txBox="1">
            <a:spLocks noGrp="1"/>
          </p:cNvSpPr>
          <p:nvPr>
            <p:ph type="title" idx="15"/>
          </p:nvPr>
        </p:nvSpPr>
        <p:spPr>
          <a:xfrm>
            <a:off x="720000" y="532925"/>
            <a:ext cx="7704000"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Amélioration du modèle</a:t>
            </a:r>
            <a:endParaRPr dirty="0"/>
          </a:p>
        </p:txBody>
      </p:sp>
      <p:sp>
        <p:nvSpPr>
          <p:cNvPr id="8" name="Google Shape;832;p42">
            <a:extLst>
              <a:ext uri="{FF2B5EF4-FFF2-40B4-BE49-F238E27FC236}">
                <a16:creationId xmlns:a16="http://schemas.microsoft.com/office/drawing/2014/main" id="{411AA99E-D1DB-4BD6-A826-69568F428AFE}"/>
              </a:ext>
            </a:extLst>
          </p:cNvPr>
          <p:cNvSpPr txBox="1">
            <a:spLocks/>
          </p:cNvSpPr>
          <p:nvPr/>
        </p:nvSpPr>
        <p:spPr>
          <a:xfrm>
            <a:off x="720000" y="981359"/>
            <a:ext cx="7704000" cy="484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Montserrat ExtraBold"/>
              <a:buNone/>
              <a:defRPr sz="3600" b="0" i="0" u="none" strike="noStrike" cap="none">
                <a:solidFill>
                  <a:schemeClr val="dk2"/>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r>
              <a:rPr lang="fr-FR" sz="2400" dirty="0"/>
              <a:t>Cross validation</a:t>
            </a:r>
          </a:p>
        </p:txBody>
      </p:sp>
      <p:sp>
        <p:nvSpPr>
          <p:cNvPr id="10" name="Google Shape;1005;p45">
            <a:extLst>
              <a:ext uri="{FF2B5EF4-FFF2-40B4-BE49-F238E27FC236}">
                <a16:creationId xmlns:a16="http://schemas.microsoft.com/office/drawing/2014/main" id="{00AA779D-9A60-40D7-A230-55D65B162570}"/>
              </a:ext>
            </a:extLst>
          </p:cNvPr>
          <p:cNvSpPr/>
          <p:nvPr/>
        </p:nvSpPr>
        <p:spPr>
          <a:xfrm>
            <a:off x="841812" y="1895781"/>
            <a:ext cx="1976203" cy="484800"/>
          </a:xfrm>
          <a:prstGeom prst="roundRect">
            <a:avLst>
              <a:gd name="adj" fmla="val 16667"/>
            </a:avLst>
          </a:prstGeom>
          <a:solidFill>
            <a:srgbClr val="F3AC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fr-FR" sz="2000" b="1" dirty="0">
                <a:solidFill>
                  <a:schemeClr val="bg1"/>
                </a:solidFill>
              </a:rPr>
              <a:t>Validation set</a:t>
            </a:r>
            <a:endParaRPr sz="2000" b="1" dirty="0">
              <a:solidFill>
                <a:schemeClr val="bg1"/>
              </a:solidFill>
            </a:endParaRPr>
          </a:p>
        </p:txBody>
      </p:sp>
      <p:pic>
        <p:nvPicPr>
          <p:cNvPr id="12" name="Image 11">
            <a:extLst>
              <a:ext uri="{FF2B5EF4-FFF2-40B4-BE49-F238E27FC236}">
                <a16:creationId xmlns:a16="http://schemas.microsoft.com/office/drawing/2014/main" id="{606A56C3-788E-4205-8DE1-1E006B5C3467}"/>
              </a:ext>
            </a:extLst>
          </p:cNvPr>
          <p:cNvPicPr>
            <a:picLocks noChangeAspect="1"/>
          </p:cNvPicPr>
          <p:nvPr/>
        </p:nvPicPr>
        <p:blipFill>
          <a:blip r:embed="rId3"/>
          <a:stretch>
            <a:fillRect/>
          </a:stretch>
        </p:blipFill>
        <p:spPr>
          <a:xfrm>
            <a:off x="556953" y="1658508"/>
            <a:ext cx="7298575" cy="3557181"/>
          </a:xfrm>
          <a:prstGeom prst="rect">
            <a:avLst/>
          </a:prstGeom>
        </p:spPr>
      </p:pic>
      <p:sp>
        <p:nvSpPr>
          <p:cNvPr id="14" name="ZoneTexte 13">
            <a:extLst>
              <a:ext uri="{FF2B5EF4-FFF2-40B4-BE49-F238E27FC236}">
                <a16:creationId xmlns:a16="http://schemas.microsoft.com/office/drawing/2014/main" id="{278394E2-8E3D-42FC-9F1C-4898C03F6FCE}"/>
              </a:ext>
            </a:extLst>
          </p:cNvPr>
          <p:cNvSpPr txBox="1"/>
          <p:nvPr/>
        </p:nvSpPr>
        <p:spPr>
          <a:xfrm>
            <a:off x="5141023" y="1326702"/>
            <a:ext cx="1031051" cy="369332"/>
          </a:xfrm>
          <a:prstGeom prst="rect">
            <a:avLst/>
          </a:prstGeom>
          <a:solidFill>
            <a:srgbClr val="EABF7D"/>
          </a:solidFill>
        </p:spPr>
        <p:txBody>
          <a:bodyPr wrap="none" rtlCol="0">
            <a:spAutoFit/>
          </a:bodyPr>
          <a:lstStyle/>
          <a:p>
            <a:r>
              <a:rPr lang="en-US" sz="1800" dirty="0"/>
              <a:t>Roc </a:t>
            </a:r>
            <a:r>
              <a:rPr lang="en-US" sz="1800" dirty="0" err="1"/>
              <a:t>auc</a:t>
            </a:r>
            <a:endParaRPr lang="fr-FR" sz="1800" dirty="0"/>
          </a:p>
        </p:txBody>
      </p:sp>
      <p:sp>
        <p:nvSpPr>
          <p:cNvPr id="15" name="Google Shape;1005;p45">
            <a:extLst>
              <a:ext uri="{FF2B5EF4-FFF2-40B4-BE49-F238E27FC236}">
                <a16:creationId xmlns:a16="http://schemas.microsoft.com/office/drawing/2014/main" id="{CCE187FA-E160-457A-84EA-86D8D6D67CCE}"/>
              </a:ext>
            </a:extLst>
          </p:cNvPr>
          <p:cNvSpPr/>
          <p:nvPr/>
        </p:nvSpPr>
        <p:spPr>
          <a:xfrm>
            <a:off x="7544774" y="2900801"/>
            <a:ext cx="1042273" cy="696076"/>
          </a:xfrm>
          <a:prstGeom prst="roundRect">
            <a:avLst>
              <a:gd name="adj" fmla="val 16667"/>
            </a:avLst>
          </a:prstGeom>
          <a:solidFill>
            <a:srgbClr val="00B05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FR" sz="2000" b="1" dirty="0">
                <a:solidFill>
                  <a:schemeClr val="bg1"/>
                </a:solidFill>
              </a:rPr>
              <a:t>0,56</a:t>
            </a:r>
            <a:endParaRPr sz="2000" b="1" dirty="0">
              <a:solidFill>
                <a:schemeClr val="bg1"/>
              </a:solidFill>
            </a:endParaRPr>
          </a:p>
        </p:txBody>
      </p:sp>
    </p:spTree>
    <p:extLst>
      <p:ext uri="{BB962C8B-B14F-4D97-AF65-F5344CB8AC3E}">
        <p14:creationId xmlns:p14="http://schemas.microsoft.com/office/powerpoint/2010/main" val="901354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500"/>
                                        <p:tgtEl>
                                          <p:spTgt spid="12"/>
                                        </p:tgtEl>
                                      </p:cBhvr>
                                    </p:animEffect>
                                  </p:childTnLst>
                                </p:cTn>
                              </p:par>
                              <p:par>
                                <p:cTn id="15" presetID="10" presetClass="exit" presetSubtype="0" fill="hold" grpId="1" nodeType="withEffect">
                                  <p:stCondLst>
                                    <p:cond delay="0"/>
                                  </p:stCondLst>
                                  <p:childTnLst>
                                    <p:animEffect transition="out" filter="fade">
                                      <p:cBhvr>
                                        <p:cTn id="16" dur="500"/>
                                        <p:tgtEl>
                                          <p:spTgt spid="10"/>
                                        </p:tgtEl>
                                      </p:cBhvr>
                                    </p:animEffect>
                                    <p:set>
                                      <p:cBhvr>
                                        <p:cTn id="17" dur="1" fill="hold">
                                          <p:stCondLst>
                                            <p:cond delay="499"/>
                                          </p:stCondLst>
                                        </p:cTn>
                                        <p:tgtEl>
                                          <p:spTgt spid="10"/>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1000"/>
                                        <p:tgtEl>
                                          <p:spTgt spid="14"/>
                                        </p:tgtEl>
                                      </p:cBhvr>
                                    </p:animEffect>
                                    <p:anim calcmode="lin" valueType="num">
                                      <p:cBhvr>
                                        <p:cTn id="23" dur="1000" fill="hold"/>
                                        <p:tgtEl>
                                          <p:spTgt spid="14"/>
                                        </p:tgtEl>
                                        <p:attrNameLst>
                                          <p:attrName>ppt_x</p:attrName>
                                        </p:attrNameLst>
                                      </p:cBhvr>
                                      <p:tavLst>
                                        <p:tav tm="0">
                                          <p:val>
                                            <p:strVal val="#ppt_x"/>
                                          </p:val>
                                        </p:tav>
                                        <p:tav tm="100000">
                                          <p:val>
                                            <p:strVal val="#ppt_x"/>
                                          </p:val>
                                        </p:tav>
                                      </p:tavLst>
                                    </p:anim>
                                    <p:anim calcmode="lin" valueType="num">
                                      <p:cBhvr>
                                        <p:cTn id="24"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path" presetSubtype="0" accel="50000" decel="50000" fill="hold" nodeType="clickEffect">
                                  <p:stCondLst>
                                    <p:cond delay="0"/>
                                  </p:stCondLst>
                                  <p:childTnLst>
                                    <p:animMotion origin="layout" path="M 4.16667E-6 1.23457E-7 L -0.07362 0.00093 " pathEditMode="relative" rAng="0" ptsTypes="AA">
                                      <p:cBhvr>
                                        <p:cTn id="28" dur="2000" fill="hold"/>
                                        <p:tgtEl>
                                          <p:spTgt spid="12"/>
                                        </p:tgtEl>
                                        <p:attrNameLst>
                                          <p:attrName>ppt_x</p:attrName>
                                          <p:attrName>ppt_y</p:attrName>
                                        </p:attrNameLst>
                                      </p:cBhvr>
                                      <p:rCtr x="-3681" y="31"/>
                                    </p:animMotion>
                                  </p:childTnLst>
                                </p:cTn>
                              </p:par>
                            </p:childTnLst>
                          </p:cTn>
                        </p:par>
                        <p:par>
                          <p:cTn id="29" fill="hold">
                            <p:stCondLst>
                              <p:cond delay="2000"/>
                            </p:stCondLst>
                            <p:childTnLst>
                              <p:par>
                                <p:cTn id="30" presetID="10" presetClass="entr" presetSubtype="0" fill="hold" grpId="0" nodeType="after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4" grpId="0" animBg="1"/>
      <p:bldP spid="15"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817"/>
        <p:cNvGrpSpPr/>
        <p:nvPr/>
      </p:nvGrpSpPr>
      <p:grpSpPr>
        <a:xfrm>
          <a:off x="0" y="0"/>
          <a:ext cx="0" cy="0"/>
          <a:chOff x="0" y="0"/>
          <a:chExt cx="0" cy="0"/>
        </a:xfrm>
      </p:grpSpPr>
      <p:sp>
        <p:nvSpPr>
          <p:cNvPr id="832" name="Google Shape;832;p42"/>
          <p:cNvSpPr txBox="1">
            <a:spLocks noGrp="1"/>
          </p:cNvSpPr>
          <p:nvPr>
            <p:ph type="title" idx="15"/>
          </p:nvPr>
        </p:nvSpPr>
        <p:spPr>
          <a:xfrm>
            <a:off x="720000" y="532925"/>
            <a:ext cx="7704000"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Amélioration du modèle</a:t>
            </a:r>
            <a:endParaRPr dirty="0"/>
          </a:p>
        </p:txBody>
      </p:sp>
      <p:sp>
        <p:nvSpPr>
          <p:cNvPr id="8" name="Google Shape;832;p42">
            <a:extLst>
              <a:ext uri="{FF2B5EF4-FFF2-40B4-BE49-F238E27FC236}">
                <a16:creationId xmlns:a16="http://schemas.microsoft.com/office/drawing/2014/main" id="{411AA99E-D1DB-4BD6-A826-69568F428AFE}"/>
              </a:ext>
            </a:extLst>
          </p:cNvPr>
          <p:cNvSpPr txBox="1">
            <a:spLocks/>
          </p:cNvSpPr>
          <p:nvPr/>
        </p:nvSpPr>
        <p:spPr>
          <a:xfrm>
            <a:off x="720000" y="981359"/>
            <a:ext cx="7704000" cy="484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Montserrat ExtraBold"/>
              <a:buNone/>
              <a:defRPr sz="3600" b="0" i="0" u="none" strike="noStrike" cap="none">
                <a:solidFill>
                  <a:schemeClr val="dk2"/>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r>
              <a:rPr lang="fr-FR" sz="2400" dirty="0"/>
              <a:t>Validation </a:t>
            </a:r>
            <a:r>
              <a:rPr lang="fr-FR" sz="2400" dirty="0" err="1"/>
              <a:t>Curve</a:t>
            </a:r>
            <a:endParaRPr lang="fr-FR" sz="2400" dirty="0"/>
          </a:p>
        </p:txBody>
      </p:sp>
      <p:pic>
        <p:nvPicPr>
          <p:cNvPr id="13314" name="Picture 2">
            <a:extLst>
              <a:ext uri="{FF2B5EF4-FFF2-40B4-BE49-F238E27FC236}">
                <a16:creationId xmlns:a16="http://schemas.microsoft.com/office/drawing/2014/main" id="{36EA40E5-F604-4677-A708-2E05E82301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3261" y="1637484"/>
            <a:ext cx="5453669" cy="33541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2857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314"/>
                                        </p:tgtEl>
                                        <p:attrNameLst>
                                          <p:attrName>style.visibility</p:attrName>
                                        </p:attrNameLst>
                                      </p:cBhvr>
                                      <p:to>
                                        <p:strVal val="visible"/>
                                      </p:to>
                                    </p:set>
                                    <p:animEffect transition="in" filter="fade">
                                      <p:cBhvr>
                                        <p:cTn id="7" dur="500"/>
                                        <p:tgtEl>
                                          <p:spTgt spid="133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817"/>
        <p:cNvGrpSpPr/>
        <p:nvPr/>
      </p:nvGrpSpPr>
      <p:grpSpPr>
        <a:xfrm>
          <a:off x="0" y="0"/>
          <a:ext cx="0" cy="0"/>
          <a:chOff x="0" y="0"/>
          <a:chExt cx="0" cy="0"/>
        </a:xfrm>
      </p:grpSpPr>
      <p:sp>
        <p:nvSpPr>
          <p:cNvPr id="832" name="Google Shape;832;p42"/>
          <p:cNvSpPr txBox="1">
            <a:spLocks noGrp="1"/>
          </p:cNvSpPr>
          <p:nvPr>
            <p:ph type="title" idx="15"/>
          </p:nvPr>
        </p:nvSpPr>
        <p:spPr>
          <a:xfrm>
            <a:off x="720000" y="532925"/>
            <a:ext cx="7704000"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Amélioration du modèle</a:t>
            </a:r>
            <a:endParaRPr dirty="0"/>
          </a:p>
        </p:txBody>
      </p:sp>
      <p:sp>
        <p:nvSpPr>
          <p:cNvPr id="8" name="Google Shape;832;p42">
            <a:extLst>
              <a:ext uri="{FF2B5EF4-FFF2-40B4-BE49-F238E27FC236}">
                <a16:creationId xmlns:a16="http://schemas.microsoft.com/office/drawing/2014/main" id="{411AA99E-D1DB-4BD6-A826-69568F428AFE}"/>
              </a:ext>
            </a:extLst>
          </p:cNvPr>
          <p:cNvSpPr txBox="1">
            <a:spLocks/>
          </p:cNvSpPr>
          <p:nvPr/>
        </p:nvSpPr>
        <p:spPr>
          <a:xfrm>
            <a:off x="720000" y="981359"/>
            <a:ext cx="7704000" cy="484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Montserrat ExtraBold"/>
              <a:buNone/>
              <a:defRPr sz="3600" b="0" i="0" u="none" strike="noStrike" cap="none">
                <a:solidFill>
                  <a:schemeClr val="dk2"/>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r>
              <a:rPr lang="fr-FR" sz="2400" dirty="0"/>
              <a:t>GridSearchCV</a:t>
            </a:r>
          </a:p>
        </p:txBody>
      </p:sp>
      <p:sp>
        <p:nvSpPr>
          <p:cNvPr id="5" name="ZoneTexte 4">
            <a:extLst>
              <a:ext uri="{FF2B5EF4-FFF2-40B4-BE49-F238E27FC236}">
                <a16:creationId xmlns:a16="http://schemas.microsoft.com/office/drawing/2014/main" id="{BD083973-5EEA-4334-8B8C-2FF906B1C4C2}"/>
              </a:ext>
            </a:extLst>
          </p:cNvPr>
          <p:cNvSpPr txBox="1"/>
          <p:nvPr/>
        </p:nvSpPr>
        <p:spPr>
          <a:xfrm>
            <a:off x="801780" y="1833086"/>
            <a:ext cx="4429418" cy="1477328"/>
          </a:xfrm>
          <a:prstGeom prst="rect">
            <a:avLst/>
          </a:prstGeom>
          <a:solidFill>
            <a:srgbClr val="EABF7D"/>
          </a:solidFill>
        </p:spPr>
        <p:txBody>
          <a:bodyPr wrap="none" rtlCol="0">
            <a:spAutoFit/>
          </a:bodyPr>
          <a:lstStyle/>
          <a:p>
            <a:r>
              <a:rPr lang="en-US" sz="1800" dirty="0" err="1"/>
              <a:t>param_grid</a:t>
            </a:r>
            <a:r>
              <a:rPr lang="en-US" sz="1800" dirty="0"/>
              <a:t> = {</a:t>
            </a:r>
          </a:p>
          <a:p>
            <a:r>
              <a:rPr lang="en-US" sz="1800" dirty="0"/>
              <a:t>    '</a:t>
            </a:r>
            <a:r>
              <a:rPr lang="en-US" sz="1800" dirty="0" err="1"/>
              <a:t>n_neighbors</a:t>
            </a:r>
            <a:r>
              <a:rPr lang="en-US" sz="1800" dirty="0"/>
              <a:t>': </a:t>
            </a:r>
            <a:r>
              <a:rPr lang="en-US" sz="1800" dirty="0" err="1"/>
              <a:t>np.arange</a:t>
            </a:r>
            <a:r>
              <a:rPr lang="en-US" sz="1800" dirty="0"/>
              <a:t>(1, 10),</a:t>
            </a:r>
          </a:p>
          <a:p>
            <a:r>
              <a:rPr lang="en-US" sz="1800" dirty="0"/>
              <a:t>    'weights’: ['uniform', 'distance'],</a:t>
            </a:r>
          </a:p>
          <a:p>
            <a:r>
              <a:rPr lang="en-US" sz="1800" dirty="0"/>
              <a:t>    'algorithm': ['</a:t>
            </a:r>
            <a:r>
              <a:rPr lang="en-US" sz="1800" dirty="0" err="1"/>
              <a:t>ball_tree</a:t>
            </a:r>
            <a:r>
              <a:rPr lang="en-US" sz="1800" dirty="0"/>
              <a:t>', '</a:t>
            </a:r>
            <a:r>
              <a:rPr lang="en-US" sz="1800" dirty="0" err="1"/>
              <a:t>kd_tree</a:t>
            </a:r>
            <a:r>
              <a:rPr lang="en-US" sz="1800" dirty="0"/>
              <a:t>', 'brute']</a:t>
            </a:r>
          </a:p>
          <a:p>
            <a:r>
              <a:rPr lang="en-US" sz="1800" dirty="0"/>
              <a:t>}</a:t>
            </a:r>
            <a:endParaRPr lang="fr-FR" sz="1800" dirty="0"/>
          </a:p>
        </p:txBody>
      </p:sp>
      <p:sp>
        <p:nvSpPr>
          <p:cNvPr id="7" name="Google Shape;1005;p45">
            <a:extLst>
              <a:ext uri="{FF2B5EF4-FFF2-40B4-BE49-F238E27FC236}">
                <a16:creationId xmlns:a16="http://schemas.microsoft.com/office/drawing/2014/main" id="{70AF17E5-0A81-435F-A1D1-CE02C2005B4A}"/>
              </a:ext>
            </a:extLst>
          </p:cNvPr>
          <p:cNvSpPr/>
          <p:nvPr/>
        </p:nvSpPr>
        <p:spPr>
          <a:xfrm>
            <a:off x="4188925" y="3998769"/>
            <a:ext cx="1042273" cy="696076"/>
          </a:xfrm>
          <a:prstGeom prst="roundRect">
            <a:avLst>
              <a:gd name="adj" fmla="val 16667"/>
            </a:avLst>
          </a:prstGeom>
          <a:solidFill>
            <a:srgbClr val="00B05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FR" sz="2000" b="1" dirty="0">
                <a:solidFill>
                  <a:schemeClr val="bg1"/>
                </a:solidFill>
              </a:rPr>
              <a:t>0,58</a:t>
            </a:r>
            <a:endParaRPr sz="2000" b="1" dirty="0">
              <a:solidFill>
                <a:schemeClr val="bg1"/>
              </a:solidFill>
            </a:endParaRPr>
          </a:p>
        </p:txBody>
      </p:sp>
      <p:sp>
        <p:nvSpPr>
          <p:cNvPr id="9" name="ZoneTexte 8">
            <a:extLst>
              <a:ext uri="{FF2B5EF4-FFF2-40B4-BE49-F238E27FC236}">
                <a16:creationId xmlns:a16="http://schemas.microsoft.com/office/drawing/2014/main" id="{69584806-C393-4555-864D-9502B8897B90}"/>
              </a:ext>
            </a:extLst>
          </p:cNvPr>
          <p:cNvSpPr txBox="1"/>
          <p:nvPr/>
        </p:nvSpPr>
        <p:spPr>
          <a:xfrm>
            <a:off x="801780" y="4162141"/>
            <a:ext cx="2492990" cy="369332"/>
          </a:xfrm>
          <a:prstGeom prst="rect">
            <a:avLst/>
          </a:prstGeom>
          <a:solidFill>
            <a:srgbClr val="EABF7D"/>
          </a:solidFill>
        </p:spPr>
        <p:txBody>
          <a:bodyPr wrap="none" rtlCol="0">
            <a:spAutoFit/>
          </a:bodyPr>
          <a:lstStyle/>
          <a:p>
            <a:r>
              <a:rPr lang="en-US" sz="1800" dirty="0"/>
              <a:t>print(</a:t>
            </a:r>
            <a:r>
              <a:rPr lang="en-US" sz="1800" dirty="0" err="1"/>
              <a:t>grid.best_score</a:t>
            </a:r>
            <a:r>
              <a:rPr lang="en-US" sz="1800" dirty="0"/>
              <a:t>_)</a:t>
            </a:r>
            <a:endParaRPr lang="fr-FR" sz="1800" dirty="0"/>
          </a:p>
        </p:txBody>
      </p:sp>
    </p:spTree>
    <p:extLst>
      <p:ext uri="{BB962C8B-B14F-4D97-AF65-F5344CB8AC3E}">
        <p14:creationId xmlns:p14="http://schemas.microsoft.com/office/powerpoint/2010/main" val="2972487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9"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817"/>
        <p:cNvGrpSpPr/>
        <p:nvPr/>
      </p:nvGrpSpPr>
      <p:grpSpPr>
        <a:xfrm>
          <a:off x="0" y="0"/>
          <a:ext cx="0" cy="0"/>
          <a:chOff x="0" y="0"/>
          <a:chExt cx="0" cy="0"/>
        </a:xfrm>
      </p:grpSpPr>
      <p:sp>
        <p:nvSpPr>
          <p:cNvPr id="832" name="Google Shape;832;p42"/>
          <p:cNvSpPr txBox="1">
            <a:spLocks noGrp="1"/>
          </p:cNvSpPr>
          <p:nvPr>
            <p:ph type="title" idx="15"/>
          </p:nvPr>
        </p:nvSpPr>
        <p:spPr>
          <a:xfrm>
            <a:off x="720000" y="532925"/>
            <a:ext cx="7704000"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Amélioration du modèle</a:t>
            </a:r>
            <a:endParaRPr dirty="0"/>
          </a:p>
        </p:txBody>
      </p:sp>
      <p:sp>
        <p:nvSpPr>
          <p:cNvPr id="8" name="Google Shape;832;p42">
            <a:extLst>
              <a:ext uri="{FF2B5EF4-FFF2-40B4-BE49-F238E27FC236}">
                <a16:creationId xmlns:a16="http://schemas.microsoft.com/office/drawing/2014/main" id="{411AA99E-D1DB-4BD6-A826-69568F428AFE}"/>
              </a:ext>
            </a:extLst>
          </p:cNvPr>
          <p:cNvSpPr txBox="1">
            <a:spLocks/>
          </p:cNvSpPr>
          <p:nvPr/>
        </p:nvSpPr>
        <p:spPr>
          <a:xfrm>
            <a:off x="720000" y="981359"/>
            <a:ext cx="7704000" cy="484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Montserrat ExtraBold"/>
              <a:buNone/>
              <a:defRPr sz="3600" b="0" i="0" u="none" strike="noStrike" cap="none">
                <a:solidFill>
                  <a:schemeClr val="dk2"/>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r>
              <a:rPr lang="fr-FR" sz="2400" dirty="0"/>
              <a:t>Matrice de confusion</a:t>
            </a:r>
          </a:p>
        </p:txBody>
      </p:sp>
      <p:pic>
        <p:nvPicPr>
          <p:cNvPr id="4" name="Image 3">
            <a:extLst>
              <a:ext uri="{FF2B5EF4-FFF2-40B4-BE49-F238E27FC236}">
                <a16:creationId xmlns:a16="http://schemas.microsoft.com/office/drawing/2014/main" id="{39153B98-074F-4B28-8894-7FA60AF6AE68}"/>
              </a:ext>
            </a:extLst>
          </p:cNvPr>
          <p:cNvPicPr>
            <a:picLocks noChangeAspect="1"/>
          </p:cNvPicPr>
          <p:nvPr/>
        </p:nvPicPr>
        <p:blipFill>
          <a:blip r:embed="rId3"/>
          <a:stretch>
            <a:fillRect/>
          </a:stretch>
        </p:blipFill>
        <p:spPr>
          <a:xfrm>
            <a:off x="144664" y="1637811"/>
            <a:ext cx="5363323" cy="3505689"/>
          </a:xfrm>
          <a:prstGeom prst="rect">
            <a:avLst/>
          </a:prstGeom>
        </p:spPr>
      </p:pic>
      <p:sp>
        <p:nvSpPr>
          <p:cNvPr id="10" name="Google Shape;1005;p45">
            <a:extLst>
              <a:ext uri="{FF2B5EF4-FFF2-40B4-BE49-F238E27FC236}">
                <a16:creationId xmlns:a16="http://schemas.microsoft.com/office/drawing/2014/main" id="{6E20DD48-5CE7-43F7-ACD8-3DA7D3CABD19}"/>
              </a:ext>
            </a:extLst>
          </p:cNvPr>
          <p:cNvSpPr/>
          <p:nvPr/>
        </p:nvSpPr>
        <p:spPr>
          <a:xfrm>
            <a:off x="5801595" y="3042617"/>
            <a:ext cx="1042273" cy="696076"/>
          </a:xfrm>
          <a:prstGeom prst="roundRect">
            <a:avLst>
              <a:gd name="adj" fmla="val 16667"/>
            </a:avLst>
          </a:prstGeom>
          <a:solidFill>
            <a:srgbClr val="00B05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FR" sz="2000" b="1" dirty="0">
                <a:solidFill>
                  <a:schemeClr val="bg1"/>
                </a:solidFill>
              </a:rPr>
              <a:t>0,58</a:t>
            </a:r>
            <a:endParaRPr sz="2000" b="1" dirty="0">
              <a:solidFill>
                <a:schemeClr val="bg1"/>
              </a:solidFill>
            </a:endParaRPr>
          </a:p>
        </p:txBody>
      </p:sp>
    </p:spTree>
    <p:extLst>
      <p:ext uri="{BB962C8B-B14F-4D97-AF65-F5344CB8AC3E}">
        <p14:creationId xmlns:p14="http://schemas.microsoft.com/office/powerpoint/2010/main" val="1899670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168"/>
        <p:cNvGrpSpPr/>
        <p:nvPr/>
      </p:nvGrpSpPr>
      <p:grpSpPr>
        <a:xfrm>
          <a:off x="0" y="0"/>
          <a:ext cx="0" cy="0"/>
          <a:chOff x="0" y="0"/>
          <a:chExt cx="0" cy="0"/>
        </a:xfrm>
      </p:grpSpPr>
      <p:sp>
        <p:nvSpPr>
          <p:cNvPr id="1169" name="Google Shape;1169;p51"/>
          <p:cNvSpPr txBox="1">
            <a:spLocks noGrp="1"/>
          </p:cNvSpPr>
          <p:nvPr>
            <p:ph type="title"/>
          </p:nvPr>
        </p:nvSpPr>
        <p:spPr>
          <a:xfrm>
            <a:off x="2061100" y="535000"/>
            <a:ext cx="6367800" cy="2017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fr-FR" dirty="0"/>
              <a:t>Régression logistique</a:t>
            </a:r>
          </a:p>
        </p:txBody>
      </p:sp>
      <p:pic>
        <p:nvPicPr>
          <p:cNvPr id="3" name="Graphique 2">
            <a:extLst>
              <a:ext uri="{FF2B5EF4-FFF2-40B4-BE49-F238E27FC236}">
                <a16:creationId xmlns:a16="http://schemas.microsoft.com/office/drawing/2014/main" id="{BE6C9875-A32C-4A2A-9700-967005E815BB}"/>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715100" y="2442119"/>
            <a:ext cx="2588091" cy="2588091"/>
          </a:xfrm>
          <a:prstGeom prst="rect">
            <a:avLst/>
          </a:prstGeom>
        </p:spPr>
      </p:pic>
    </p:spTree>
    <p:extLst>
      <p:ext uri="{BB962C8B-B14F-4D97-AF65-F5344CB8AC3E}">
        <p14:creationId xmlns:p14="http://schemas.microsoft.com/office/powerpoint/2010/main" val="1595222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38"/>
        <p:cNvGrpSpPr/>
        <p:nvPr/>
      </p:nvGrpSpPr>
      <p:grpSpPr>
        <a:xfrm>
          <a:off x="0" y="0"/>
          <a:ext cx="0" cy="0"/>
          <a:chOff x="0" y="0"/>
          <a:chExt cx="0" cy="0"/>
        </a:xfrm>
      </p:grpSpPr>
      <p:sp>
        <p:nvSpPr>
          <p:cNvPr id="839" name="Google Shape;839;p43"/>
          <p:cNvSpPr/>
          <p:nvPr/>
        </p:nvSpPr>
        <p:spPr>
          <a:xfrm>
            <a:off x="715100" y="2226900"/>
            <a:ext cx="1367400" cy="964800"/>
          </a:xfrm>
          <a:prstGeom prst="roundRect">
            <a:avLst>
              <a:gd name="adj" fmla="val 16667"/>
            </a:avLst>
          </a:prstGeom>
          <a:solidFill>
            <a:srgbClr val="F3AC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43"/>
          <p:cNvSpPr txBox="1">
            <a:spLocks noGrp="1"/>
          </p:cNvSpPr>
          <p:nvPr>
            <p:ph type="title"/>
          </p:nvPr>
        </p:nvSpPr>
        <p:spPr>
          <a:xfrm>
            <a:off x="715100" y="3602100"/>
            <a:ext cx="44490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Exploration de la Data</a:t>
            </a:r>
            <a:endParaRPr dirty="0"/>
          </a:p>
        </p:txBody>
      </p:sp>
      <p:sp>
        <p:nvSpPr>
          <p:cNvPr id="841" name="Google Shape;841;p43"/>
          <p:cNvSpPr txBox="1">
            <a:spLocks noGrp="1"/>
          </p:cNvSpPr>
          <p:nvPr>
            <p:ph type="title" idx="2"/>
          </p:nvPr>
        </p:nvSpPr>
        <p:spPr>
          <a:xfrm>
            <a:off x="715100" y="2303100"/>
            <a:ext cx="13674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grpSp>
        <p:nvGrpSpPr>
          <p:cNvPr id="2" name="Groupe 1">
            <a:extLst>
              <a:ext uri="{FF2B5EF4-FFF2-40B4-BE49-F238E27FC236}">
                <a16:creationId xmlns:a16="http://schemas.microsoft.com/office/drawing/2014/main" id="{F42CD595-93BC-4556-99A7-03060131356D}"/>
              </a:ext>
            </a:extLst>
          </p:cNvPr>
          <p:cNvGrpSpPr/>
          <p:nvPr/>
        </p:nvGrpSpPr>
        <p:grpSpPr>
          <a:xfrm>
            <a:off x="5304025" y="427613"/>
            <a:ext cx="3124875" cy="2819287"/>
            <a:chOff x="5304025" y="427613"/>
            <a:chExt cx="3124875" cy="2819287"/>
          </a:xfrm>
        </p:grpSpPr>
        <p:pic>
          <p:nvPicPr>
            <p:cNvPr id="9" name="Graphique 8">
              <a:extLst>
                <a:ext uri="{FF2B5EF4-FFF2-40B4-BE49-F238E27FC236}">
                  <a16:creationId xmlns:a16="http://schemas.microsoft.com/office/drawing/2014/main" id="{4955D725-EA29-46CE-A347-BF1B0BFD14B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304025" y="427613"/>
              <a:ext cx="2707050" cy="2707050"/>
            </a:xfrm>
            <a:prstGeom prst="rect">
              <a:avLst/>
            </a:prstGeom>
          </p:spPr>
        </p:pic>
        <p:pic>
          <p:nvPicPr>
            <p:cNvPr id="5" name="Graphique 4">
              <a:extLst>
                <a:ext uri="{FF2B5EF4-FFF2-40B4-BE49-F238E27FC236}">
                  <a16:creationId xmlns:a16="http://schemas.microsoft.com/office/drawing/2014/main" id="{1AD84B1D-9882-4566-A0E2-CF5075B6B53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942175" y="1760175"/>
              <a:ext cx="1486725" cy="1486725"/>
            </a:xfrm>
            <a:prstGeom prst="rect">
              <a:avLst/>
            </a:prstGeom>
          </p:spPr>
        </p:pic>
      </p:grpSp>
    </p:spTree>
    <p:extLst>
      <p:ext uri="{BB962C8B-B14F-4D97-AF65-F5344CB8AC3E}">
        <p14:creationId xmlns:p14="http://schemas.microsoft.com/office/powerpoint/2010/main" val="1362426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003"/>
        <p:cNvGrpSpPr/>
        <p:nvPr/>
      </p:nvGrpSpPr>
      <p:grpSpPr>
        <a:xfrm>
          <a:off x="0" y="0"/>
          <a:ext cx="0" cy="0"/>
          <a:chOff x="0" y="0"/>
          <a:chExt cx="0" cy="0"/>
        </a:xfrm>
      </p:grpSpPr>
      <p:sp>
        <p:nvSpPr>
          <p:cNvPr id="1006" name="Google Shape;1006;p45"/>
          <p:cNvSpPr txBox="1">
            <a:spLocks noGrp="1"/>
          </p:cNvSpPr>
          <p:nvPr>
            <p:ph type="title"/>
          </p:nvPr>
        </p:nvSpPr>
        <p:spPr>
          <a:xfrm>
            <a:off x="720000" y="535000"/>
            <a:ext cx="6101586" cy="48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Courbe d’apprentissage</a:t>
            </a:r>
            <a:endParaRPr dirty="0"/>
          </a:p>
        </p:txBody>
      </p:sp>
      <p:pic>
        <p:nvPicPr>
          <p:cNvPr id="16386" name="Picture 2">
            <a:extLst>
              <a:ext uri="{FF2B5EF4-FFF2-40B4-BE49-F238E27FC236}">
                <a16:creationId xmlns:a16="http://schemas.microsoft.com/office/drawing/2014/main" id="{320C517F-66D9-4CE9-BFB7-D3F46EFDC1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0178" y="1471042"/>
            <a:ext cx="5091408" cy="32124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5314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003"/>
        <p:cNvGrpSpPr/>
        <p:nvPr/>
      </p:nvGrpSpPr>
      <p:grpSpPr>
        <a:xfrm>
          <a:off x="0" y="0"/>
          <a:ext cx="0" cy="0"/>
          <a:chOff x="0" y="0"/>
          <a:chExt cx="0" cy="0"/>
        </a:xfrm>
      </p:grpSpPr>
      <p:sp>
        <p:nvSpPr>
          <p:cNvPr id="1006" name="Google Shape;1006;p45"/>
          <p:cNvSpPr txBox="1">
            <a:spLocks noGrp="1"/>
          </p:cNvSpPr>
          <p:nvPr>
            <p:ph type="title"/>
          </p:nvPr>
        </p:nvSpPr>
        <p:spPr>
          <a:xfrm>
            <a:off x="720000" y="535000"/>
            <a:ext cx="6101586" cy="48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Scores</a:t>
            </a:r>
            <a:endParaRPr dirty="0"/>
          </a:p>
        </p:txBody>
      </p:sp>
      <p:sp>
        <p:nvSpPr>
          <p:cNvPr id="4" name="Google Shape;1005;p45">
            <a:extLst>
              <a:ext uri="{FF2B5EF4-FFF2-40B4-BE49-F238E27FC236}">
                <a16:creationId xmlns:a16="http://schemas.microsoft.com/office/drawing/2014/main" id="{26C50815-3C3E-46F9-9F91-C6D5A23B0560}"/>
              </a:ext>
            </a:extLst>
          </p:cNvPr>
          <p:cNvSpPr/>
          <p:nvPr/>
        </p:nvSpPr>
        <p:spPr>
          <a:xfrm>
            <a:off x="3308803" y="3372053"/>
            <a:ext cx="1042273" cy="696076"/>
          </a:xfrm>
          <a:prstGeom prst="roundRect">
            <a:avLst>
              <a:gd name="adj" fmla="val 16667"/>
            </a:avLst>
          </a:prstGeom>
          <a:solidFill>
            <a:srgbClr val="00B05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FR" sz="2000" b="1" dirty="0">
                <a:solidFill>
                  <a:schemeClr val="bg1"/>
                </a:solidFill>
              </a:rPr>
              <a:t>0,67</a:t>
            </a:r>
            <a:endParaRPr sz="2000" b="1" dirty="0">
              <a:solidFill>
                <a:schemeClr val="bg1"/>
              </a:solidFill>
            </a:endParaRPr>
          </a:p>
        </p:txBody>
      </p:sp>
      <p:sp>
        <p:nvSpPr>
          <p:cNvPr id="5" name="Google Shape;1005;p45">
            <a:extLst>
              <a:ext uri="{FF2B5EF4-FFF2-40B4-BE49-F238E27FC236}">
                <a16:creationId xmlns:a16="http://schemas.microsoft.com/office/drawing/2014/main" id="{6BA4DF5E-14F3-4517-9070-01F4FAD7E68E}"/>
              </a:ext>
            </a:extLst>
          </p:cNvPr>
          <p:cNvSpPr/>
          <p:nvPr/>
        </p:nvSpPr>
        <p:spPr>
          <a:xfrm>
            <a:off x="941565" y="1873828"/>
            <a:ext cx="1444188" cy="696076"/>
          </a:xfrm>
          <a:prstGeom prst="roundRect">
            <a:avLst>
              <a:gd name="adj" fmla="val 16667"/>
            </a:avLst>
          </a:prstGeom>
          <a:solidFill>
            <a:srgbClr val="F3AC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fr-FR" dirty="0">
                <a:solidFill>
                  <a:schemeClr val="bg1"/>
                </a:solidFill>
              </a:rPr>
              <a:t>Score de base</a:t>
            </a:r>
            <a:endParaRPr dirty="0">
              <a:solidFill>
                <a:schemeClr val="bg1"/>
              </a:solidFill>
            </a:endParaRPr>
          </a:p>
        </p:txBody>
      </p:sp>
      <p:sp>
        <p:nvSpPr>
          <p:cNvPr id="6" name="Google Shape;1005;p45">
            <a:extLst>
              <a:ext uri="{FF2B5EF4-FFF2-40B4-BE49-F238E27FC236}">
                <a16:creationId xmlns:a16="http://schemas.microsoft.com/office/drawing/2014/main" id="{7B6169CF-A8C6-4B11-9527-61B7CABFFCC6}"/>
              </a:ext>
            </a:extLst>
          </p:cNvPr>
          <p:cNvSpPr/>
          <p:nvPr/>
        </p:nvSpPr>
        <p:spPr>
          <a:xfrm>
            <a:off x="3107846" y="1873828"/>
            <a:ext cx="1444188" cy="696076"/>
          </a:xfrm>
          <a:prstGeom prst="roundRect">
            <a:avLst>
              <a:gd name="adj" fmla="val 16667"/>
            </a:avLst>
          </a:prstGeom>
          <a:solidFill>
            <a:srgbClr val="F3AC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fr-FR" dirty="0">
                <a:solidFill>
                  <a:schemeClr val="bg1"/>
                </a:solidFill>
              </a:rPr>
              <a:t>GridSearchCV</a:t>
            </a:r>
            <a:endParaRPr dirty="0">
              <a:solidFill>
                <a:schemeClr val="bg1"/>
              </a:solidFill>
            </a:endParaRPr>
          </a:p>
        </p:txBody>
      </p:sp>
      <p:sp>
        <p:nvSpPr>
          <p:cNvPr id="7" name="Google Shape;1005;p45">
            <a:extLst>
              <a:ext uri="{FF2B5EF4-FFF2-40B4-BE49-F238E27FC236}">
                <a16:creationId xmlns:a16="http://schemas.microsoft.com/office/drawing/2014/main" id="{44745917-B8FC-4B87-8527-9B881183CD9C}"/>
              </a:ext>
            </a:extLst>
          </p:cNvPr>
          <p:cNvSpPr/>
          <p:nvPr/>
        </p:nvSpPr>
        <p:spPr>
          <a:xfrm>
            <a:off x="5274127" y="1873828"/>
            <a:ext cx="1444188" cy="696076"/>
          </a:xfrm>
          <a:prstGeom prst="roundRect">
            <a:avLst>
              <a:gd name="adj" fmla="val 16667"/>
            </a:avLst>
          </a:prstGeom>
          <a:solidFill>
            <a:srgbClr val="F3AC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fr-FR" dirty="0">
                <a:solidFill>
                  <a:schemeClr val="bg1"/>
                </a:solidFill>
              </a:rPr>
              <a:t>Score final (roc </a:t>
            </a:r>
            <a:r>
              <a:rPr lang="fr-FR" dirty="0" err="1">
                <a:solidFill>
                  <a:schemeClr val="bg1"/>
                </a:solidFill>
              </a:rPr>
              <a:t>auc</a:t>
            </a:r>
            <a:r>
              <a:rPr lang="fr-FR" dirty="0">
                <a:solidFill>
                  <a:schemeClr val="bg1"/>
                </a:solidFill>
              </a:rPr>
              <a:t>)</a:t>
            </a:r>
            <a:endParaRPr dirty="0">
              <a:solidFill>
                <a:schemeClr val="bg1"/>
              </a:solidFill>
            </a:endParaRPr>
          </a:p>
        </p:txBody>
      </p:sp>
      <p:sp>
        <p:nvSpPr>
          <p:cNvPr id="8" name="Google Shape;1005;p45">
            <a:extLst>
              <a:ext uri="{FF2B5EF4-FFF2-40B4-BE49-F238E27FC236}">
                <a16:creationId xmlns:a16="http://schemas.microsoft.com/office/drawing/2014/main" id="{28E6C1D4-20B7-4302-A125-BBE724AE420D}"/>
              </a:ext>
            </a:extLst>
          </p:cNvPr>
          <p:cNvSpPr/>
          <p:nvPr/>
        </p:nvSpPr>
        <p:spPr>
          <a:xfrm>
            <a:off x="1142522" y="3338367"/>
            <a:ext cx="1042273" cy="696076"/>
          </a:xfrm>
          <a:prstGeom prst="roundRect">
            <a:avLst>
              <a:gd name="adj" fmla="val 16667"/>
            </a:avLst>
          </a:prstGeom>
          <a:solidFill>
            <a:srgbClr val="00B05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FR" sz="2000" b="1" dirty="0">
                <a:solidFill>
                  <a:schemeClr val="bg1"/>
                </a:solidFill>
              </a:rPr>
              <a:t>0,68</a:t>
            </a:r>
            <a:endParaRPr sz="2000" b="1" dirty="0">
              <a:solidFill>
                <a:schemeClr val="bg1"/>
              </a:solidFill>
            </a:endParaRPr>
          </a:p>
        </p:txBody>
      </p:sp>
      <p:sp>
        <p:nvSpPr>
          <p:cNvPr id="9" name="Google Shape;1005;p45">
            <a:extLst>
              <a:ext uri="{FF2B5EF4-FFF2-40B4-BE49-F238E27FC236}">
                <a16:creationId xmlns:a16="http://schemas.microsoft.com/office/drawing/2014/main" id="{9B52AA8C-E2CB-4403-9CF3-96CDF657F274}"/>
              </a:ext>
            </a:extLst>
          </p:cNvPr>
          <p:cNvSpPr/>
          <p:nvPr/>
        </p:nvSpPr>
        <p:spPr>
          <a:xfrm>
            <a:off x="5475084" y="3372053"/>
            <a:ext cx="1042273" cy="696076"/>
          </a:xfrm>
          <a:prstGeom prst="roundRect">
            <a:avLst>
              <a:gd name="adj" fmla="val 16667"/>
            </a:avLst>
          </a:prstGeom>
          <a:solidFill>
            <a:srgbClr val="00B05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FR" sz="2000" b="1" dirty="0">
                <a:solidFill>
                  <a:schemeClr val="bg1"/>
                </a:solidFill>
              </a:rPr>
              <a:t>0,67</a:t>
            </a:r>
            <a:endParaRPr sz="2000" b="1" dirty="0">
              <a:solidFill>
                <a:schemeClr val="bg1"/>
              </a:solidFill>
            </a:endParaRPr>
          </a:p>
        </p:txBody>
      </p:sp>
    </p:spTree>
    <p:extLst>
      <p:ext uri="{BB962C8B-B14F-4D97-AF65-F5344CB8AC3E}">
        <p14:creationId xmlns:p14="http://schemas.microsoft.com/office/powerpoint/2010/main" val="27075287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30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30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childTnLst>
                          </p:cTn>
                        </p:par>
                        <p:par>
                          <p:cTn id="14" fill="hold">
                            <p:stCondLst>
                              <p:cond delay="800"/>
                            </p:stCondLst>
                            <p:childTnLst>
                              <p:par>
                                <p:cTn id="15" presetID="47" presetClass="entr" presetSubtype="0" fill="hold" grpId="0" nodeType="after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1000"/>
                                        <p:tgtEl>
                                          <p:spTgt spid="8"/>
                                        </p:tgtEl>
                                      </p:cBhvr>
                                    </p:animEffect>
                                    <p:anim calcmode="lin" valueType="num">
                                      <p:cBhvr>
                                        <p:cTn id="18" dur="1000" fill="hold"/>
                                        <p:tgtEl>
                                          <p:spTgt spid="8"/>
                                        </p:tgtEl>
                                        <p:attrNameLst>
                                          <p:attrName>ppt_x</p:attrName>
                                        </p:attrNameLst>
                                      </p:cBhvr>
                                      <p:tavLst>
                                        <p:tav tm="0">
                                          <p:val>
                                            <p:strVal val="#ppt_x"/>
                                          </p:val>
                                        </p:tav>
                                        <p:tav tm="100000">
                                          <p:val>
                                            <p:strVal val="#ppt_x"/>
                                          </p:val>
                                        </p:tav>
                                      </p:tavLst>
                                    </p:anim>
                                    <p:anim calcmode="lin" valueType="num">
                                      <p:cBhvr>
                                        <p:cTn id="19" dur="1000" fill="hold"/>
                                        <p:tgtEl>
                                          <p:spTgt spid="8"/>
                                        </p:tgtEl>
                                        <p:attrNameLst>
                                          <p:attrName>ppt_y</p:attrName>
                                        </p:attrNameLst>
                                      </p:cBhvr>
                                      <p:tavLst>
                                        <p:tav tm="0">
                                          <p:val>
                                            <p:strVal val="#ppt_y-.1"/>
                                          </p:val>
                                        </p:tav>
                                        <p:tav tm="100000">
                                          <p:val>
                                            <p:strVal val="#ppt_y"/>
                                          </p:val>
                                        </p:tav>
                                      </p:tavLst>
                                    </p:anim>
                                  </p:childTnLst>
                                </p:cTn>
                              </p:par>
                              <p:par>
                                <p:cTn id="20" presetID="47" presetClass="entr" presetSubtype="0" fill="hold" grpId="0" nodeType="with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1000"/>
                                        <p:tgtEl>
                                          <p:spTgt spid="4"/>
                                        </p:tgtEl>
                                      </p:cBhvr>
                                    </p:animEffect>
                                    <p:anim calcmode="lin" valueType="num">
                                      <p:cBhvr>
                                        <p:cTn id="23" dur="1000" fill="hold"/>
                                        <p:tgtEl>
                                          <p:spTgt spid="4"/>
                                        </p:tgtEl>
                                        <p:attrNameLst>
                                          <p:attrName>ppt_x</p:attrName>
                                        </p:attrNameLst>
                                      </p:cBhvr>
                                      <p:tavLst>
                                        <p:tav tm="0">
                                          <p:val>
                                            <p:strVal val="#ppt_x"/>
                                          </p:val>
                                        </p:tav>
                                        <p:tav tm="100000">
                                          <p:val>
                                            <p:strVal val="#ppt_x"/>
                                          </p:val>
                                        </p:tav>
                                      </p:tavLst>
                                    </p:anim>
                                    <p:anim calcmode="lin" valueType="num">
                                      <p:cBhvr>
                                        <p:cTn id="24" dur="1000" fill="hold"/>
                                        <p:tgtEl>
                                          <p:spTgt spid="4"/>
                                        </p:tgtEl>
                                        <p:attrNameLst>
                                          <p:attrName>ppt_y</p:attrName>
                                        </p:attrNameLst>
                                      </p:cBhvr>
                                      <p:tavLst>
                                        <p:tav tm="0">
                                          <p:val>
                                            <p:strVal val="#ppt_y-.1"/>
                                          </p:val>
                                        </p:tav>
                                        <p:tav tm="100000">
                                          <p:val>
                                            <p:strVal val="#ppt_y"/>
                                          </p:val>
                                        </p:tav>
                                      </p:tavLst>
                                    </p:anim>
                                  </p:childTnLst>
                                </p:cTn>
                              </p:par>
                              <p:par>
                                <p:cTn id="25" presetID="47"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1000"/>
                                        <p:tgtEl>
                                          <p:spTgt spid="9"/>
                                        </p:tgtEl>
                                      </p:cBhvr>
                                    </p:animEffect>
                                    <p:anim calcmode="lin" valueType="num">
                                      <p:cBhvr>
                                        <p:cTn id="28" dur="1000" fill="hold"/>
                                        <p:tgtEl>
                                          <p:spTgt spid="9"/>
                                        </p:tgtEl>
                                        <p:attrNameLst>
                                          <p:attrName>ppt_x</p:attrName>
                                        </p:attrNameLst>
                                      </p:cBhvr>
                                      <p:tavLst>
                                        <p:tav tm="0">
                                          <p:val>
                                            <p:strVal val="#ppt_x"/>
                                          </p:val>
                                        </p:tav>
                                        <p:tav tm="100000">
                                          <p:val>
                                            <p:strVal val="#ppt_x"/>
                                          </p:val>
                                        </p:tav>
                                      </p:tavLst>
                                    </p:anim>
                                    <p:anim calcmode="lin" valueType="num">
                                      <p:cBhvr>
                                        <p:cTn id="2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86"/>
        <p:cNvGrpSpPr/>
        <p:nvPr/>
      </p:nvGrpSpPr>
      <p:grpSpPr>
        <a:xfrm>
          <a:off x="0" y="0"/>
          <a:ext cx="0" cy="0"/>
          <a:chOff x="0" y="0"/>
          <a:chExt cx="0" cy="0"/>
        </a:xfrm>
      </p:grpSpPr>
      <p:sp>
        <p:nvSpPr>
          <p:cNvPr id="487" name="Google Shape;487;p40"/>
          <p:cNvSpPr txBox="1">
            <a:spLocks noGrp="1"/>
          </p:cNvSpPr>
          <p:nvPr>
            <p:ph type="title"/>
          </p:nvPr>
        </p:nvSpPr>
        <p:spPr>
          <a:xfrm>
            <a:off x="3735383" y="864018"/>
            <a:ext cx="5079777" cy="2445646"/>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7200" dirty="0"/>
              <a:t>Ensemble Learning</a:t>
            </a:r>
            <a:endParaRPr sz="7200" dirty="0"/>
          </a:p>
        </p:txBody>
      </p:sp>
      <p:pic>
        <p:nvPicPr>
          <p:cNvPr id="5" name="Graphique 4">
            <a:extLst>
              <a:ext uri="{FF2B5EF4-FFF2-40B4-BE49-F238E27FC236}">
                <a16:creationId xmlns:a16="http://schemas.microsoft.com/office/drawing/2014/main" id="{A2CC0168-C904-4C67-ABC8-E808388A1C6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40171" y="1105939"/>
            <a:ext cx="980902" cy="980902"/>
          </a:xfrm>
          <a:prstGeom prst="rect">
            <a:avLst/>
          </a:prstGeom>
        </p:spPr>
      </p:pic>
      <p:pic>
        <p:nvPicPr>
          <p:cNvPr id="115" name="Graphique 114">
            <a:extLst>
              <a:ext uri="{FF2B5EF4-FFF2-40B4-BE49-F238E27FC236}">
                <a16:creationId xmlns:a16="http://schemas.microsoft.com/office/drawing/2014/main" id="{98D8F55C-8D69-4D22-8F0A-5984BDF00E6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279927" y="1131225"/>
            <a:ext cx="980901" cy="980901"/>
          </a:xfrm>
          <a:prstGeom prst="rect">
            <a:avLst/>
          </a:prstGeom>
        </p:spPr>
      </p:pic>
      <p:pic>
        <p:nvPicPr>
          <p:cNvPr id="116" name="Graphique 115">
            <a:extLst>
              <a:ext uri="{FF2B5EF4-FFF2-40B4-BE49-F238E27FC236}">
                <a16:creationId xmlns:a16="http://schemas.microsoft.com/office/drawing/2014/main" id="{EBE1350B-4444-4E78-B3B5-0F88D697EE0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319682" y="1105940"/>
            <a:ext cx="980901" cy="980901"/>
          </a:xfrm>
          <a:prstGeom prst="rect">
            <a:avLst/>
          </a:prstGeom>
        </p:spPr>
      </p:pic>
      <p:pic>
        <p:nvPicPr>
          <p:cNvPr id="117" name="Graphique 116">
            <a:extLst>
              <a:ext uri="{FF2B5EF4-FFF2-40B4-BE49-F238E27FC236}">
                <a16:creationId xmlns:a16="http://schemas.microsoft.com/office/drawing/2014/main" id="{CCE45DCF-33BF-49DF-B717-30046147963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78466" y="2469227"/>
            <a:ext cx="2183822" cy="2183822"/>
          </a:xfrm>
          <a:prstGeom prst="rect">
            <a:avLst/>
          </a:prstGeom>
        </p:spPr>
      </p:pic>
    </p:spTree>
    <p:extLst>
      <p:ext uri="{BB962C8B-B14F-4D97-AF65-F5344CB8AC3E}">
        <p14:creationId xmlns:p14="http://schemas.microsoft.com/office/powerpoint/2010/main" val="461155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123"/>
        <p:cNvGrpSpPr/>
        <p:nvPr/>
      </p:nvGrpSpPr>
      <p:grpSpPr>
        <a:xfrm>
          <a:off x="0" y="0"/>
          <a:ext cx="0" cy="0"/>
          <a:chOff x="0" y="0"/>
          <a:chExt cx="0" cy="0"/>
        </a:xfrm>
      </p:grpSpPr>
      <p:sp>
        <p:nvSpPr>
          <p:cNvPr id="40" name="Google Shape;1005;p45">
            <a:extLst>
              <a:ext uri="{FF2B5EF4-FFF2-40B4-BE49-F238E27FC236}">
                <a16:creationId xmlns:a16="http://schemas.microsoft.com/office/drawing/2014/main" id="{A5D68037-131D-496F-894E-EEF0D03B5189}"/>
              </a:ext>
            </a:extLst>
          </p:cNvPr>
          <p:cNvSpPr/>
          <p:nvPr/>
        </p:nvSpPr>
        <p:spPr>
          <a:xfrm>
            <a:off x="2818917" y="571010"/>
            <a:ext cx="1444188" cy="696076"/>
          </a:xfrm>
          <a:prstGeom prst="roundRect">
            <a:avLst>
              <a:gd name="adj" fmla="val 16667"/>
            </a:avLst>
          </a:prstGeom>
          <a:solidFill>
            <a:srgbClr val="F3AC3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FR" sz="2000" b="1" dirty="0">
                <a:solidFill>
                  <a:schemeClr val="bg1"/>
                </a:solidFill>
              </a:rPr>
              <a:t>Bagging</a:t>
            </a:r>
            <a:endParaRPr sz="2000" b="1" dirty="0">
              <a:solidFill>
                <a:schemeClr val="bg1"/>
              </a:solidFill>
            </a:endParaRPr>
          </a:p>
        </p:txBody>
      </p:sp>
      <p:sp>
        <p:nvSpPr>
          <p:cNvPr id="41" name="Google Shape;1005;p45">
            <a:extLst>
              <a:ext uri="{FF2B5EF4-FFF2-40B4-BE49-F238E27FC236}">
                <a16:creationId xmlns:a16="http://schemas.microsoft.com/office/drawing/2014/main" id="{0F849F24-98A1-449F-B83C-FC9EAC6A57D4}"/>
              </a:ext>
            </a:extLst>
          </p:cNvPr>
          <p:cNvSpPr/>
          <p:nvPr/>
        </p:nvSpPr>
        <p:spPr>
          <a:xfrm>
            <a:off x="5095380" y="571010"/>
            <a:ext cx="1444188" cy="696076"/>
          </a:xfrm>
          <a:prstGeom prst="roundRect">
            <a:avLst>
              <a:gd name="adj" fmla="val 16667"/>
            </a:avLst>
          </a:prstGeom>
          <a:solidFill>
            <a:srgbClr val="F3AC3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FR" sz="2000" b="1" dirty="0" err="1">
                <a:solidFill>
                  <a:schemeClr val="bg1"/>
                </a:solidFill>
              </a:rPr>
              <a:t>Boosting</a:t>
            </a:r>
            <a:endParaRPr sz="2000" b="1" dirty="0">
              <a:solidFill>
                <a:schemeClr val="bg1"/>
              </a:solidFill>
            </a:endParaRPr>
          </a:p>
        </p:txBody>
      </p:sp>
      <p:sp>
        <p:nvSpPr>
          <p:cNvPr id="42" name="Google Shape;1005;p45">
            <a:extLst>
              <a:ext uri="{FF2B5EF4-FFF2-40B4-BE49-F238E27FC236}">
                <a16:creationId xmlns:a16="http://schemas.microsoft.com/office/drawing/2014/main" id="{DECC94CC-8DF7-4E44-87FD-27956C8A274F}"/>
              </a:ext>
            </a:extLst>
          </p:cNvPr>
          <p:cNvSpPr/>
          <p:nvPr/>
        </p:nvSpPr>
        <p:spPr>
          <a:xfrm>
            <a:off x="7371844" y="573042"/>
            <a:ext cx="1444188" cy="696076"/>
          </a:xfrm>
          <a:prstGeom prst="roundRect">
            <a:avLst>
              <a:gd name="adj" fmla="val 16667"/>
            </a:avLst>
          </a:prstGeom>
          <a:solidFill>
            <a:srgbClr val="F3AC3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FR" sz="2000" b="1" dirty="0">
                <a:solidFill>
                  <a:schemeClr val="bg1"/>
                </a:solidFill>
              </a:rPr>
              <a:t>Stacking</a:t>
            </a:r>
            <a:endParaRPr sz="2000" b="1" dirty="0">
              <a:solidFill>
                <a:schemeClr val="bg1"/>
              </a:solidFill>
            </a:endParaRPr>
          </a:p>
        </p:txBody>
      </p:sp>
      <p:pic>
        <p:nvPicPr>
          <p:cNvPr id="17" name="Image 16">
            <a:extLst>
              <a:ext uri="{FF2B5EF4-FFF2-40B4-BE49-F238E27FC236}">
                <a16:creationId xmlns:a16="http://schemas.microsoft.com/office/drawing/2014/main" id="{629B74E3-7291-4DB1-ABF8-D0B288373D69}"/>
              </a:ext>
            </a:extLst>
          </p:cNvPr>
          <p:cNvPicPr>
            <a:picLocks noChangeAspect="1"/>
          </p:cNvPicPr>
          <p:nvPr/>
        </p:nvPicPr>
        <p:blipFill>
          <a:blip r:embed="rId3"/>
          <a:stretch>
            <a:fillRect/>
          </a:stretch>
        </p:blipFill>
        <p:spPr>
          <a:xfrm>
            <a:off x="1546949" y="1919392"/>
            <a:ext cx="7597051" cy="3057210"/>
          </a:xfrm>
          <a:prstGeom prst="rect">
            <a:avLst/>
          </a:prstGeom>
        </p:spPr>
      </p:pic>
    </p:spTree>
    <p:extLst>
      <p:ext uri="{BB962C8B-B14F-4D97-AF65-F5344CB8AC3E}">
        <p14:creationId xmlns:p14="http://schemas.microsoft.com/office/powerpoint/2010/main" val="2584801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1"/>
                                        </p:tgtEl>
                                        <p:attrNameLst>
                                          <p:attrName>style.visibility</p:attrName>
                                        </p:attrNameLst>
                                      </p:cBhvr>
                                      <p:to>
                                        <p:strVal val="visible"/>
                                      </p:to>
                                    </p:set>
                                    <p:animEffect transition="in" filter="fade">
                                      <p:cBhvr>
                                        <p:cTn id="12" dur="500"/>
                                        <p:tgtEl>
                                          <p:spTgt spid="4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2"/>
                                        </p:tgtEl>
                                        <p:attrNameLst>
                                          <p:attrName>style.visibility</p:attrName>
                                        </p:attrNameLst>
                                      </p:cBhvr>
                                      <p:to>
                                        <p:strVal val="visible"/>
                                      </p:to>
                                    </p:set>
                                    <p:animEffect transition="in" filter="fade">
                                      <p:cBhvr>
                                        <p:cTn id="17" dur="500"/>
                                        <p:tgtEl>
                                          <p:spTgt spid="4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1" grpId="0" animBg="1"/>
      <p:bldP spid="42"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151"/>
        <p:cNvGrpSpPr/>
        <p:nvPr/>
      </p:nvGrpSpPr>
      <p:grpSpPr>
        <a:xfrm>
          <a:off x="0" y="0"/>
          <a:ext cx="0" cy="0"/>
          <a:chOff x="0" y="0"/>
          <a:chExt cx="0" cy="0"/>
        </a:xfrm>
      </p:grpSpPr>
      <p:sp>
        <p:nvSpPr>
          <p:cNvPr id="1152" name="Google Shape;1152;p50"/>
          <p:cNvSpPr txBox="1">
            <a:spLocks noGrp="1"/>
          </p:cNvSpPr>
          <p:nvPr>
            <p:ph type="title" idx="15"/>
          </p:nvPr>
        </p:nvSpPr>
        <p:spPr>
          <a:xfrm>
            <a:off x="720000" y="532925"/>
            <a:ext cx="77040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Bagging</a:t>
            </a:r>
            <a:endParaRPr dirty="0"/>
          </a:p>
        </p:txBody>
      </p:sp>
      <p:pic>
        <p:nvPicPr>
          <p:cNvPr id="27" name="Image 26">
            <a:extLst>
              <a:ext uri="{FF2B5EF4-FFF2-40B4-BE49-F238E27FC236}">
                <a16:creationId xmlns:a16="http://schemas.microsoft.com/office/drawing/2014/main" id="{0B0F59EB-1B1F-47A3-B5E9-2B6C0B14B5C1}"/>
              </a:ext>
            </a:extLst>
          </p:cNvPr>
          <p:cNvPicPr>
            <a:picLocks noChangeAspect="1"/>
          </p:cNvPicPr>
          <p:nvPr/>
        </p:nvPicPr>
        <p:blipFill>
          <a:blip r:embed="rId3"/>
          <a:stretch>
            <a:fillRect/>
          </a:stretch>
        </p:blipFill>
        <p:spPr>
          <a:xfrm>
            <a:off x="963048" y="1825849"/>
            <a:ext cx="7217904" cy="2671437"/>
          </a:xfrm>
          <a:prstGeom prst="rect">
            <a:avLst/>
          </a:prstGeom>
        </p:spPr>
      </p:pic>
    </p:spTree>
    <p:extLst>
      <p:ext uri="{BB962C8B-B14F-4D97-AF65-F5344CB8AC3E}">
        <p14:creationId xmlns:p14="http://schemas.microsoft.com/office/powerpoint/2010/main" val="3596795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151"/>
        <p:cNvGrpSpPr/>
        <p:nvPr/>
      </p:nvGrpSpPr>
      <p:grpSpPr>
        <a:xfrm>
          <a:off x="0" y="0"/>
          <a:ext cx="0" cy="0"/>
          <a:chOff x="0" y="0"/>
          <a:chExt cx="0" cy="0"/>
        </a:xfrm>
      </p:grpSpPr>
      <p:sp>
        <p:nvSpPr>
          <p:cNvPr id="1152" name="Google Shape;1152;p50"/>
          <p:cNvSpPr txBox="1">
            <a:spLocks noGrp="1"/>
          </p:cNvSpPr>
          <p:nvPr>
            <p:ph type="title" idx="15"/>
          </p:nvPr>
        </p:nvSpPr>
        <p:spPr>
          <a:xfrm>
            <a:off x="720000" y="532925"/>
            <a:ext cx="77040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Boosting</a:t>
            </a:r>
            <a:endParaRPr dirty="0"/>
          </a:p>
        </p:txBody>
      </p:sp>
      <p:sp>
        <p:nvSpPr>
          <p:cNvPr id="4" name="Google Shape;1005;p45">
            <a:extLst>
              <a:ext uri="{FF2B5EF4-FFF2-40B4-BE49-F238E27FC236}">
                <a16:creationId xmlns:a16="http://schemas.microsoft.com/office/drawing/2014/main" id="{7738847B-4693-436B-895F-2580CF3C35AA}"/>
              </a:ext>
            </a:extLst>
          </p:cNvPr>
          <p:cNvSpPr/>
          <p:nvPr/>
        </p:nvSpPr>
        <p:spPr>
          <a:xfrm>
            <a:off x="1896426" y="2396606"/>
            <a:ext cx="1575058" cy="696076"/>
          </a:xfrm>
          <a:prstGeom prst="roundRect">
            <a:avLst>
              <a:gd name="adj" fmla="val 16667"/>
            </a:avLst>
          </a:prstGeom>
          <a:solidFill>
            <a:srgbClr val="F3AC3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FR" sz="2000" b="1" dirty="0" err="1">
                <a:solidFill>
                  <a:schemeClr val="bg1"/>
                </a:solidFill>
              </a:rPr>
              <a:t>AdaBoost</a:t>
            </a:r>
            <a:endParaRPr sz="2000" b="1" dirty="0">
              <a:solidFill>
                <a:schemeClr val="bg1"/>
              </a:solidFill>
            </a:endParaRPr>
          </a:p>
        </p:txBody>
      </p:sp>
      <p:sp>
        <p:nvSpPr>
          <p:cNvPr id="5" name="Google Shape;1005;p45">
            <a:extLst>
              <a:ext uri="{FF2B5EF4-FFF2-40B4-BE49-F238E27FC236}">
                <a16:creationId xmlns:a16="http://schemas.microsoft.com/office/drawing/2014/main" id="{B15F08D0-0074-4E37-8DF1-890BA06FB72F}"/>
              </a:ext>
            </a:extLst>
          </p:cNvPr>
          <p:cNvSpPr/>
          <p:nvPr/>
        </p:nvSpPr>
        <p:spPr>
          <a:xfrm>
            <a:off x="5672517" y="2399890"/>
            <a:ext cx="1575058" cy="696076"/>
          </a:xfrm>
          <a:prstGeom prst="roundRect">
            <a:avLst>
              <a:gd name="adj" fmla="val 16667"/>
            </a:avLst>
          </a:prstGeom>
          <a:solidFill>
            <a:srgbClr val="F3AC3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FR" sz="2000" b="1" dirty="0">
                <a:solidFill>
                  <a:schemeClr val="bg1"/>
                </a:solidFill>
              </a:rPr>
              <a:t>Gradient </a:t>
            </a:r>
            <a:r>
              <a:rPr lang="fr-FR" sz="2000" b="1" dirty="0" err="1">
                <a:solidFill>
                  <a:schemeClr val="bg1"/>
                </a:solidFill>
              </a:rPr>
              <a:t>Boosting</a:t>
            </a:r>
            <a:endParaRPr sz="2000" b="1" dirty="0">
              <a:solidFill>
                <a:schemeClr val="bg1"/>
              </a:solidFill>
            </a:endParaRPr>
          </a:p>
        </p:txBody>
      </p:sp>
    </p:spTree>
    <p:extLst>
      <p:ext uri="{BB962C8B-B14F-4D97-AF65-F5344CB8AC3E}">
        <p14:creationId xmlns:p14="http://schemas.microsoft.com/office/powerpoint/2010/main" val="18116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151"/>
        <p:cNvGrpSpPr/>
        <p:nvPr/>
      </p:nvGrpSpPr>
      <p:grpSpPr>
        <a:xfrm>
          <a:off x="0" y="0"/>
          <a:ext cx="0" cy="0"/>
          <a:chOff x="0" y="0"/>
          <a:chExt cx="0" cy="0"/>
        </a:xfrm>
      </p:grpSpPr>
      <p:sp>
        <p:nvSpPr>
          <p:cNvPr id="1152" name="Google Shape;1152;p50"/>
          <p:cNvSpPr txBox="1">
            <a:spLocks noGrp="1"/>
          </p:cNvSpPr>
          <p:nvPr>
            <p:ph type="title" idx="15"/>
          </p:nvPr>
        </p:nvSpPr>
        <p:spPr>
          <a:xfrm>
            <a:off x="720000" y="532925"/>
            <a:ext cx="77040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Stacking</a:t>
            </a:r>
            <a:endParaRPr dirty="0"/>
          </a:p>
        </p:txBody>
      </p:sp>
      <p:pic>
        <p:nvPicPr>
          <p:cNvPr id="3" name="Image 2">
            <a:extLst>
              <a:ext uri="{FF2B5EF4-FFF2-40B4-BE49-F238E27FC236}">
                <a16:creationId xmlns:a16="http://schemas.microsoft.com/office/drawing/2014/main" id="{96F50DFF-514F-4BAE-AC14-86001CAB9DA8}"/>
              </a:ext>
            </a:extLst>
          </p:cNvPr>
          <p:cNvPicPr>
            <a:picLocks noChangeAspect="1"/>
          </p:cNvPicPr>
          <p:nvPr/>
        </p:nvPicPr>
        <p:blipFill>
          <a:blip r:embed="rId3"/>
          <a:stretch>
            <a:fillRect/>
          </a:stretch>
        </p:blipFill>
        <p:spPr>
          <a:xfrm>
            <a:off x="1096471" y="1772954"/>
            <a:ext cx="6951058" cy="2570327"/>
          </a:xfrm>
          <a:prstGeom prst="rect">
            <a:avLst/>
          </a:prstGeom>
        </p:spPr>
      </p:pic>
    </p:spTree>
    <p:extLst>
      <p:ext uri="{BB962C8B-B14F-4D97-AF65-F5344CB8AC3E}">
        <p14:creationId xmlns:p14="http://schemas.microsoft.com/office/powerpoint/2010/main" val="1482327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151"/>
        <p:cNvGrpSpPr/>
        <p:nvPr/>
      </p:nvGrpSpPr>
      <p:grpSpPr>
        <a:xfrm>
          <a:off x="0" y="0"/>
          <a:ext cx="0" cy="0"/>
          <a:chOff x="0" y="0"/>
          <a:chExt cx="0" cy="0"/>
        </a:xfrm>
      </p:grpSpPr>
      <p:sp>
        <p:nvSpPr>
          <p:cNvPr id="1152" name="Google Shape;1152;p50"/>
          <p:cNvSpPr txBox="1">
            <a:spLocks noGrp="1"/>
          </p:cNvSpPr>
          <p:nvPr>
            <p:ph type="title" idx="15"/>
          </p:nvPr>
        </p:nvSpPr>
        <p:spPr>
          <a:xfrm>
            <a:off x="720000" y="411545"/>
            <a:ext cx="7704000" cy="964102"/>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Stacking</a:t>
            </a:r>
            <a:br>
              <a:rPr lang="en" dirty="0"/>
            </a:br>
            <a:r>
              <a:rPr lang="en" sz="2000" dirty="0"/>
              <a:t>Voting Classifier</a:t>
            </a:r>
            <a:endParaRPr dirty="0"/>
          </a:p>
        </p:txBody>
      </p:sp>
      <p:sp>
        <p:nvSpPr>
          <p:cNvPr id="8" name="Google Shape;1005;p45">
            <a:extLst>
              <a:ext uri="{FF2B5EF4-FFF2-40B4-BE49-F238E27FC236}">
                <a16:creationId xmlns:a16="http://schemas.microsoft.com/office/drawing/2014/main" id="{7DE8A071-88C6-4392-AF07-CF07459EC8C5}"/>
              </a:ext>
            </a:extLst>
          </p:cNvPr>
          <p:cNvSpPr/>
          <p:nvPr/>
        </p:nvSpPr>
        <p:spPr>
          <a:xfrm>
            <a:off x="776834" y="2399890"/>
            <a:ext cx="3212538" cy="696076"/>
          </a:xfrm>
          <a:prstGeom prst="roundRect">
            <a:avLst>
              <a:gd name="adj" fmla="val 16667"/>
            </a:avLst>
          </a:prstGeom>
          <a:solidFill>
            <a:srgbClr val="F3AC3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FR" sz="2000" b="1" dirty="0" err="1">
                <a:solidFill>
                  <a:schemeClr val="bg1"/>
                </a:solidFill>
              </a:rPr>
              <a:t>DecisionTreeClassifier</a:t>
            </a:r>
            <a:endParaRPr sz="2000" b="1" dirty="0">
              <a:solidFill>
                <a:schemeClr val="bg1"/>
              </a:solidFill>
            </a:endParaRPr>
          </a:p>
        </p:txBody>
      </p:sp>
      <p:sp>
        <p:nvSpPr>
          <p:cNvPr id="9" name="Google Shape;1005;p45">
            <a:extLst>
              <a:ext uri="{FF2B5EF4-FFF2-40B4-BE49-F238E27FC236}">
                <a16:creationId xmlns:a16="http://schemas.microsoft.com/office/drawing/2014/main" id="{C9618A9E-DEAE-4EE9-BE52-DA7DD0E8BC64}"/>
              </a:ext>
            </a:extLst>
          </p:cNvPr>
          <p:cNvSpPr/>
          <p:nvPr/>
        </p:nvSpPr>
        <p:spPr>
          <a:xfrm>
            <a:off x="5154629" y="2399890"/>
            <a:ext cx="3212538" cy="696076"/>
          </a:xfrm>
          <a:prstGeom prst="roundRect">
            <a:avLst>
              <a:gd name="adj" fmla="val 16667"/>
            </a:avLst>
          </a:prstGeom>
          <a:solidFill>
            <a:srgbClr val="F3AC3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FR" sz="2000" b="1" dirty="0">
                <a:solidFill>
                  <a:schemeClr val="bg1"/>
                </a:solidFill>
              </a:rPr>
              <a:t>RandomForestClassifier</a:t>
            </a:r>
            <a:endParaRPr sz="2000" b="1" dirty="0">
              <a:solidFill>
                <a:schemeClr val="bg1"/>
              </a:solidFill>
            </a:endParaRPr>
          </a:p>
        </p:txBody>
      </p:sp>
      <p:pic>
        <p:nvPicPr>
          <p:cNvPr id="17414" name="Picture 6">
            <a:extLst>
              <a:ext uri="{FF2B5EF4-FFF2-40B4-BE49-F238E27FC236}">
                <a16:creationId xmlns:a16="http://schemas.microsoft.com/office/drawing/2014/main" id="{C9E79A1B-F64D-48BD-A02B-127180E0FA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5241" y="2359512"/>
            <a:ext cx="3895725" cy="2495550"/>
          </a:xfrm>
          <a:prstGeom prst="rect">
            <a:avLst/>
          </a:prstGeom>
          <a:noFill/>
          <a:extLst>
            <a:ext uri="{909E8E84-426E-40DD-AFC4-6F175D3DCCD1}">
              <a14:hiddenFill xmlns:a14="http://schemas.microsoft.com/office/drawing/2010/main">
                <a:solidFill>
                  <a:srgbClr val="FFFFFF"/>
                </a:solidFill>
              </a14:hiddenFill>
            </a:ext>
          </a:extLst>
        </p:spPr>
      </p:pic>
      <p:pic>
        <p:nvPicPr>
          <p:cNvPr id="17416" name="Picture 8">
            <a:extLst>
              <a:ext uri="{FF2B5EF4-FFF2-40B4-BE49-F238E27FC236}">
                <a16:creationId xmlns:a16="http://schemas.microsoft.com/office/drawing/2014/main" id="{EE8DD4B4-54FC-495D-8E01-55B1A4648B6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13036" y="2399890"/>
            <a:ext cx="3895725" cy="2495550"/>
          </a:xfrm>
          <a:prstGeom prst="rect">
            <a:avLst/>
          </a:prstGeom>
          <a:noFill/>
          <a:extLst>
            <a:ext uri="{909E8E84-426E-40DD-AFC4-6F175D3DCCD1}">
              <a14:hiddenFill xmlns:a14="http://schemas.microsoft.com/office/drawing/2010/main">
                <a:solidFill>
                  <a:srgbClr val="FFFFFF"/>
                </a:solidFill>
              </a14:hiddenFill>
            </a:ext>
          </a:extLst>
        </p:spPr>
      </p:pic>
      <p:sp>
        <p:nvSpPr>
          <p:cNvPr id="12" name="Google Shape;1005;p45">
            <a:extLst>
              <a:ext uri="{FF2B5EF4-FFF2-40B4-BE49-F238E27FC236}">
                <a16:creationId xmlns:a16="http://schemas.microsoft.com/office/drawing/2014/main" id="{7301693A-26B0-4F88-BBBC-68EA82999D71}"/>
              </a:ext>
            </a:extLst>
          </p:cNvPr>
          <p:cNvSpPr/>
          <p:nvPr/>
        </p:nvSpPr>
        <p:spPr>
          <a:xfrm>
            <a:off x="4112356" y="2951589"/>
            <a:ext cx="1042273" cy="696076"/>
          </a:xfrm>
          <a:prstGeom prst="roundRect">
            <a:avLst>
              <a:gd name="adj" fmla="val 16667"/>
            </a:avLst>
          </a:prstGeom>
          <a:solidFill>
            <a:srgbClr val="00B05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FR" sz="2000" b="1" dirty="0">
                <a:solidFill>
                  <a:schemeClr val="bg1"/>
                </a:solidFill>
              </a:rPr>
              <a:t>0,61</a:t>
            </a:r>
            <a:endParaRPr sz="2000" b="1" dirty="0">
              <a:solidFill>
                <a:schemeClr val="bg1"/>
              </a:solidFill>
            </a:endParaRPr>
          </a:p>
        </p:txBody>
      </p:sp>
    </p:spTree>
    <p:extLst>
      <p:ext uri="{BB962C8B-B14F-4D97-AF65-F5344CB8AC3E}">
        <p14:creationId xmlns:p14="http://schemas.microsoft.com/office/powerpoint/2010/main" val="2871480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par>
                          <p:cTn id="13" fill="hold">
                            <p:stCondLst>
                              <p:cond delay="500"/>
                            </p:stCondLst>
                            <p:childTnLst>
                              <p:par>
                                <p:cTn id="14" presetID="42" presetClass="path" presetSubtype="0" accel="50000" decel="50000" fill="hold" grpId="1" nodeType="afterEffect">
                                  <p:stCondLst>
                                    <p:cond delay="0"/>
                                  </p:stCondLst>
                                  <p:childTnLst>
                                    <p:animMotion origin="layout" path="M -2.77778E-7 7.40741E-7 L -0.00035 -0.18735 " pathEditMode="relative" rAng="0" ptsTypes="AA">
                                      <p:cBhvr>
                                        <p:cTn id="15" dur="2000" fill="hold"/>
                                        <p:tgtEl>
                                          <p:spTgt spid="8"/>
                                        </p:tgtEl>
                                        <p:attrNameLst>
                                          <p:attrName>ppt_x</p:attrName>
                                          <p:attrName>ppt_y</p:attrName>
                                        </p:attrNameLst>
                                      </p:cBhvr>
                                      <p:rCtr x="-17" y="-9383"/>
                                    </p:animMotion>
                                  </p:childTnLst>
                                </p:cTn>
                              </p:par>
                              <p:par>
                                <p:cTn id="16" presetID="42" presetClass="path" presetSubtype="0" accel="50000" decel="50000" fill="hold" grpId="1" nodeType="withEffect">
                                  <p:stCondLst>
                                    <p:cond delay="0"/>
                                  </p:stCondLst>
                                  <p:childTnLst>
                                    <p:animMotion origin="layout" path="M 2.77778E-7 7.40741E-7 L -0.00052 -0.18735 " pathEditMode="relative" rAng="0" ptsTypes="AA">
                                      <p:cBhvr>
                                        <p:cTn id="17" dur="2000" fill="hold"/>
                                        <p:tgtEl>
                                          <p:spTgt spid="9"/>
                                        </p:tgtEl>
                                        <p:attrNameLst>
                                          <p:attrName>ppt_x</p:attrName>
                                          <p:attrName>ppt_y</p:attrName>
                                        </p:attrNameLst>
                                      </p:cBhvr>
                                      <p:rCtr x="-35" y="-9383"/>
                                    </p:animMotion>
                                  </p:childTnLst>
                                </p:cTn>
                              </p:par>
                            </p:childTnLst>
                          </p:cTn>
                        </p:par>
                        <p:par>
                          <p:cTn id="18" fill="hold">
                            <p:stCondLst>
                              <p:cond delay="2500"/>
                            </p:stCondLst>
                            <p:childTnLst>
                              <p:par>
                                <p:cTn id="19" presetID="47" presetClass="entr" presetSubtype="0" fill="hold" nodeType="afterEffect">
                                  <p:stCondLst>
                                    <p:cond delay="0"/>
                                  </p:stCondLst>
                                  <p:childTnLst>
                                    <p:set>
                                      <p:cBhvr>
                                        <p:cTn id="20" dur="1" fill="hold">
                                          <p:stCondLst>
                                            <p:cond delay="0"/>
                                          </p:stCondLst>
                                        </p:cTn>
                                        <p:tgtEl>
                                          <p:spTgt spid="17414"/>
                                        </p:tgtEl>
                                        <p:attrNameLst>
                                          <p:attrName>style.visibility</p:attrName>
                                        </p:attrNameLst>
                                      </p:cBhvr>
                                      <p:to>
                                        <p:strVal val="visible"/>
                                      </p:to>
                                    </p:set>
                                    <p:animEffect transition="in" filter="fade">
                                      <p:cBhvr>
                                        <p:cTn id="21" dur="1000"/>
                                        <p:tgtEl>
                                          <p:spTgt spid="17414"/>
                                        </p:tgtEl>
                                      </p:cBhvr>
                                    </p:animEffect>
                                    <p:anim calcmode="lin" valueType="num">
                                      <p:cBhvr>
                                        <p:cTn id="22" dur="1000" fill="hold"/>
                                        <p:tgtEl>
                                          <p:spTgt spid="17414"/>
                                        </p:tgtEl>
                                        <p:attrNameLst>
                                          <p:attrName>ppt_x</p:attrName>
                                        </p:attrNameLst>
                                      </p:cBhvr>
                                      <p:tavLst>
                                        <p:tav tm="0">
                                          <p:val>
                                            <p:strVal val="#ppt_x"/>
                                          </p:val>
                                        </p:tav>
                                        <p:tav tm="100000">
                                          <p:val>
                                            <p:strVal val="#ppt_x"/>
                                          </p:val>
                                        </p:tav>
                                      </p:tavLst>
                                    </p:anim>
                                    <p:anim calcmode="lin" valueType="num">
                                      <p:cBhvr>
                                        <p:cTn id="23" dur="1000" fill="hold"/>
                                        <p:tgtEl>
                                          <p:spTgt spid="17414"/>
                                        </p:tgtEl>
                                        <p:attrNameLst>
                                          <p:attrName>ppt_y</p:attrName>
                                        </p:attrNameLst>
                                      </p:cBhvr>
                                      <p:tavLst>
                                        <p:tav tm="0">
                                          <p:val>
                                            <p:strVal val="#ppt_y-.1"/>
                                          </p:val>
                                        </p:tav>
                                        <p:tav tm="100000">
                                          <p:val>
                                            <p:strVal val="#ppt_y"/>
                                          </p:val>
                                        </p:tav>
                                      </p:tavLst>
                                    </p:anim>
                                  </p:childTnLst>
                                </p:cTn>
                              </p:par>
                              <p:par>
                                <p:cTn id="24" presetID="47" presetClass="entr" presetSubtype="0" fill="hold" nodeType="withEffect">
                                  <p:stCondLst>
                                    <p:cond delay="0"/>
                                  </p:stCondLst>
                                  <p:childTnLst>
                                    <p:set>
                                      <p:cBhvr>
                                        <p:cTn id="25" dur="1" fill="hold">
                                          <p:stCondLst>
                                            <p:cond delay="0"/>
                                          </p:stCondLst>
                                        </p:cTn>
                                        <p:tgtEl>
                                          <p:spTgt spid="17416"/>
                                        </p:tgtEl>
                                        <p:attrNameLst>
                                          <p:attrName>style.visibility</p:attrName>
                                        </p:attrNameLst>
                                      </p:cBhvr>
                                      <p:to>
                                        <p:strVal val="visible"/>
                                      </p:to>
                                    </p:set>
                                    <p:animEffect transition="in" filter="fade">
                                      <p:cBhvr>
                                        <p:cTn id="26" dur="1000"/>
                                        <p:tgtEl>
                                          <p:spTgt spid="17416"/>
                                        </p:tgtEl>
                                      </p:cBhvr>
                                    </p:animEffect>
                                    <p:anim calcmode="lin" valueType="num">
                                      <p:cBhvr>
                                        <p:cTn id="27" dur="1000" fill="hold"/>
                                        <p:tgtEl>
                                          <p:spTgt spid="17416"/>
                                        </p:tgtEl>
                                        <p:attrNameLst>
                                          <p:attrName>ppt_x</p:attrName>
                                        </p:attrNameLst>
                                      </p:cBhvr>
                                      <p:tavLst>
                                        <p:tav tm="0">
                                          <p:val>
                                            <p:strVal val="#ppt_x"/>
                                          </p:val>
                                        </p:tav>
                                        <p:tav tm="100000">
                                          <p:val>
                                            <p:strVal val="#ppt_x"/>
                                          </p:val>
                                        </p:tav>
                                      </p:tavLst>
                                    </p:anim>
                                    <p:anim calcmode="lin" valueType="num">
                                      <p:cBhvr>
                                        <p:cTn id="28" dur="1000" fill="hold"/>
                                        <p:tgtEl>
                                          <p:spTgt spid="17416"/>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0" presetClass="exit" presetSubtype="0" fill="hold" nodeType="clickEffect">
                                  <p:stCondLst>
                                    <p:cond delay="0"/>
                                  </p:stCondLst>
                                  <p:childTnLst>
                                    <p:animEffect transition="out" filter="fade">
                                      <p:cBhvr>
                                        <p:cTn id="32" dur="500"/>
                                        <p:tgtEl>
                                          <p:spTgt spid="17414"/>
                                        </p:tgtEl>
                                      </p:cBhvr>
                                    </p:animEffect>
                                    <p:set>
                                      <p:cBhvr>
                                        <p:cTn id="33" dur="1" fill="hold">
                                          <p:stCondLst>
                                            <p:cond delay="499"/>
                                          </p:stCondLst>
                                        </p:cTn>
                                        <p:tgtEl>
                                          <p:spTgt spid="17414"/>
                                        </p:tgtEl>
                                        <p:attrNameLst>
                                          <p:attrName>style.visibility</p:attrName>
                                        </p:attrNameLst>
                                      </p:cBhvr>
                                      <p:to>
                                        <p:strVal val="hidden"/>
                                      </p:to>
                                    </p:set>
                                  </p:childTnLst>
                                </p:cTn>
                              </p:par>
                              <p:par>
                                <p:cTn id="34" presetID="10" presetClass="exit" presetSubtype="0" fill="hold" nodeType="withEffect">
                                  <p:stCondLst>
                                    <p:cond delay="0"/>
                                  </p:stCondLst>
                                  <p:childTnLst>
                                    <p:animEffect transition="out" filter="fade">
                                      <p:cBhvr>
                                        <p:cTn id="35" dur="500"/>
                                        <p:tgtEl>
                                          <p:spTgt spid="17416"/>
                                        </p:tgtEl>
                                      </p:cBhvr>
                                    </p:animEffect>
                                    <p:set>
                                      <p:cBhvr>
                                        <p:cTn id="36" dur="1" fill="hold">
                                          <p:stCondLst>
                                            <p:cond delay="499"/>
                                          </p:stCondLst>
                                        </p:cTn>
                                        <p:tgtEl>
                                          <p:spTgt spid="17416"/>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47" presetClass="entr" presetSubtype="0" fill="hold" grpId="0" nodeType="clickEffect">
                                  <p:stCondLst>
                                    <p:cond delay="0"/>
                                  </p:stCondLst>
                                  <p:childTnLst>
                                    <p:set>
                                      <p:cBhvr>
                                        <p:cTn id="40" dur="1" fill="hold">
                                          <p:stCondLst>
                                            <p:cond delay="0"/>
                                          </p:stCondLst>
                                        </p:cTn>
                                        <p:tgtEl>
                                          <p:spTgt spid="12"/>
                                        </p:tgtEl>
                                        <p:attrNameLst>
                                          <p:attrName>style.visibility</p:attrName>
                                        </p:attrNameLst>
                                      </p:cBhvr>
                                      <p:to>
                                        <p:strVal val="visible"/>
                                      </p:to>
                                    </p:set>
                                    <p:animEffect transition="in" filter="fade">
                                      <p:cBhvr>
                                        <p:cTn id="41" dur="1000"/>
                                        <p:tgtEl>
                                          <p:spTgt spid="12"/>
                                        </p:tgtEl>
                                      </p:cBhvr>
                                    </p:animEffect>
                                    <p:anim calcmode="lin" valueType="num">
                                      <p:cBhvr>
                                        <p:cTn id="42" dur="1000" fill="hold"/>
                                        <p:tgtEl>
                                          <p:spTgt spid="12"/>
                                        </p:tgtEl>
                                        <p:attrNameLst>
                                          <p:attrName>ppt_x</p:attrName>
                                        </p:attrNameLst>
                                      </p:cBhvr>
                                      <p:tavLst>
                                        <p:tav tm="0">
                                          <p:val>
                                            <p:strVal val="#ppt_x"/>
                                          </p:val>
                                        </p:tav>
                                        <p:tav tm="100000">
                                          <p:val>
                                            <p:strVal val="#ppt_x"/>
                                          </p:val>
                                        </p:tav>
                                      </p:tavLst>
                                    </p:anim>
                                    <p:anim calcmode="lin" valueType="num">
                                      <p:cBhvr>
                                        <p:cTn id="43"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9" grpId="0" animBg="1"/>
      <p:bldP spid="9" grpId="1" animBg="1"/>
      <p:bldP spid="12"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151"/>
        <p:cNvGrpSpPr/>
        <p:nvPr/>
      </p:nvGrpSpPr>
      <p:grpSpPr>
        <a:xfrm>
          <a:off x="0" y="0"/>
          <a:ext cx="0" cy="0"/>
          <a:chOff x="0" y="0"/>
          <a:chExt cx="0" cy="0"/>
        </a:xfrm>
      </p:grpSpPr>
      <p:sp>
        <p:nvSpPr>
          <p:cNvPr id="1152" name="Google Shape;1152;p50"/>
          <p:cNvSpPr txBox="1">
            <a:spLocks noGrp="1"/>
          </p:cNvSpPr>
          <p:nvPr>
            <p:ph type="title" idx="15"/>
          </p:nvPr>
        </p:nvSpPr>
        <p:spPr>
          <a:xfrm>
            <a:off x="720000" y="411545"/>
            <a:ext cx="7704000" cy="964102"/>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Stacking</a:t>
            </a:r>
            <a:br>
              <a:rPr lang="en" dirty="0"/>
            </a:br>
            <a:r>
              <a:rPr lang="en" sz="2000" dirty="0"/>
              <a:t>Stacking Classifier</a:t>
            </a:r>
            <a:endParaRPr dirty="0"/>
          </a:p>
        </p:txBody>
      </p:sp>
      <p:sp>
        <p:nvSpPr>
          <p:cNvPr id="10" name="Google Shape;1005;p45">
            <a:extLst>
              <a:ext uri="{FF2B5EF4-FFF2-40B4-BE49-F238E27FC236}">
                <a16:creationId xmlns:a16="http://schemas.microsoft.com/office/drawing/2014/main" id="{DE063F5C-16B6-4506-9DB7-A3A46944BA1B}"/>
              </a:ext>
            </a:extLst>
          </p:cNvPr>
          <p:cNvSpPr/>
          <p:nvPr/>
        </p:nvSpPr>
        <p:spPr>
          <a:xfrm>
            <a:off x="3319179" y="1875674"/>
            <a:ext cx="2505642" cy="696076"/>
          </a:xfrm>
          <a:prstGeom prst="roundRect">
            <a:avLst>
              <a:gd name="adj" fmla="val 16667"/>
            </a:avLst>
          </a:prstGeom>
          <a:solidFill>
            <a:srgbClr val="F3AC3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FR" sz="2000" b="1" dirty="0" err="1">
                <a:solidFill>
                  <a:schemeClr val="bg1"/>
                </a:solidFill>
              </a:rPr>
              <a:t>StackingClassifier</a:t>
            </a:r>
            <a:endParaRPr sz="2000" b="1" dirty="0">
              <a:solidFill>
                <a:schemeClr val="bg1"/>
              </a:solidFill>
            </a:endParaRPr>
          </a:p>
        </p:txBody>
      </p:sp>
      <p:sp>
        <p:nvSpPr>
          <p:cNvPr id="11" name="Google Shape;1005;p45">
            <a:extLst>
              <a:ext uri="{FF2B5EF4-FFF2-40B4-BE49-F238E27FC236}">
                <a16:creationId xmlns:a16="http://schemas.microsoft.com/office/drawing/2014/main" id="{1A602072-E380-4944-8598-BBBD1EA76A18}"/>
              </a:ext>
            </a:extLst>
          </p:cNvPr>
          <p:cNvSpPr/>
          <p:nvPr/>
        </p:nvSpPr>
        <p:spPr>
          <a:xfrm>
            <a:off x="4050863" y="2822116"/>
            <a:ext cx="1042273" cy="696076"/>
          </a:xfrm>
          <a:prstGeom prst="roundRect">
            <a:avLst>
              <a:gd name="adj" fmla="val 16667"/>
            </a:avLst>
          </a:prstGeom>
          <a:solidFill>
            <a:srgbClr val="00B05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FR" sz="2000" b="1" dirty="0">
                <a:solidFill>
                  <a:schemeClr val="bg1"/>
                </a:solidFill>
              </a:rPr>
              <a:t>0,60</a:t>
            </a:r>
            <a:endParaRPr sz="2000" b="1" dirty="0">
              <a:solidFill>
                <a:schemeClr val="bg1"/>
              </a:solidFill>
            </a:endParaRPr>
          </a:p>
        </p:txBody>
      </p:sp>
    </p:spTree>
    <p:extLst>
      <p:ext uri="{BB962C8B-B14F-4D97-AF65-F5344CB8AC3E}">
        <p14:creationId xmlns:p14="http://schemas.microsoft.com/office/powerpoint/2010/main" val="14653350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47"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1000"/>
                                        <p:tgtEl>
                                          <p:spTgt spid="11"/>
                                        </p:tgtEl>
                                      </p:cBhvr>
                                    </p:animEffect>
                                    <p:anim calcmode="lin" valueType="num">
                                      <p:cBhvr>
                                        <p:cTn id="13" dur="1000" fill="hold"/>
                                        <p:tgtEl>
                                          <p:spTgt spid="11"/>
                                        </p:tgtEl>
                                        <p:attrNameLst>
                                          <p:attrName>ppt_x</p:attrName>
                                        </p:attrNameLst>
                                      </p:cBhvr>
                                      <p:tavLst>
                                        <p:tav tm="0">
                                          <p:val>
                                            <p:strVal val="#ppt_x"/>
                                          </p:val>
                                        </p:tav>
                                        <p:tav tm="100000">
                                          <p:val>
                                            <p:strVal val="#ppt_x"/>
                                          </p:val>
                                        </p:tav>
                                      </p:tavLst>
                                    </p:anim>
                                    <p:anim calcmode="lin" valueType="num">
                                      <p:cBhvr>
                                        <p:cTn id="14"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151"/>
        <p:cNvGrpSpPr/>
        <p:nvPr/>
      </p:nvGrpSpPr>
      <p:grpSpPr>
        <a:xfrm>
          <a:off x="0" y="0"/>
          <a:ext cx="0" cy="0"/>
          <a:chOff x="0" y="0"/>
          <a:chExt cx="0" cy="0"/>
        </a:xfrm>
      </p:grpSpPr>
      <p:sp>
        <p:nvSpPr>
          <p:cNvPr id="8" name="Google Shape;1152;p50">
            <a:extLst>
              <a:ext uri="{FF2B5EF4-FFF2-40B4-BE49-F238E27FC236}">
                <a16:creationId xmlns:a16="http://schemas.microsoft.com/office/drawing/2014/main" id="{A7BE2B73-2359-4BFD-A99E-589F697B8615}"/>
              </a:ext>
            </a:extLst>
          </p:cNvPr>
          <p:cNvSpPr txBox="1">
            <a:spLocks/>
          </p:cNvSpPr>
          <p:nvPr/>
        </p:nvSpPr>
        <p:spPr>
          <a:xfrm>
            <a:off x="720000" y="411545"/>
            <a:ext cx="7704000" cy="96410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500"/>
              <a:buFont typeface="Montserrat ExtraBold"/>
              <a:buNone/>
              <a:defRPr sz="3600" b="0" i="0" u="none" strike="noStrike" cap="none">
                <a:solidFill>
                  <a:schemeClr val="dk2"/>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r>
              <a:rPr lang="fr-FR" dirty="0"/>
              <a:t>Bagging et </a:t>
            </a:r>
            <a:r>
              <a:rPr lang="fr-FR" dirty="0" err="1"/>
              <a:t>Boosting</a:t>
            </a:r>
            <a:endParaRPr lang="fr-FR" dirty="0"/>
          </a:p>
        </p:txBody>
      </p:sp>
      <p:sp>
        <p:nvSpPr>
          <p:cNvPr id="9" name="Google Shape;1005;p45">
            <a:extLst>
              <a:ext uri="{FF2B5EF4-FFF2-40B4-BE49-F238E27FC236}">
                <a16:creationId xmlns:a16="http://schemas.microsoft.com/office/drawing/2014/main" id="{E8788640-5B4D-42DA-B7BE-79F09223F79F}"/>
              </a:ext>
            </a:extLst>
          </p:cNvPr>
          <p:cNvSpPr/>
          <p:nvPr/>
        </p:nvSpPr>
        <p:spPr>
          <a:xfrm>
            <a:off x="1426442" y="2891663"/>
            <a:ext cx="1042273" cy="696076"/>
          </a:xfrm>
          <a:prstGeom prst="roundRect">
            <a:avLst>
              <a:gd name="adj" fmla="val 16667"/>
            </a:avLst>
          </a:prstGeom>
          <a:solidFill>
            <a:srgbClr val="00B05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FR" sz="2000" b="1" dirty="0">
                <a:solidFill>
                  <a:schemeClr val="bg1"/>
                </a:solidFill>
              </a:rPr>
              <a:t>0,67</a:t>
            </a:r>
            <a:endParaRPr sz="2000" b="1" dirty="0">
              <a:solidFill>
                <a:schemeClr val="bg1"/>
              </a:solidFill>
            </a:endParaRPr>
          </a:p>
        </p:txBody>
      </p:sp>
      <p:sp>
        <p:nvSpPr>
          <p:cNvPr id="10" name="Google Shape;1005;p45">
            <a:extLst>
              <a:ext uri="{FF2B5EF4-FFF2-40B4-BE49-F238E27FC236}">
                <a16:creationId xmlns:a16="http://schemas.microsoft.com/office/drawing/2014/main" id="{ED817920-A743-443A-B100-4F41723BCEE8}"/>
              </a:ext>
            </a:extLst>
          </p:cNvPr>
          <p:cNvSpPr/>
          <p:nvPr/>
        </p:nvSpPr>
        <p:spPr>
          <a:xfrm>
            <a:off x="893013" y="1959636"/>
            <a:ext cx="2109132" cy="696076"/>
          </a:xfrm>
          <a:prstGeom prst="roundRect">
            <a:avLst>
              <a:gd name="adj" fmla="val 16667"/>
            </a:avLst>
          </a:prstGeom>
          <a:solidFill>
            <a:srgbClr val="F3AC3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FR" sz="2000" b="1" dirty="0">
                <a:solidFill>
                  <a:schemeClr val="bg1"/>
                </a:solidFill>
              </a:rPr>
              <a:t>RandomForestClassifier</a:t>
            </a:r>
            <a:endParaRPr sz="2000" b="1" dirty="0">
              <a:solidFill>
                <a:schemeClr val="bg1"/>
              </a:solidFill>
            </a:endParaRPr>
          </a:p>
        </p:txBody>
      </p:sp>
      <p:sp>
        <p:nvSpPr>
          <p:cNvPr id="11" name="Google Shape;1005;p45">
            <a:extLst>
              <a:ext uri="{FF2B5EF4-FFF2-40B4-BE49-F238E27FC236}">
                <a16:creationId xmlns:a16="http://schemas.microsoft.com/office/drawing/2014/main" id="{9AF89D7D-2729-4A45-B124-9FEE40D451F2}"/>
              </a:ext>
            </a:extLst>
          </p:cNvPr>
          <p:cNvSpPr/>
          <p:nvPr/>
        </p:nvSpPr>
        <p:spPr>
          <a:xfrm>
            <a:off x="3801956" y="1953068"/>
            <a:ext cx="1540088" cy="696076"/>
          </a:xfrm>
          <a:prstGeom prst="roundRect">
            <a:avLst>
              <a:gd name="adj" fmla="val 16667"/>
            </a:avLst>
          </a:prstGeom>
          <a:solidFill>
            <a:srgbClr val="F3AC3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FR" sz="2000" b="1" dirty="0">
                <a:solidFill>
                  <a:schemeClr val="bg1"/>
                </a:solidFill>
              </a:rPr>
              <a:t>AdaBoostClassifier</a:t>
            </a:r>
            <a:endParaRPr sz="2000" b="1" dirty="0">
              <a:solidFill>
                <a:schemeClr val="bg1"/>
              </a:solidFill>
            </a:endParaRPr>
          </a:p>
        </p:txBody>
      </p:sp>
      <p:sp>
        <p:nvSpPr>
          <p:cNvPr id="12" name="Google Shape;1005;p45">
            <a:extLst>
              <a:ext uri="{FF2B5EF4-FFF2-40B4-BE49-F238E27FC236}">
                <a16:creationId xmlns:a16="http://schemas.microsoft.com/office/drawing/2014/main" id="{32C1A649-38D7-4477-A204-9EC634155719}"/>
              </a:ext>
            </a:extLst>
          </p:cNvPr>
          <p:cNvSpPr/>
          <p:nvPr/>
        </p:nvSpPr>
        <p:spPr>
          <a:xfrm>
            <a:off x="6141855" y="1959636"/>
            <a:ext cx="2427610" cy="696076"/>
          </a:xfrm>
          <a:prstGeom prst="roundRect">
            <a:avLst>
              <a:gd name="adj" fmla="val 16667"/>
            </a:avLst>
          </a:prstGeom>
          <a:solidFill>
            <a:srgbClr val="F3AC3D"/>
          </a:solidFill>
          <a:ln>
            <a:noFill/>
          </a:ln>
        </p:spPr>
        <p:txBody>
          <a:bodyPr spcFirstLastPara="1" wrap="square" lIns="91425" tIns="91425" rIns="91425" bIns="91425" anchor="ctr" anchorCtr="0">
            <a:noAutofit/>
          </a:bodyPr>
          <a:lstStyle/>
          <a:p>
            <a:pPr lvl="0" algn="ctr"/>
            <a:r>
              <a:rPr lang="fr-FR" sz="2000" b="1" dirty="0">
                <a:solidFill>
                  <a:schemeClr val="bg1"/>
                </a:solidFill>
              </a:rPr>
              <a:t>GradientBoostingClassifier</a:t>
            </a:r>
            <a:endParaRPr sz="2000" b="1" dirty="0">
              <a:solidFill>
                <a:schemeClr val="bg1"/>
              </a:solidFill>
            </a:endParaRPr>
          </a:p>
        </p:txBody>
      </p:sp>
      <p:sp>
        <p:nvSpPr>
          <p:cNvPr id="13" name="Google Shape;1005;p45">
            <a:extLst>
              <a:ext uri="{FF2B5EF4-FFF2-40B4-BE49-F238E27FC236}">
                <a16:creationId xmlns:a16="http://schemas.microsoft.com/office/drawing/2014/main" id="{C25BAB8A-700F-4BD9-8965-9BD058D7223B}"/>
              </a:ext>
            </a:extLst>
          </p:cNvPr>
          <p:cNvSpPr/>
          <p:nvPr/>
        </p:nvSpPr>
        <p:spPr>
          <a:xfrm>
            <a:off x="4050863" y="2891663"/>
            <a:ext cx="1042273" cy="696076"/>
          </a:xfrm>
          <a:prstGeom prst="roundRect">
            <a:avLst>
              <a:gd name="adj" fmla="val 16667"/>
            </a:avLst>
          </a:prstGeom>
          <a:solidFill>
            <a:srgbClr val="00B05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FR" sz="2000" b="1" dirty="0">
                <a:solidFill>
                  <a:schemeClr val="bg1"/>
                </a:solidFill>
              </a:rPr>
              <a:t>0,68</a:t>
            </a:r>
            <a:endParaRPr sz="2000" b="1" dirty="0">
              <a:solidFill>
                <a:schemeClr val="bg1"/>
              </a:solidFill>
            </a:endParaRPr>
          </a:p>
        </p:txBody>
      </p:sp>
      <p:sp>
        <p:nvSpPr>
          <p:cNvPr id="14" name="Google Shape;1005;p45">
            <a:extLst>
              <a:ext uri="{FF2B5EF4-FFF2-40B4-BE49-F238E27FC236}">
                <a16:creationId xmlns:a16="http://schemas.microsoft.com/office/drawing/2014/main" id="{38915F51-393C-42B0-B50F-AED3966BF103}"/>
              </a:ext>
            </a:extLst>
          </p:cNvPr>
          <p:cNvSpPr/>
          <p:nvPr/>
        </p:nvSpPr>
        <p:spPr>
          <a:xfrm>
            <a:off x="6834523" y="2891663"/>
            <a:ext cx="1042273" cy="696076"/>
          </a:xfrm>
          <a:prstGeom prst="roundRect">
            <a:avLst>
              <a:gd name="adj" fmla="val 16667"/>
            </a:avLst>
          </a:prstGeom>
          <a:solidFill>
            <a:srgbClr val="00B05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FR" sz="2000" b="1" dirty="0">
                <a:solidFill>
                  <a:schemeClr val="bg1"/>
                </a:solidFill>
              </a:rPr>
              <a:t>0,68</a:t>
            </a:r>
            <a:endParaRPr sz="2000" b="1" dirty="0">
              <a:solidFill>
                <a:schemeClr val="bg1"/>
              </a:solidFill>
            </a:endParaRPr>
          </a:p>
        </p:txBody>
      </p:sp>
    </p:spTree>
    <p:extLst>
      <p:ext uri="{BB962C8B-B14F-4D97-AF65-F5344CB8AC3E}">
        <p14:creationId xmlns:p14="http://schemas.microsoft.com/office/powerpoint/2010/main" val="3290201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1000"/>
                                        <p:tgtEl>
                                          <p:spTgt spid="10"/>
                                        </p:tgtEl>
                                      </p:cBhvr>
                                    </p:animEffect>
                                    <p:anim calcmode="lin" valueType="num">
                                      <p:cBhvr>
                                        <p:cTn id="12" dur="1000" fill="hold"/>
                                        <p:tgtEl>
                                          <p:spTgt spid="10"/>
                                        </p:tgtEl>
                                        <p:attrNameLst>
                                          <p:attrName>ppt_x</p:attrName>
                                        </p:attrNameLst>
                                      </p:cBhvr>
                                      <p:tavLst>
                                        <p:tav tm="0">
                                          <p:val>
                                            <p:strVal val="#ppt_x"/>
                                          </p:val>
                                        </p:tav>
                                        <p:tav tm="100000">
                                          <p:val>
                                            <p:strVal val="#ppt_x"/>
                                          </p:val>
                                        </p:tav>
                                      </p:tavLst>
                                    </p:anim>
                                    <p:anim calcmode="lin" valueType="num">
                                      <p:cBhvr>
                                        <p:cTn id="13"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childTnLst>
                          </p:cTn>
                        </p:par>
                        <p:par>
                          <p:cTn id="19" fill="hold">
                            <p:stCondLst>
                              <p:cond delay="500"/>
                            </p:stCondLst>
                            <p:childTnLst>
                              <p:par>
                                <p:cTn id="20" presetID="42" presetClass="entr" presetSubtype="0" fill="hold" grpId="0" nodeType="after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1000"/>
                                        <p:tgtEl>
                                          <p:spTgt spid="11"/>
                                        </p:tgtEl>
                                      </p:cBhvr>
                                    </p:animEffect>
                                    <p:anim calcmode="lin" valueType="num">
                                      <p:cBhvr>
                                        <p:cTn id="23" dur="1000" fill="hold"/>
                                        <p:tgtEl>
                                          <p:spTgt spid="11"/>
                                        </p:tgtEl>
                                        <p:attrNameLst>
                                          <p:attrName>ppt_x</p:attrName>
                                        </p:attrNameLst>
                                      </p:cBhvr>
                                      <p:tavLst>
                                        <p:tav tm="0">
                                          <p:val>
                                            <p:strVal val="#ppt_x"/>
                                          </p:val>
                                        </p:tav>
                                        <p:tav tm="100000">
                                          <p:val>
                                            <p:strVal val="#ppt_x"/>
                                          </p:val>
                                        </p:tav>
                                      </p:tavLst>
                                    </p:anim>
                                    <p:anim calcmode="lin" valueType="num">
                                      <p:cBhvr>
                                        <p:cTn id="24"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fade">
                                      <p:cBhvr>
                                        <p:cTn id="29" dur="500"/>
                                        <p:tgtEl>
                                          <p:spTgt spid="14"/>
                                        </p:tgtEl>
                                      </p:cBhvr>
                                    </p:animEffect>
                                  </p:childTnLst>
                                </p:cTn>
                              </p:par>
                            </p:childTnLst>
                          </p:cTn>
                        </p:par>
                        <p:par>
                          <p:cTn id="30" fill="hold">
                            <p:stCondLst>
                              <p:cond delay="500"/>
                            </p:stCondLst>
                            <p:childTnLst>
                              <p:par>
                                <p:cTn id="31" presetID="42" presetClass="entr" presetSubtype="0" fill="hold" grpId="0" nodeType="after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fade">
                                      <p:cBhvr>
                                        <p:cTn id="33" dur="1000"/>
                                        <p:tgtEl>
                                          <p:spTgt spid="12"/>
                                        </p:tgtEl>
                                      </p:cBhvr>
                                    </p:animEffect>
                                    <p:anim calcmode="lin" valueType="num">
                                      <p:cBhvr>
                                        <p:cTn id="34" dur="1000" fill="hold"/>
                                        <p:tgtEl>
                                          <p:spTgt spid="12"/>
                                        </p:tgtEl>
                                        <p:attrNameLst>
                                          <p:attrName>ppt_x</p:attrName>
                                        </p:attrNameLst>
                                      </p:cBhvr>
                                      <p:tavLst>
                                        <p:tav tm="0">
                                          <p:val>
                                            <p:strVal val="#ppt_x"/>
                                          </p:val>
                                        </p:tav>
                                        <p:tav tm="100000">
                                          <p:val>
                                            <p:strVal val="#ppt_x"/>
                                          </p:val>
                                        </p:tav>
                                      </p:tavLst>
                                    </p:anim>
                                    <p:anim calcmode="lin" valueType="num">
                                      <p:cBhvr>
                                        <p:cTn id="35"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3" grpId="0" animBg="1"/>
      <p:bldP spid="1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80"/>
        <p:cNvGrpSpPr/>
        <p:nvPr/>
      </p:nvGrpSpPr>
      <p:grpSpPr>
        <a:xfrm>
          <a:off x="0" y="0"/>
          <a:ext cx="0" cy="0"/>
          <a:chOff x="0" y="0"/>
          <a:chExt cx="0" cy="0"/>
        </a:xfrm>
      </p:grpSpPr>
      <p:sp>
        <p:nvSpPr>
          <p:cNvPr id="481" name="Google Shape;481;p39"/>
          <p:cNvSpPr txBox="1">
            <a:spLocks noGrp="1"/>
          </p:cNvSpPr>
          <p:nvPr>
            <p:ph type="title"/>
          </p:nvPr>
        </p:nvSpPr>
        <p:spPr>
          <a:xfrm>
            <a:off x="720000" y="535000"/>
            <a:ext cx="7704000" cy="48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Exploration de la data</a:t>
            </a:r>
            <a:endParaRPr dirty="0"/>
          </a:p>
        </p:txBody>
      </p:sp>
      <p:pic>
        <p:nvPicPr>
          <p:cNvPr id="6" name="Graphique 5">
            <a:extLst>
              <a:ext uri="{FF2B5EF4-FFF2-40B4-BE49-F238E27FC236}">
                <a16:creationId xmlns:a16="http://schemas.microsoft.com/office/drawing/2014/main" id="{0B9988B2-147C-49CB-A938-D27F54BA02A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34160" y="1529183"/>
            <a:ext cx="823870" cy="823870"/>
          </a:xfrm>
          <a:prstGeom prst="rect">
            <a:avLst/>
          </a:prstGeom>
        </p:spPr>
      </p:pic>
      <p:pic>
        <p:nvPicPr>
          <p:cNvPr id="8" name="Graphique 7">
            <a:extLst>
              <a:ext uri="{FF2B5EF4-FFF2-40B4-BE49-F238E27FC236}">
                <a16:creationId xmlns:a16="http://schemas.microsoft.com/office/drawing/2014/main" id="{870DEBB8-6EBA-47C1-B7C8-C52712481AB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360979" y="1529183"/>
            <a:ext cx="823870" cy="823870"/>
          </a:xfrm>
          <a:prstGeom prst="rect">
            <a:avLst/>
          </a:prstGeom>
        </p:spPr>
      </p:pic>
      <p:pic>
        <p:nvPicPr>
          <p:cNvPr id="9" name="Graphique 8">
            <a:extLst>
              <a:ext uri="{FF2B5EF4-FFF2-40B4-BE49-F238E27FC236}">
                <a16:creationId xmlns:a16="http://schemas.microsoft.com/office/drawing/2014/main" id="{74CC95B3-C571-466A-B67D-994BA50DA35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487798" y="1529183"/>
            <a:ext cx="823870" cy="823870"/>
          </a:xfrm>
          <a:prstGeom prst="rect">
            <a:avLst/>
          </a:prstGeom>
        </p:spPr>
      </p:pic>
      <p:pic>
        <p:nvPicPr>
          <p:cNvPr id="10" name="Graphique 9">
            <a:extLst>
              <a:ext uri="{FF2B5EF4-FFF2-40B4-BE49-F238E27FC236}">
                <a16:creationId xmlns:a16="http://schemas.microsoft.com/office/drawing/2014/main" id="{3AA06889-1896-43A5-ABD6-A9565395B2B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614616" y="1529183"/>
            <a:ext cx="823870" cy="823870"/>
          </a:xfrm>
          <a:prstGeom prst="rect">
            <a:avLst/>
          </a:prstGeom>
        </p:spPr>
      </p:pic>
      <p:pic>
        <p:nvPicPr>
          <p:cNvPr id="11" name="Graphique 10">
            <a:extLst>
              <a:ext uri="{FF2B5EF4-FFF2-40B4-BE49-F238E27FC236}">
                <a16:creationId xmlns:a16="http://schemas.microsoft.com/office/drawing/2014/main" id="{A3B70400-ADB2-468D-8E94-6FAF33A9402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34160" y="3421369"/>
            <a:ext cx="823870" cy="823870"/>
          </a:xfrm>
          <a:prstGeom prst="rect">
            <a:avLst/>
          </a:prstGeom>
        </p:spPr>
      </p:pic>
      <p:pic>
        <p:nvPicPr>
          <p:cNvPr id="12" name="Graphique 11">
            <a:extLst>
              <a:ext uri="{FF2B5EF4-FFF2-40B4-BE49-F238E27FC236}">
                <a16:creationId xmlns:a16="http://schemas.microsoft.com/office/drawing/2014/main" id="{2940AB1A-8A65-41BA-90A8-BC3791BF911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359062" y="3421369"/>
            <a:ext cx="823870" cy="823870"/>
          </a:xfrm>
          <a:prstGeom prst="rect">
            <a:avLst/>
          </a:prstGeom>
        </p:spPr>
      </p:pic>
      <p:pic>
        <p:nvPicPr>
          <p:cNvPr id="13" name="Graphique 12">
            <a:extLst>
              <a:ext uri="{FF2B5EF4-FFF2-40B4-BE49-F238E27FC236}">
                <a16:creationId xmlns:a16="http://schemas.microsoft.com/office/drawing/2014/main" id="{6AFBE9FF-6A25-4015-AFC0-304EF940AEE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483964" y="3421369"/>
            <a:ext cx="823870" cy="823870"/>
          </a:xfrm>
          <a:prstGeom prst="rect">
            <a:avLst/>
          </a:prstGeom>
        </p:spPr>
      </p:pic>
      <p:pic>
        <p:nvPicPr>
          <p:cNvPr id="14" name="Graphique 13">
            <a:extLst>
              <a:ext uri="{FF2B5EF4-FFF2-40B4-BE49-F238E27FC236}">
                <a16:creationId xmlns:a16="http://schemas.microsoft.com/office/drawing/2014/main" id="{981649BE-D049-46E6-93D4-7F1A7BA4750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608865" y="3421369"/>
            <a:ext cx="823870" cy="823870"/>
          </a:xfrm>
          <a:prstGeom prst="rect">
            <a:avLst/>
          </a:prstGeom>
        </p:spPr>
      </p:pic>
      <p:sp>
        <p:nvSpPr>
          <p:cNvPr id="7" name="ZoneTexte 6">
            <a:extLst>
              <a:ext uri="{FF2B5EF4-FFF2-40B4-BE49-F238E27FC236}">
                <a16:creationId xmlns:a16="http://schemas.microsoft.com/office/drawing/2014/main" id="{D2989DAE-6D77-4190-B233-E5CBCB977B89}"/>
              </a:ext>
            </a:extLst>
          </p:cNvPr>
          <p:cNvSpPr txBox="1"/>
          <p:nvPr/>
        </p:nvSpPr>
        <p:spPr>
          <a:xfrm>
            <a:off x="-4656" y="2399456"/>
            <a:ext cx="1301501" cy="461665"/>
          </a:xfrm>
          <a:prstGeom prst="rect">
            <a:avLst/>
          </a:prstGeom>
          <a:noFill/>
        </p:spPr>
        <p:txBody>
          <a:bodyPr wrap="square" rtlCol="0">
            <a:spAutoFit/>
          </a:bodyPr>
          <a:lstStyle/>
          <a:p>
            <a:pPr algn="ctr"/>
            <a:r>
              <a:rPr lang="fr-FR" sz="1200" dirty="0"/>
              <a:t>application_train</a:t>
            </a:r>
          </a:p>
          <a:p>
            <a:pPr algn="ctr"/>
            <a:r>
              <a:rPr lang="fr-FR" sz="1200" dirty="0"/>
              <a:t>/application_test</a:t>
            </a:r>
          </a:p>
        </p:txBody>
      </p:sp>
      <p:sp>
        <p:nvSpPr>
          <p:cNvPr id="16" name="ZoneTexte 15">
            <a:extLst>
              <a:ext uri="{FF2B5EF4-FFF2-40B4-BE49-F238E27FC236}">
                <a16:creationId xmlns:a16="http://schemas.microsoft.com/office/drawing/2014/main" id="{9F867AEB-C027-49DB-81D7-83048FF16B35}"/>
              </a:ext>
            </a:extLst>
          </p:cNvPr>
          <p:cNvSpPr txBox="1"/>
          <p:nvPr/>
        </p:nvSpPr>
        <p:spPr>
          <a:xfrm>
            <a:off x="2120247" y="2425545"/>
            <a:ext cx="1301501" cy="276999"/>
          </a:xfrm>
          <a:prstGeom prst="rect">
            <a:avLst/>
          </a:prstGeom>
          <a:noFill/>
        </p:spPr>
        <p:txBody>
          <a:bodyPr wrap="square" rtlCol="0">
            <a:spAutoFit/>
          </a:bodyPr>
          <a:lstStyle/>
          <a:p>
            <a:pPr algn="ctr"/>
            <a:r>
              <a:rPr lang="fr-FR" sz="1200" dirty="0"/>
              <a:t>Bureau</a:t>
            </a:r>
          </a:p>
        </p:txBody>
      </p:sp>
      <p:sp>
        <p:nvSpPr>
          <p:cNvPr id="17" name="ZoneTexte 16">
            <a:extLst>
              <a:ext uri="{FF2B5EF4-FFF2-40B4-BE49-F238E27FC236}">
                <a16:creationId xmlns:a16="http://schemas.microsoft.com/office/drawing/2014/main" id="{9D20F5ED-D3E3-4F25-A318-C733A6EE43F2}"/>
              </a:ext>
            </a:extLst>
          </p:cNvPr>
          <p:cNvSpPr txBox="1"/>
          <p:nvPr/>
        </p:nvSpPr>
        <p:spPr>
          <a:xfrm>
            <a:off x="4245148" y="2425545"/>
            <a:ext cx="1301501" cy="276999"/>
          </a:xfrm>
          <a:prstGeom prst="rect">
            <a:avLst/>
          </a:prstGeom>
          <a:noFill/>
        </p:spPr>
        <p:txBody>
          <a:bodyPr wrap="square" rtlCol="0">
            <a:spAutoFit/>
          </a:bodyPr>
          <a:lstStyle/>
          <a:p>
            <a:pPr algn="ctr"/>
            <a:r>
              <a:rPr lang="fr-FR" sz="1200" dirty="0"/>
              <a:t>Bureau_balance</a:t>
            </a:r>
          </a:p>
        </p:txBody>
      </p:sp>
      <p:sp>
        <p:nvSpPr>
          <p:cNvPr id="18" name="ZoneTexte 17">
            <a:extLst>
              <a:ext uri="{FF2B5EF4-FFF2-40B4-BE49-F238E27FC236}">
                <a16:creationId xmlns:a16="http://schemas.microsoft.com/office/drawing/2014/main" id="{231F2F53-D8BC-4046-8394-5600A3F65442}"/>
              </a:ext>
            </a:extLst>
          </p:cNvPr>
          <p:cNvSpPr txBox="1"/>
          <p:nvPr/>
        </p:nvSpPr>
        <p:spPr>
          <a:xfrm>
            <a:off x="6194932" y="2425545"/>
            <a:ext cx="1651733" cy="276999"/>
          </a:xfrm>
          <a:prstGeom prst="rect">
            <a:avLst/>
          </a:prstGeom>
          <a:noFill/>
        </p:spPr>
        <p:txBody>
          <a:bodyPr wrap="square" rtlCol="0">
            <a:spAutoFit/>
          </a:bodyPr>
          <a:lstStyle/>
          <a:p>
            <a:pPr algn="ctr"/>
            <a:r>
              <a:rPr lang="fr-FR" sz="1200" dirty="0"/>
              <a:t>Previous_application</a:t>
            </a:r>
          </a:p>
        </p:txBody>
      </p:sp>
      <p:sp>
        <p:nvSpPr>
          <p:cNvPr id="19" name="ZoneTexte 18">
            <a:extLst>
              <a:ext uri="{FF2B5EF4-FFF2-40B4-BE49-F238E27FC236}">
                <a16:creationId xmlns:a16="http://schemas.microsoft.com/office/drawing/2014/main" id="{7D609E53-0E5B-4801-B884-F0B1A483010C}"/>
              </a:ext>
            </a:extLst>
          </p:cNvPr>
          <p:cNvSpPr txBox="1"/>
          <p:nvPr/>
        </p:nvSpPr>
        <p:spPr>
          <a:xfrm>
            <a:off x="-266478" y="4274275"/>
            <a:ext cx="1825143" cy="461665"/>
          </a:xfrm>
          <a:prstGeom prst="rect">
            <a:avLst/>
          </a:prstGeom>
          <a:noFill/>
        </p:spPr>
        <p:txBody>
          <a:bodyPr wrap="square" rtlCol="0">
            <a:spAutoFit/>
          </a:bodyPr>
          <a:lstStyle/>
          <a:p>
            <a:pPr algn="ctr"/>
            <a:r>
              <a:rPr lang="fr-FR" sz="1200" dirty="0"/>
              <a:t>POS_</a:t>
            </a:r>
          </a:p>
          <a:p>
            <a:pPr algn="ctr"/>
            <a:r>
              <a:rPr lang="fr-FR" sz="1200" dirty="0"/>
              <a:t>CASH_BALANCE</a:t>
            </a:r>
          </a:p>
        </p:txBody>
      </p:sp>
      <p:sp>
        <p:nvSpPr>
          <p:cNvPr id="20" name="ZoneTexte 19">
            <a:extLst>
              <a:ext uri="{FF2B5EF4-FFF2-40B4-BE49-F238E27FC236}">
                <a16:creationId xmlns:a16="http://schemas.microsoft.com/office/drawing/2014/main" id="{B251C12A-9EA3-4CB7-A7BC-2429A6F29A64}"/>
              </a:ext>
            </a:extLst>
          </p:cNvPr>
          <p:cNvSpPr txBox="1"/>
          <p:nvPr/>
        </p:nvSpPr>
        <p:spPr>
          <a:xfrm>
            <a:off x="1952444" y="4266022"/>
            <a:ext cx="1637106" cy="276999"/>
          </a:xfrm>
          <a:prstGeom prst="rect">
            <a:avLst/>
          </a:prstGeom>
          <a:noFill/>
        </p:spPr>
        <p:txBody>
          <a:bodyPr wrap="square" rtlCol="0">
            <a:spAutoFit/>
          </a:bodyPr>
          <a:lstStyle/>
          <a:p>
            <a:pPr algn="ctr"/>
            <a:r>
              <a:rPr lang="fr-FR" sz="1200" dirty="0"/>
              <a:t>credit_card_balance</a:t>
            </a:r>
          </a:p>
        </p:txBody>
      </p:sp>
      <p:sp>
        <p:nvSpPr>
          <p:cNvPr id="21" name="ZoneTexte 20">
            <a:extLst>
              <a:ext uri="{FF2B5EF4-FFF2-40B4-BE49-F238E27FC236}">
                <a16:creationId xmlns:a16="http://schemas.microsoft.com/office/drawing/2014/main" id="{F46B5DD7-DB1B-4B7F-99C3-6511B93F5BF8}"/>
              </a:ext>
            </a:extLst>
          </p:cNvPr>
          <p:cNvSpPr txBox="1"/>
          <p:nvPr/>
        </p:nvSpPr>
        <p:spPr>
          <a:xfrm>
            <a:off x="4014580" y="4314930"/>
            <a:ext cx="1756044" cy="276999"/>
          </a:xfrm>
          <a:prstGeom prst="rect">
            <a:avLst/>
          </a:prstGeom>
          <a:noFill/>
        </p:spPr>
        <p:txBody>
          <a:bodyPr wrap="square" rtlCol="0">
            <a:spAutoFit/>
          </a:bodyPr>
          <a:lstStyle/>
          <a:p>
            <a:pPr algn="ctr"/>
            <a:r>
              <a:rPr lang="fr-FR" sz="1200" dirty="0"/>
              <a:t>installments_payment </a:t>
            </a:r>
          </a:p>
        </p:txBody>
      </p:sp>
      <p:sp>
        <p:nvSpPr>
          <p:cNvPr id="22" name="ZoneTexte 21">
            <a:extLst>
              <a:ext uri="{FF2B5EF4-FFF2-40B4-BE49-F238E27FC236}">
                <a16:creationId xmlns:a16="http://schemas.microsoft.com/office/drawing/2014/main" id="{C898D575-6C53-4469-B54D-1C0EBD2BBA5B}"/>
              </a:ext>
            </a:extLst>
          </p:cNvPr>
          <p:cNvSpPr txBox="1"/>
          <p:nvPr/>
        </p:nvSpPr>
        <p:spPr>
          <a:xfrm>
            <a:off x="5799158" y="4295055"/>
            <a:ext cx="2443282" cy="276999"/>
          </a:xfrm>
          <a:prstGeom prst="rect">
            <a:avLst/>
          </a:prstGeom>
          <a:noFill/>
        </p:spPr>
        <p:txBody>
          <a:bodyPr wrap="square" rtlCol="0">
            <a:spAutoFit/>
          </a:bodyPr>
          <a:lstStyle/>
          <a:p>
            <a:pPr algn="ctr"/>
            <a:r>
              <a:rPr lang="fr-FR" sz="1200" dirty="0"/>
              <a:t>homeCredit_columns_description</a:t>
            </a:r>
          </a:p>
        </p:txBody>
      </p:sp>
    </p:spTree>
    <p:extLst>
      <p:ext uri="{BB962C8B-B14F-4D97-AF65-F5344CB8AC3E}">
        <p14:creationId xmlns:p14="http://schemas.microsoft.com/office/powerpoint/2010/main" val="500321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anim calcmode="lin" valueType="num">
                                      <p:cBhvr>
                                        <p:cTn id="8" dur="500" fill="hold"/>
                                        <p:tgtEl>
                                          <p:spTgt spid="6"/>
                                        </p:tgtEl>
                                        <p:attrNameLst>
                                          <p:attrName>ppt_x</p:attrName>
                                        </p:attrNameLst>
                                      </p:cBhvr>
                                      <p:tavLst>
                                        <p:tav tm="0">
                                          <p:val>
                                            <p:strVal val="#ppt_x"/>
                                          </p:val>
                                        </p:tav>
                                        <p:tav tm="100000">
                                          <p:val>
                                            <p:strVal val="#ppt_x"/>
                                          </p:val>
                                        </p:tav>
                                      </p:tavLst>
                                    </p:anim>
                                    <p:anim calcmode="lin" valueType="num">
                                      <p:cBhvr>
                                        <p:cTn id="9" dur="500" fill="hold"/>
                                        <p:tgtEl>
                                          <p:spTgt spid="6"/>
                                        </p:tgtEl>
                                        <p:attrNameLst>
                                          <p:attrName>ppt_y</p:attrName>
                                        </p:attrNameLst>
                                      </p:cBhvr>
                                      <p:tavLst>
                                        <p:tav tm="0">
                                          <p:val>
                                            <p:strVal val="#ppt_y-.1"/>
                                          </p:val>
                                        </p:tav>
                                        <p:tav tm="100000">
                                          <p:val>
                                            <p:strVal val="#ppt_y"/>
                                          </p:val>
                                        </p:tav>
                                      </p:tavLst>
                                    </p:anim>
                                  </p:childTnLst>
                                </p:cTn>
                              </p:par>
                              <p:par>
                                <p:cTn id="10" presetID="47" presetClass="entr" presetSubtype="0" fill="hold" nodeType="withEffect">
                                  <p:stCondLst>
                                    <p:cond delay="20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anim calcmode="lin" valueType="num">
                                      <p:cBhvr>
                                        <p:cTn id="13" dur="500" fill="hold"/>
                                        <p:tgtEl>
                                          <p:spTgt spid="8"/>
                                        </p:tgtEl>
                                        <p:attrNameLst>
                                          <p:attrName>ppt_x</p:attrName>
                                        </p:attrNameLst>
                                      </p:cBhvr>
                                      <p:tavLst>
                                        <p:tav tm="0">
                                          <p:val>
                                            <p:strVal val="#ppt_x"/>
                                          </p:val>
                                        </p:tav>
                                        <p:tav tm="100000">
                                          <p:val>
                                            <p:strVal val="#ppt_x"/>
                                          </p:val>
                                        </p:tav>
                                      </p:tavLst>
                                    </p:anim>
                                    <p:anim calcmode="lin" valueType="num">
                                      <p:cBhvr>
                                        <p:cTn id="14" dur="500" fill="hold"/>
                                        <p:tgtEl>
                                          <p:spTgt spid="8"/>
                                        </p:tgtEl>
                                        <p:attrNameLst>
                                          <p:attrName>ppt_y</p:attrName>
                                        </p:attrNameLst>
                                      </p:cBhvr>
                                      <p:tavLst>
                                        <p:tav tm="0">
                                          <p:val>
                                            <p:strVal val="#ppt_y-.1"/>
                                          </p:val>
                                        </p:tav>
                                        <p:tav tm="100000">
                                          <p:val>
                                            <p:strVal val="#ppt_y"/>
                                          </p:val>
                                        </p:tav>
                                      </p:tavLst>
                                    </p:anim>
                                  </p:childTnLst>
                                </p:cTn>
                              </p:par>
                              <p:par>
                                <p:cTn id="15" presetID="47" presetClass="entr" presetSubtype="0" fill="hold" nodeType="withEffect">
                                  <p:stCondLst>
                                    <p:cond delay="40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anim calcmode="lin" valueType="num">
                                      <p:cBhvr>
                                        <p:cTn id="18" dur="500" fill="hold"/>
                                        <p:tgtEl>
                                          <p:spTgt spid="9"/>
                                        </p:tgtEl>
                                        <p:attrNameLst>
                                          <p:attrName>ppt_x</p:attrName>
                                        </p:attrNameLst>
                                      </p:cBhvr>
                                      <p:tavLst>
                                        <p:tav tm="0">
                                          <p:val>
                                            <p:strVal val="#ppt_x"/>
                                          </p:val>
                                        </p:tav>
                                        <p:tav tm="100000">
                                          <p:val>
                                            <p:strVal val="#ppt_x"/>
                                          </p:val>
                                        </p:tav>
                                      </p:tavLst>
                                    </p:anim>
                                    <p:anim calcmode="lin" valueType="num">
                                      <p:cBhvr>
                                        <p:cTn id="19" dur="500" fill="hold"/>
                                        <p:tgtEl>
                                          <p:spTgt spid="9"/>
                                        </p:tgtEl>
                                        <p:attrNameLst>
                                          <p:attrName>ppt_y</p:attrName>
                                        </p:attrNameLst>
                                      </p:cBhvr>
                                      <p:tavLst>
                                        <p:tav tm="0">
                                          <p:val>
                                            <p:strVal val="#ppt_y-.1"/>
                                          </p:val>
                                        </p:tav>
                                        <p:tav tm="100000">
                                          <p:val>
                                            <p:strVal val="#ppt_y"/>
                                          </p:val>
                                        </p:tav>
                                      </p:tavLst>
                                    </p:anim>
                                  </p:childTnLst>
                                </p:cTn>
                              </p:par>
                              <p:par>
                                <p:cTn id="20" presetID="47" presetClass="entr" presetSubtype="0" fill="hold" nodeType="withEffect">
                                  <p:stCondLst>
                                    <p:cond delay="60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anim calcmode="lin" valueType="num">
                                      <p:cBhvr>
                                        <p:cTn id="23" dur="500" fill="hold"/>
                                        <p:tgtEl>
                                          <p:spTgt spid="10"/>
                                        </p:tgtEl>
                                        <p:attrNameLst>
                                          <p:attrName>ppt_x</p:attrName>
                                        </p:attrNameLst>
                                      </p:cBhvr>
                                      <p:tavLst>
                                        <p:tav tm="0">
                                          <p:val>
                                            <p:strVal val="#ppt_x"/>
                                          </p:val>
                                        </p:tav>
                                        <p:tav tm="100000">
                                          <p:val>
                                            <p:strVal val="#ppt_x"/>
                                          </p:val>
                                        </p:tav>
                                      </p:tavLst>
                                    </p:anim>
                                    <p:anim calcmode="lin" valueType="num">
                                      <p:cBhvr>
                                        <p:cTn id="24" dur="500" fill="hold"/>
                                        <p:tgtEl>
                                          <p:spTgt spid="10"/>
                                        </p:tgtEl>
                                        <p:attrNameLst>
                                          <p:attrName>ppt_y</p:attrName>
                                        </p:attrNameLst>
                                      </p:cBhvr>
                                      <p:tavLst>
                                        <p:tav tm="0">
                                          <p:val>
                                            <p:strVal val="#ppt_y-.1"/>
                                          </p:val>
                                        </p:tav>
                                        <p:tav tm="100000">
                                          <p:val>
                                            <p:strVal val="#ppt_y"/>
                                          </p:val>
                                        </p:tav>
                                      </p:tavLst>
                                    </p:anim>
                                  </p:childTnLst>
                                </p:cTn>
                              </p:par>
                              <p:par>
                                <p:cTn id="25" presetID="47" presetClass="entr" presetSubtype="0" fill="hold" nodeType="withEffect">
                                  <p:stCondLst>
                                    <p:cond delay="80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anim calcmode="lin" valueType="num">
                                      <p:cBhvr>
                                        <p:cTn id="28" dur="500" fill="hold"/>
                                        <p:tgtEl>
                                          <p:spTgt spid="11"/>
                                        </p:tgtEl>
                                        <p:attrNameLst>
                                          <p:attrName>ppt_x</p:attrName>
                                        </p:attrNameLst>
                                      </p:cBhvr>
                                      <p:tavLst>
                                        <p:tav tm="0">
                                          <p:val>
                                            <p:strVal val="#ppt_x"/>
                                          </p:val>
                                        </p:tav>
                                        <p:tav tm="100000">
                                          <p:val>
                                            <p:strVal val="#ppt_x"/>
                                          </p:val>
                                        </p:tav>
                                      </p:tavLst>
                                    </p:anim>
                                    <p:anim calcmode="lin" valueType="num">
                                      <p:cBhvr>
                                        <p:cTn id="29" dur="500" fill="hold"/>
                                        <p:tgtEl>
                                          <p:spTgt spid="11"/>
                                        </p:tgtEl>
                                        <p:attrNameLst>
                                          <p:attrName>ppt_y</p:attrName>
                                        </p:attrNameLst>
                                      </p:cBhvr>
                                      <p:tavLst>
                                        <p:tav tm="0">
                                          <p:val>
                                            <p:strVal val="#ppt_y-.1"/>
                                          </p:val>
                                        </p:tav>
                                        <p:tav tm="100000">
                                          <p:val>
                                            <p:strVal val="#ppt_y"/>
                                          </p:val>
                                        </p:tav>
                                      </p:tavLst>
                                    </p:anim>
                                  </p:childTnLst>
                                </p:cTn>
                              </p:par>
                              <p:par>
                                <p:cTn id="30" presetID="47" presetClass="entr" presetSubtype="0" fill="hold" nodeType="withEffect">
                                  <p:stCondLst>
                                    <p:cond delay="100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anim calcmode="lin" valueType="num">
                                      <p:cBhvr>
                                        <p:cTn id="33" dur="500" fill="hold"/>
                                        <p:tgtEl>
                                          <p:spTgt spid="12"/>
                                        </p:tgtEl>
                                        <p:attrNameLst>
                                          <p:attrName>ppt_x</p:attrName>
                                        </p:attrNameLst>
                                      </p:cBhvr>
                                      <p:tavLst>
                                        <p:tav tm="0">
                                          <p:val>
                                            <p:strVal val="#ppt_x"/>
                                          </p:val>
                                        </p:tav>
                                        <p:tav tm="100000">
                                          <p:val>
                                            <p:strVal val="#ppt_x"/>
                                          </p:val>
                                        </p:tav>
                                      </p:tavLst>
                                    </p:anim>
                                    <p:anim calcmode="lin" valueType="num">
                                      <p:cBhvr>
                                        <p:cTn id="34" dur="500" fill="hold"/>
                                        <p:tgtEl>
                                          <p:spTgt spid="12"/>
                                        </p:tgtEl>
                                        <p:attrNameLst>
                                          <p:attrName>ppt_y</p:attrName>
                                        </p:attrNameLst>
                                      </p:cBhvr>
                                      <p:tavLst>
                                        <p:tav tm="0">
                                          <p:val>
                                            <p:strVal val="#ppt_y-.1"/>
                                          </p:val>
                                        </p:tav>
                                        <p:tav tm="100000">
                                          <p:val>
                                            <p:strVal val="#ppt_y"/>
                                          </p:val>
                                        </p:tav>
                                      </p:tavLst>
                                    </p:anim>
                                  </p:childTnLst>
                                </p:cTn>
                              </p:par>
                              <p:par>
                                <p:cTn id="35" presetID="47" presetClass="entr" presetSubtype="0" fill="hold" nodeType="withEffect">
                                  <p:stCondLst>
                                    <p:cond delay="120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500"/>
                                        <p:tgtEl>
                                          <p:spTgt spid="13"/>
                                        </p:tgtEl>
                                      </p:cBhvr>
                                    </p:animEffect>
                                    <p:anim calcmode="lin" valueType="num">
                                      <p:cBhvr>
                                        <p:cTn id="38" dur="500" fill="hold"/>
                                        <p:tgtEl>
                                          <p:spTgt spid="13"/>
                                        </p:tgtEl>
                                        <p:attrNameLst>
                                          <p:attrName>ppt_x</p:attrName>
                                        </p:attrNameLst>
                                      </p:cBhvr>
                                      <p:tavLst>
                                        <p:tav tm="0">
                                          <p:val>
                                            <p:strVal val="#ppt_x"/>
                                          </p:val>
                                        </p:tav>
                                        <p:tav tm="100000">
                                          <p:val>
                                            <p:strVal val="#ppt_x"/>
                                          </p:val>
                                        </p:tav>
                                      </p:tavLst>
                                    </p:anim>
                                    <p:anim calcmode="lin" valueType="num">
                                      <p:cBhvr>
                                        <p:cTn id="39" dur="500" fill="hold"/>
                                        <p:tgtEl>
                                          <p:spTgt spid="13"/>
                                        </p:tgtEl>
                                        <p:attrNameLst>
                                          <p:attrName>ppt_y</p:attrName>
                                        </p:attrNameLst>
                                      </p:cBhvr>
                                      <p:tavLst>
                                        <p:tav tm="0">
                                          <p:val>
                                            <p:strVal val="#ppt_y-.1"/>
                                          </p:val>
                                        </p:tav>
                                        <p:tav tm="100000">
                                          <p:val>
                                            <p:strVal val="#ppt_y"/>
                                          </p:val>
                                        </p:tav>
                                      </p:tavLst>
                                    </p:anim>
                                  </p:childTnLst>
                                </p:cTn>
                              </p:par>
                              <p:par>
                                <p:cTn id="40" presetID="47" presetClass="entr" presetSubtype="0" fill="hold" nodeType="withEffect">
                                  <p:stCondLst>
                                    <p:cond delay="1400"/>
                                  </p:stCondLst>
                                  <p:childTnLst>
                                    <p:set>
                                      <p:cBhvr>
                                        <p:cTn id="41" dur="1" fill="hold">
                                          <p:stCondLst>
                                            <p:cond delay="0"/>
                                          </p:stCondLst>
                                        </p:cTn>
                                        <p:tgtEl>
                                          <p:spTgt spid="14"/>
                                        </p:tgtEl>
                                        <p:attrNameLst>
                                          <p:attrName>style.visibility</p:attrName>
                                        </p:attrNameLst>
                                      </p:cBhvr>
                                      <p:to>
                                        <p:strVal val="visible"/>
                                      </p:to>
                                    </p:set>
                                    <p:animEffect transition="in" filter="fade">
                                      <p:cBhvr>
                                        <p:cTn id="42" dur="500"/>
                                        <p:tgtEl>
                                          <p:spTgt spid="14"/>
                                        </p:tgtEl>
                                      </p:cBhvr>
                                    </p:animEffect>
                                    <p:anim calcmode="lin" valueType="num">
                                      <p:cBhvr>
                                        <p:cTn id="43" dur="500" fill="hold"/>
                                        <p:tgtEl>
                                          <p:spTgt spid="14"/>
                                        </p:tgtEl>
                                        <p:attrNameLst>
                                          <p:attrName>ppt_x</p:attrName>
                                        </p:attrNameLst>
                                      </p:cBhvr>
                                      <p:tavLst>
                                        <p:tav tm="0">
                                          <p:val>
                                            <p:strVal val="#ppt_x"/>
                                          </p:val>
                                        </p:tav>
                                        <p:tav tm="100000">
                                          <p:val>
                                            <p:strVal val="#ppt_x"/>
                                          </p:val>
                                        </p:tav>
                                      </p:tavLst>
                                    </p:anim>
                                    <p:anim calcmode="lin" valueType="num">
                                      <p:cBhvr>
                                        <p:cTn id="44" dur="500" fill="hold"/>
                                        <p:tgtEl>
                                          <p:spTgt spid="14"/>
                                        </p:tgtEl>
                                        <p:attrNameLst>
                                          <p:attrName>ppt_y</p:attrName>
                                        </p:attrNameLst>
                                      </p:cBhvr>
                                      <p:tavLst>
                                        <p:tav tm="0">
                                          <p:val>
                                            <p:strVal val="#ppt_y-.1"/>
                                          </p:val>
                                        </p:tav>
                                        <p:tav tm="100000">
                                          <p:val>
                                            <p:strVal val="#ppt_y"/>
                                          </p:val>
                                        </p:tav>
                                      </p:tavLst>
                                    </p:anim>
                                  </p:childTnLst>
                                </p:cTn>
                              </p:par>
                            </p:childTnLst>
                          </p:cTn>
                        </p:par>
                        <p:par>
                          <p:cTn id="45" fill="hold">
                            <p:stCondLst>
                              <p:cond delay="1900"/>
                            </p:stCondLst>
                            <p:childTnLst>
                              <p:par>
                                <p:cTn id="46" presetID="47" presetClass="entr" presetSubtype="0" fill="hold" grpId="0" nodeType="afterEffect">
                                  <p:stCondLst>
                                    <p:cond delay="0"/>
                                  </p:stCondLst>
                                  <p:childTnLst>
                                    <p:set>
                                      <p:cBhvr>
                                        <p:cTn id="47" dur="1" fill="hold">
                                          <p:stCondLst>
                                            <p:cond delay="0"/>
                                          </p:stCondLst>
                                        </p:cTn>
                                        <p:tgtEl>
                                          <p:spTgt spid="7"/>
                                        </p:tgtEl>
                                        <p:attrNameLst>
                                          <p:attrName>style.visibility</p:attrName>
                                        </p:attrNameLst>
                                      </p:cBhvr>
                                      <p:to>
                                        <p:strVal val="visible"/>
                                      </p:to>
                                    </p:set>
                                    <p:animEffect transition="in" filter="fade">
                                      <p:cBhvr>
                                        <p:cTn id="48" dur="500"/>
                                        <p:tgtEl>
                                          <p:spTgt spid="7"/>
                                        </p:tgtEl>
                                      </p:cBhvr>
                                    </p:animEffect>
                                    <p:anim calcmode="lin" valueType="num">
                                      <p:cBhvr>
                                        <p:cTn id="49" dur="500" fill="hold"/>
                                        <p:tgtEl>
                                          <p:spTgt spid="7"/>
                                        </p:tgtEl>
                                        <p:attrNameLst>
                                          <p:attrName>ppt_x</p:attrName>
                                        </p:attrNameLst>
                                      </p:cBhvr>
                                      <p:tavLst>
                                        <p:tav tm="0">
                                          <p:val>
                                            <p:strVal val="#ppt_x"/>
                                          </p:val>
                                        </p:tav>
                                        <p:tav tm="100000">
                                          <p:val>
                                            <p:strVal val="#ppt_x"/>
                                          </p:val>
                                        </p:tav>
                                      </p:tavLst>
                                    </p:anim>
                                    <p:anim calcmode="lin" valueType="num">
                                      <p:cBhvr>
                                        <p:cTn id="50" dur="500" fill="hold"/>
                                        <p:tgtEl>
                                          <p:spTgt spid="7"/>
                                        </p:tgtEl>
                                        <p:attrNameLst>
                                          <p:attrName>ppt_y</p:attrName>
                                        </p:attrNameLst>
                                      </p:cBhvr>
                                      <p:tavLst>
                                        <p:tav tm="0">
                                          <p:val>
                                            <p:strVal val="#ppt_y-.1"/>
                                          </p:val>
                                        </p:tav>
                                        <p:tav tm="100000">
                                          <p:val>
                                            <p:strVal val="#ppt_y"/>
                                          </p:val>
                                        </p:tav>
                                      </p:tavLst>
                                    </p:anim>
                                  </p:childTnLst>
                                </p:cTn>
                              </p:par>
                              <p:par>
                                <p:cTn id="51" presetID="47" presetClass="entr" presetSubtype="0" fill="hold" grpId="0" nodeType="withEffect">
                                  <p:stCondLst>
                                    <p:cond delay="200"/>
                                  </p:stCondLst>
                                  <p:childTnLst>
                                    <p:set>
                                      <p:cBhvr>
                                        <p:cTn id="52" dur="1" fill="hold">
                                          <p:stCondLst>
                                            <p:cond delay="0"/>
                                          </p:stCondLst>
                                        </p:cTn>
                                        <p:tgtEl>
                                          <p:spTgt spid="16"/>
                                        </p:tgtEl>
                                        <p:attrNameLst>
                                          <p:attrName>style.visibility</p:attrName>
                                        </p:attrNameLst>
                                      </p:cBhvr>
                                      <p:to>
                                        <p:strVal val="visible"/>
                                      </p:to>
                                    </p:set>
                                    <p:animEffect transition="in" filter="fade">
                                      <p:cBhvr>
                                        <p:cTn id="53" dur="500"/>
                                        <p:tgtEl>
                                          <p:spTgt spid="16"/>
                                        </p:tgtEl>
                                      </p:cBhvr>
                                    </p:animEffect>
                                    <p:anim calcmode="lin" valueType="num">
                                      <p:cBhvr>
                                        <p:cTn id="54" dur="500" fill="hold"/>
                                        <p:tgtEl>
                                          <p:spTgt spid="16"/>
                                        </p:tgtEl>
                                        <p:attrNameLst>
                                          <p:attrName>ppt_x</p:attrName>
                                        </p:attrNameLst>
                                      </p:cBhvr>
                                      <p:tavLst>
                                        <p:tav tm="0">
                                          <p:val>
                                            <p:strVal val="#ppt_x"/>
                                          </p:val>
                                        </p:tav>
                                        <p:tav tm="100000">
                                          <p:val>
                                            <p:strVal val="#ppt_x"/>
                                          </p:val>
                                        </p:tav>
                                      </p:tavLst>
                                    </p:anim>
                                    <p:anim calcmode="lin" valueType="num">
                                      <p:cBhvr>
                                        <p:cTn id="55" dur="500" fill="hold"/>
                                        <p:tgtEl>
                                          <p:spTgt spid="16"/>
                                        </p:tgtEl>
                                        <p:attrNameLst>
                                          <p:attrName>ppt_y</p:attrName>
                                        </p:attrNameLst>
                                      </p:cBhvr>
                                      <p:tavLst>
                                        <p:tav tm="0">
                                          <p:val>
                                            <p:strVal val="#ppt_y-.1"/>
                                          </p:val>
                                        </p:tav>
                                        <p:tav tm="100000">
                                          <p:val>
                                            <p:strVal val="#ppt_y"/>
                                          </p:val>
                                        </p:tav>
                                      </p:tavLst>
                                    </p:anim>
                                  </p:childTnLst>
                                </p:cTn>
                              </p:par>
                              <p:par>
                                <p:cTn id="56" presetID="47" presetClass="entr" presetSubtype="0" fill="hold" grpId="0" nodeType="withEffect">
                                  <p:stCondLst>
                                    <p:cond delay="400"/>
                                  </p:stCondLst>
                                  <p:childTnLst>
                                    <p:set>
                                      <p:cBhvr>
                                        <p:cTn id="57" dur="1" fill="hold">
                                          <p:stCondLst>
                                            <p:cond delay="0"/>
                                          </p:stCondLst>
                                        </p:cTn>
                                        <p:tgtEl>
                                          <p:spTgt spid="17"/>
                                        </p:tgtEl>
                                        <p:attrNameLst>
                                          <p:attrName>style.visibility</p:attrName>
                                        </p:attrNameLst>
                                      </p:cBhvr>
                                      <p:to>
                                        <p:strVal val="visible"/>
                                      </p:to>
                                    </p:set>
                                    <p:animEffect transition="in" filter="fade">
                                      <p:cBhvr>
                                        <p:cTn id="58" dur="500"/>
                                        <p:tgtEl>
                                          <p:spTgt spid="17"/>
                                        </p:tgtEl>
                                      </p:cBhvr>
                                    </p:animEffect>
                                    <p:anim calcmode="lin" valueType="num">
                                      <p:cBhvr>
                                        <p:cTn id="59" dur="500" fill="hold"/>
                                        <p:tgtEl>
                                          <p:spTgt spid="17"/>
                                        </p:tgtEl>
                                        <p:attrNameLst>
                                          <p:attrName>ppt_x</p:attrName>
                                        </p:attrNameLst>
                                      </p:cBhvr>
                                      <p:tavLst>
                                        <p:tav tm="0">
                                          <p:val>
                                            <p:strVal val="#ppt_x"/>
                                          </p:val>
                                        </p:tav>
                                        <p:tav tm="100000">
                                          <p:val>
                                            <p:strVal val="#ppt_x"/>
                                          </p:val>
                                        </p:tav>
                                      </p:tavLst>
                                    </p:anim>
                                    <p:anim calcmode="lin" valueType="num">
                                      <p:cBhvr>
                                        <p:cTn id="60" dur="500" fill="hold"/>
                                        <p:tgtEl>
                                          <p:spTgt spid="17"/>
                                        </p:tgtEl>
                                        <p:attrNameLst>
                                          <p:attrName>ppt_y</p:attrName>
                                        </p:attrNameLst>
                                      </p:cBhvr>
                                      <p:tavLst>
                                        <p:tav tm="0">
                                          <p:val>
                                            <p:strVal val="#ppt_y-.1"/>
                                          </p:val>
                                        </p:tav>
                                        <p:tav tm="100000">
                                          <p:val>
                                            <p:strVal val="#ppt_y"/>
                                          </p:val>
                                        </p:tav>
                                      </p:tavLst>
                                    </p:anim>
                                  </p:childTnLst>
                                </p:cTn>
                              </p:par>
                              <p:par>
                                <p:cTn id="61" presetID="47" presetClass="entr" presetSubtype="0" fill="hold" grpId="0" nodeType="withEffect">
                                  <p:stCondLst>
                                    <p:cond delay="600"/>
                                  </p:stCondLst>
                                  <p:childTnLst>
                                    <p:set>
                                      <p:cBhvr>
                                        <p:cTn id="62" dur="1" fill="hold">
                                          <p:stCondLst>
                                            <p:cond delay="0"/>
                                          </p:stCondLst>
                                        </p:cTn>
                                        <p:tgtEl>
                                          <p:spTgt spid="18"/>
                                        </p:tgtEl>
                                        <p:attrNameLst>
                                          <p:attrName>style.visibility</p:attrName>
                                        </p:attrNameLst>
                                      </p:cBhvr>
                                      <p:to>
                                        <p:strVal val="visible"/>
                                      </p:to>
                                    </p:set>
                                    <p:animEffect transition="in" filter="fade">
                                      <p:cBhvr>
                                        <p:cTn id="63" dur="500"/>
                                        <p:tgtEl>
                                          <p:spTgt spid="18"/>
                                        </p:tgtEl>
                                      </p:cBhvr>
                                    </p:animEffect>
                                    <p:anim calcmode="lin" valueType="num">
                                      <p:cBhvr>
                                        <p:cTn id="64" dur="500" fill="hold"/>
                                        <p:tgtEl>
                                          <p:spTgt spid="18"/>
                                        </p:tgtEl>
                                        <p:attrNameLst>
                                          <p:attrName>ppt_x</p:attrName>
                                        </p:attrNameLst>
                                      </p:cBhvr>
                                      <p:tavLst>
                                        <p:tav tm="0">
                                          <p:val>
                                            <p:strVal val="#ppt_x"/>
                                          </p:val>
                                        </p:tav>
                                        <p:tav tm="100000">
                                          <p:val>
                                            <p:strVal val="#ppt_x"/>
                                          </p:val>
                                        </p:tav>
                                      </p:tavLst>
                                    </p:anim>
                                    <p:anim calcmode="lin" valueType="num">
                                      <p:cBhvr>
                                        <p:cTn id="65" dur="500" fill="hold"/>
                                        <p:tgtEl>
                                          <p:spTgt spid="18"/>
                                        </p:tgtEl>
                                        <p:attrNameLst>
                                          <p:attrName>ppt_y</p:attrName>
                                        </p:attrNameLst>
                                      </p:cBhvr>
                                      <p:tavLst>
                                        <p:tav tm="0">
                                          <p:val>
                                            <p:strVal val="#ppt_y-.1"/>
                                          </p:val>
                                        </p:tav>
                                        <p:tav tm="100000">
                                          <p:val>
                                            <p:strVal val="#ppt_y"/>
                                          </p:val>
                                        </p:tav>
                                      </p:tavLst>
                                    </p:anim>
                                  </p:childTnLst>
                                </p:cTn>
                              </p:par>
                              <p:par>
                                <p:cTn id="66" presetID="47" presetClass="entr" presetSubtype="0" fill="hold" grpId="0" nodeType="withEffect">
                                  <p:stCondLst>
                                    <p:cond delay="800"/>
                                  </p:stCondLst>
                                  <p:childTnLst>
                                    <p:set>
                                      <p:cBhvr>
                                        <p:cTn id="67" dur="1" fill="hold">
                                          <p:stCondLst>
                                            <p:cond delay="0"/>
                                          </p:stCondLst>
                                        </p:cTn>
                                        <p:tgtEl>
                                          <p:spTgt spid="19"/>
                                        </p:tgtEl>
                                        <p:attrNameLst>
                                          <p:attrName>style.visibility</p:attrName>
                                        </p:attrNameLst>
                                      </p:cBhvr>
                                      <p:to>
                                        <p:strVal val="visible"/>
                                      </p:to>
                                    </p:set>
                                    <p:animEffect transition="in" filter="fade">
                                      <p:cBhvr>
                                        <p:cTn id="68" dur="500"/>
                                        <p:tgtEl>
                                          <p:spTgt spid="19"/>
                                        </p:tgtEl>
                                      </p:cBhvr>
                                    </p:animEffect>
                                    <p:anim calcmode="lin" valueType="num">
                                      <p:cBhvr>
                                        <p:cTn id="69" dur="500" fill="hold"/>
                                        <p:tgtEl>
                                          <p:spTgt spid="19"/>
                                        </p:tgtEl>
                                        <p:attrNameLst>
                                          <p:attrName>ppt_x</p:attrName>
                                        </p:attrNameLst>
                                      </p:cBhvr>
                                      <p:tavLst>
                                        <p:tav tm="0">
                                          <p:val>
                                            <p:strVal val="#ppt_x"/>
                                          </p:val>
                                        </p:tav>
                                        <p:tav tm="100000">
                                          <p:val>
                                            <p:strVal val="#ppt_x"/>
                                          </p:val>
                                        </p:tav>
                                      </p:tavLst>
                                    </p:anim>
                                    <p:anim calcmode="lin" valueType="num">
                                      <p:cBhvr>
                                        <p:cTn id="70" dur="500" fill="hold"/>
                                        <p:tgtEl>
                                          <p:spTgt spid="19"/>
                                        </p:tgtEl>
                                        <p:attrNameLst>
                                          <p:attrName>ppt_y</p:attrName>
                                        </p:attrNameLst>
                                      </p:cBhvr>
                                      <p:tavLst>
                                        <p:tav tm="0">
                                          <p:val>
                                            <p:strVal val="#ppt_y-.1"/>
                                          </p:val>
                                        </p:tav>
                                        <p:tav tm="100000">
                                          <p:val>
                                            <p:strVal val="#ppt_y"/>
                                          </p:val>
                                        </p:tav>
                                      </p:tavLst>
                                    </p:anim>
                                  </p:childTnLst>
                                </p:cTn>
                              </p:par>
                              <p:par>
                                <p:cTn id="71" presetID="47" presetClass="entr" presetSubtype="0" fill="hold" grpId="0" nodeType="withEffect">
                                  <p:stCondLst>
                                    <p:cond delay="900"/>
                                  </p:stCondLst>
                                  <p:childTnLst>
                                    <p:set>
                                      <p:cBhvr>
                                        <p:cTn id="72" dur="1" fill="hold">
                                          <p:stCondLst>
                                            <p:cond delay="0"/>
                                          </p:stCondLst>
                                        </p:cTn>
                                        <p:tgtEl>
                                          <p:spTgt spid="20"/>
                                        </p:tgtEl>
                                        <p:attrNameLst>
                                          <p:attrName>style.visibility</p:attrName>
                                        </p:attrNameLst>
                                      </p:cBhvr>
                                      <p:to>
                                        <p:strVal val="visible"/>
                                      </p:to>
                                    </p:set>
                                    <p:animEffect transition="in" filter="fade">
                                      <p:cBhvr>
                                        <p:cTn id="73" dur="500"/>
                                        <p:tgtEl>
                                          <p:spTgt spid="20"/>
                                        </p:tgtEl>
                                      </p:cBhvr>
                                    </p:animEffect>
                                    <p:anim calcmode="lin" valueType="num">
                                      <p:cBhvr>
                                        <p:cTn id="74" dur="500" fill="hold"/>
                                        <p:tgtEl>
                                          <p:spTgt spid="20"/>
                                        </p:tgtEl>
                                        <p:attrNameLst>
                                          <p:attrName>ppt_x</p:attrName>
                                        </p:attrNameLst>
                                      </p:cBhvr>
                                      <p:tavLst>
                                        <p:tav tm="0">
                                          <p:val>
                                            <p:strVal val="#ppt_x"/>
                                          </p:val>
                                        </p:tav>
                                        <p:tav tm="100000">
                                          <p:val>
                                            <p:strVal val="#ppt_x"/>
                                          </p:val>
                                        </p:tav>
                                      </p:tavLst>
                                    </p:anim>
                                    <p:anim calcmode="lin" valueType="num">
                                      <p:cBhvr>
                                        <p:cTn id="75" dur="500" fill="hold"/>
                                        <p:tgtEl>
                                          <p:spTgt spid="20"/>
                                        </p:tgtEl>
                                        <p:attrNameLst>
                                          <p:attrName>ppt_y</p:attrName>
                                        </p:attrNameLst>
                                      </p:cBhvr>
                                      <p:tavLst>
                                        <p:tav tm="0">
                                          <p:val>
                                            <p:strVal val="#ppt_y-.1"/>
                                          </p:val>
                                        </p:tav>
                                        <p:tav tm="100000">
                                          <p:val>
                                            <p:strVal val="#ppt_y"/>
                                          </p:val>
                                        </p:tav>
                                      </p:tavLst>
                                    </p:anim>
                                  </p:childTnLst>
                                </p:cTn>
                              </p:par>
                              <p:par>
                                <p:cTn id="76" presetID="47" presetClass="entr" presetSubtype="0" fill="hold" grpId="0" nodeType="withEffect">
                                  <p:stCondLst>
                                    <p:cond delay="1100"/>
                                  </p:stCondLst>
                                  <p:childTnLst>
                                    <p:set>
                                      <p:cBhvr>
                                        <p:cTn id="77" dur="1" fill="hold">
                                          <p:stCondLst>
                                            <p:cond delay="0"/>
                                          </p:stCondLst>
                                        </p:cTn>
                                        <p:tgtEl>
                                          <p:spTgt spid="21"/>
                                        </p:tgtEl>
                                        <p:attrNameLst>
                                          <p:attrName>style.visibility</p:attrName>
                                        </p:attrNameLst>
                                      </p:cBhvr>
                                      <p:to>
                                        <p:strVal val="visible"/>
                                      </p:to>
                                    </p:set>
                                    <p:animEffect transition="in" filter="fade">
                                      <p:cBhvr>
                                        <p:cTn id="78" dur="500"/>
                                        <p:tgtEl>
                                          <p:spTgt spid="21"/>
                                        </p:tgtEl>
                                      </p:cBhvr>
                                    </p:animEffect>
                                    <p:anim calcmode="lin" valueType="num">
                                      <p:cBhvr>
                                        <p:cTn id="79" dur="500" fill="hold"/>
                                        <p:tgtEl>
                                          <p:spTgt spid="21"/>
                                        </p:tgtEl>
                                        <p:attrNameLst>
                                          <p:attrName>ppt_x</p:attrName>
                                        </p:attrNameLst>
                                      </p:cBhvr>
                                      <p:tavLst>
                                        <p:tav tm="0">
                                          <p:val>
                                            <p:strVal val="#ppt_x"/>
                                          </p:val>
                                        </p:tav>
                                        <p:tav tm="100000">
                                          <p:val>
                                            <p:strVal val="#ppt_x"/>
                                          </p:val>
                                        </p:tav>
                                      </p:tavLst>
                                    </p:anim>
                                    <p:anim calcmode="lin" valueType="num">
                                      <p:cBhvr>
                                        <p:cTn id="80" dur="500" fill="hold"/>
                                        <p:tgtEl>
                                          <p:spTgt spid="21"/>
                                        </p:tgtEl>
                                        <p:attrNameLst>
                                          <p:attrName>ppt_y</p:attrName>
                                        </p:attrNameLst>
                                      </p:cBhvr>
                                      <p:tavLst>
                                        <p:tav tm="0">
                                          <p:val>
                                            <p:strVal val="#ppt_y-.1"/>
                                          </p:val>
                                        </p:tav>
                                        <p:tav tm="100000">
                                          <p:val>
                                            <p:strVal val="#ppt_y"/>
                                          </p:val>
                                        </p:tav>
                                      </p:tavLst>
                                    </p:anim>
                                  </p:childTnLst>
                                </p:cTn>
                              </p:par>
                              <p:par>
                                <p:cTn id="81" presetID="47" presetClass="entr" presetSubtype="0" fill="hold" grpId="0" nodeType="withEffect">
                                  <p:stCondLst>
                                    <p:cond delay="1300"/>
                                  </p:stCondLst>
                                  <p:childTnLst>
                                    <p:set>
                                      <p:cBhvr>
                                        <p:cTn id="82" dur="1" fill="hold">
                                          <p:stCondLst>
                                            <p:cond delay="0"/>
                                          </p:stCondLst>
                                        </p:cTn>
                                        <p:tgtEl>
                                          <p:spTgt spid="22"/>
                                        </p:tgtEl>
                                        <p:attrNameLst>
                                          <p:attrName>style.visibility</p:attrName>
                                        </p:attrNameLst>
                                      </p:cBhvr>
                                      <p:to>
                                        <p:strVal val="visible"/>
                                      </p:to>
                                    </p:set>
                                    <p:animEffect transition="in" filter="fade">
                                      <p:cBhvr>
                                        <p:cTn id="83" dur="500"/>
                                        <p:tgtEl>
                                          <p:spTgt spid="22"/>
                                        </p:tgtEl>
                                      </p:cBhvr>
                                    </p:animEffect>
                                    <p:anim calcmode="lin" valueType="num">
                                      <p:cBhvr>
                                        <p:cTn id="84" dur="500" fill="hold"/>
                                        <p:tgtEl>
                                          <p:spTgt spid="22"/>
                                        </p:tgtEl>
                                        <p:attrNameLst>
                                          <p:attrName>ppt_x</p:attrName>
                                        </p:attrNameLst>
                                      </p:cBhvr>
                                      <p:tavLst>
                                        <p:tav tm="0">
                                          <p:val>
                                            <p:strVal val="#ppt_x"/>
                                          </p:val>
                                        </p:tav>
                                        <p:tav tm="100000">
                                          <p:val>
                                            <p:strVal val="#ppt_x"/>
                                          </p:val>
                                        </p:tav>
                                      </p:tavLst>
                                    </p:anim>
                                    <p:anim calcmode="lin" valueType="num">
                                      <p:cBhvr>
                                        <p:cTn id="85" dur="5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6" grpId="0"/>
      <p:bldP spid="17" grpId="0"/>
      <p:bldP spid="18" grpId="0"/>
      <p:bldP spid="19" grpId="0"/>
      <p:bldP spid="20" grpId="0"/>
      <p:bldP spid="21" grpId="0"/>
      <p:bldP spid="22"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838"/>
        <p:cNvGrpSpPr/>
        <p:nvPr/>
      </p:nvGrpSpPr>
      <p:grpSpPr>
        <a:xfrm>
          <a:off x="0" y="0"/>
          <a:ext cx="0" cy="0"/>
          <a:chOff x="0" y="0"/>
          <a:chExt cx="0" cy="0"/>
        </a:xfrm>
      </p:grpSpPr>
      <p:sp>
        <p:nvSpPr>
          <p:cNvPr id="839" name="Google Shape;839;p43"/>
          <p:cNvSpPr/>
          <p:nvPr/>
        </p:nvSpPr>
        <p:spPr>
          <a:xfrm>
            <a:off x="715100" y="2226900"/>
            <a:ext cx="1367400" cy="964800"/>
          </a:xfrm>
          <a:prstGeom prst="roundRect">
            <a:avLst>
              <a:gd name="adj" fmla="val 16667"/>
            </a:avLst>
          </a:prstGeom>
          <a:solidFill>
            <a:srgbClr val="F3AC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43"/>
          <p:cNvSpPr txBox="1">
            <a:spLocks noGrp="1"/>
          </p:cNvSpPr>
          <p:nvPr>
            <p:ph type="title"/>
          </p:nvPr>
        </p:nvSpPr>
        <p:spPr>
          <a:xfrm>
            <a:off x="715100" y="3316349"/>
            <a:ext cx="4449000" cy="1430217"/>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Classement des modèles</a:t>
            </a:r>
            <a:endParaRPr dirty="0"/>
          </a:p>
        </p:txBody>
      </p:sp>
      <p:sp>
        <p:nvSpPr>
          <p:cNvPr id="841" name="Google Shape;841;p43"/>
          <p:cNvSpPr txBox="1">
            <a:spLocks noGrp="1"/>
          </p:cNvSpPr>
          <p:nvPr>
            <p:ph type="title" idx="2"/>
          </p:nvPr>
        </p:nvSpPr>
        <p:spPr>
          <a:xfrm>
            <a:off x="715100" y="2303100"/>
            <a:ext cx="13674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06</a:t>
            </a:r>
            <a:endParaRPr dirty="0"/>
          </a:p>
        </p:txBody>
      </p:sp>
      <p:pic>
        <p:nvPicPr>
          <p:cNvPr id="5" name="Graphique 4">
            <a:extLst>
              <a:ext uri="{FF2B5EF4-FFF2-40B4-BE49-F238E27FC236}">
                <a16:creationId xmlns:a16="http://schemas.microsoft.com/office/drawing/2014/main" id="{1D800B7F-3783-4075-95BA-7B4EDCCF2F8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707726" y="467162"/>
            <a:ext cx="2849187" cy="2849187"/>
          </a:xfrm>
          <a:prstGeom prst="rect">
            <a:avLst/>
          </a:prstGeom>
        </p:spPr>
      </p:pic>
    </p:spTree>
    <p:extLst>
      <p:ext uri="{BB962C8B-B14F-4D97-AF65-F5344CB8AC3E}">
        <p14:creationId xmlns:p14="http://schemas.microsoft.com/office/powerpoint/2010/main" val="19241474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526"/>
        <p:cNvGrpSpPr/>
        <p:nvPr/>
      </p:nvGrpSpPr>
      <p:grpSpPr>
        <a:xfrm>
          <a:off x="0" y="0"/>
          <a:ext cx="0" cy="0"/>
          <a:chOff x="0" y="0"/>
          <a:chExt cx="0" cy="0"/>
        </a:xfrm>
      </p:grpSpPr>
      <p:sp>
        <p:nvSpPr>
          <p:cNvPr id="5" name="Google Shape;1152;p50">
            <a:extLst>
              <a:ext uri="{FF2B5EF4-FFF2-40B4-BE49-F238E27FC236}">
                <a16:creationId xmlns:a16="http://schemas.microsoft.com/office/drawing/2014/main" id="{13B57C07-15E3-4839-B808-2B65176115D8}"/>
              </a:ext>
            </a:extLst>
          </p:cNvPr>
          <p:cNvSpPr txBox="1">
            <a:spLocks/>
          </p:cNvSpPr>
          <p:nvPr/>
        </p:nvSpPr>
        <p:spPr>
          <a:xfrm>
            <a:off x="720000" y="411545"/>
            <a:ext cx="7704000" cy="96410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500"/>
              <a:buFont typeface="Montserrat ExtraBold"/>
              <a:buNone/>
              <a:defRPr sz="3600" b="0" i="0" u="none" strike="noStrike" cap="none">
                <a:solidFill>
                  <a:schemeClr val="dk2"/>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r>
              <a:rPr lang="fr-FR" dirty="0"/>
              <a:t>Classement</a:t>
            </a:r>
          </a:p>
        </p:txBody>
      </p:sp>
      <p:pic>
        <p:nvPicPr>
          <p:cNvPr id="22530" name="Picture 2">
            <a:extLst>
              <a:ext uri="{FF2B5EF4-FFF2-40B4-BE49-F238E27FC236}">
                <a16:creationId xmlns:a16="http://schemas.microsoft.com/office/drawing/2014/main" id="{48C322D2-3DC5-42FE-93CB-3EDA7B9CBF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8125" y="1505211"/>
            <a:ext cx="8667750" cy="2847975"/>
          </a:xfrm>
          <a:prstGeom prst="rect">
            <a:avLst/>
          </a:prstGeom>
          <a:noFill/>
          <a:extLst>
            <a:ext uri="{909E8E84-426E-40DD-AFC4-6F175D3DCCD1}">
              <a14:hiddenFill xmlns:a14="http://schemas.microsoft.com/office/drawing/2010/main">
                <a:solidFill>
                  <a:srgbClr val="FFFFFF"/>
                </a:solidFill>
              </a14:hiddenFill>
            </a:ext>
          </a:extLst>
        </p:spPr>
      </p:pic>
      <p:sp>
        <p:nvSpPr>
          <p:cNvPr id="7" name="Google Shape;1005;p45">
            <a:extLst>
              <a:ext uri="{FF2B5EF4-FFF2-40B4-BE49-F238E27FC236}">
                <a16:creationId xmlns:a16="http://schemas.microsoft.com/office/drawing/2014/main" id="{968B9F2B-9362-4717-AB16-9A7D470F5BA8}"/>
              </a:ext>
            </a:extLst>
          </p:cNvPr>
          <p:cNvSpPr/>
          <p:nvPr/>
        </p:nvSpPr>
        <p:spPr>
          <a:xfrm>
            <a:off x="7567148" y="2233122"/>
            <a:ext cx="898417" cy="696076"/>
          </a:xfrm>
          <a:prstGeom prst="roundRect">
            <a:avLst>
              <a:gd name="adj" fmla="val 16667"/>
            </a:avLst>
          </a:prstGeom>
          <a:solidFill>
            <a:srgbClr val="00B05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FR" sz="2000" b="1" dirty="0">
                <a:solidFill>
                  <a:schemeClr val="bg1"/>
                </a:solidFill>
              </a:rPr>
              <a:t>0,685</a:t>
            </a:r>
            <a:endParaRPr sz="2000" b="1" dirty="0">
              <a:solidFill>
                <a:schemeClr val="bg1"/>
              </a:solidFill>
            </a:endParaRPr>
          </a:p>
        </p:txBody>
      </p:sp>
    </p:spTree>
    <p:extLst>
      <p:ext uri="{BB962C8B-B14F-4D97-AF65-F5344CB8AC3E}">
        <p14:creationId xmlns:p14="http://schemas.microsoft.com/office/powerpoint/2010/main" val="1533901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023"/>
        <p:cNvGrpSpPr/>
        <p:nvPr/>
      </p:nvGrpSpPr>
      <p:grpSpPr>
        <a:xfrm>
          <a:off x="0" y="0"/>
          <a:ext cx="0" cy="0"/>
          <a:chOff x="0" y="0"/>
          <a:chExt cx="0" cy="0"/>
        </a:xfrm>
      </p:grpSpPr>
      <p:sp>
        <p:nvSpPr>
          <p:cNvPr id="1024" name="Google Shape;1024;p46"/>
          <p:cNvSpPr txBox="1">
            <a:spLocks noGrp="1"/>
          </p:cNvSpPr>
          <p:nvPr>
            <p:ph type="title"/>
          </p:nvPr>
        </p:nvSpPr>
        <p:spPr>
          <a:xfrm flipH="1">
            <a:off x="4203150" y="2487163"/>
            <a:ext cx="4207500" cy="1478008"/>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Importance des variables</a:t>
            </a:r>
            <a:endParaRPr dirty="0"/>
          </a:p>
        </p:txBody>
      </p:sp>
      <p:sp>
        <p:nvSpPr>
          <p:cNvPr id="1026" name="Google Shape;1026;p46"/>
          <p:cNvSpPr/>
          <p:nvPr/>
        </p:nvSpPr>
        <p:spPr>
          <a:xfrm>
            <a:off x="7044600" y="1326638"/>
            <a:ext cx="1367400" cy="964800"/>
          </a:xfrm>
          <a:prstGeom prst="roundRect">
            <a:avLst>
              <a:gd name="adj" fmla="val 16667"/>
            </a:avLst>
          </a:prstGeom>
          <a:solidFill>
            <a:srgbClr val="F3AC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46"/>
          <p:cNvSpPr txBox="1">
            <a:spLocks noGrp="1"/>
          </p:cNvSpPr>
          <p:nvPr>
            <p:ph type="title" idx="2"/>
          </p:nvPr>
        </p:nvSpPr>
        <p:spPr>
          <a:xfrm flipH="1">
            <a:off x="7043250" y="1388138"/>
            <a:ext cx="13674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07</a:t>
            </a:r>
            <a:endParaRPr dirty="0"/>
          </a:p>
        </p:txBody>
      </p:sp>
      <p:pic>
        <p:nvPicPr>
          <p:cNvPr id="5" name="Graphique 4">
            <a:extLst>
              <a:ext uri="{FF2B5EF4-FFF2-40B4-BE49-F238E27FC236}">
                <a16:creationId xmlns:a16="http://schemas.microsoft.com/office/drawing/2014/main" id="{30E108E4-75A3-4E1E-B265-ADD84535027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53934" y="565265"/>
            <a:ext cx="2948594" cy="2948594"/>
          </a:xfrm>
          <a:prstGeom prst="rect">
            <a:avLst/>
          </a:prstGeom>
        </p:spPr>
      </p:pic>
    </p:spTree>
    <p:extLst>
      <p:ext uri="{BB962C8B-B14F-4D97-AF65-F5344CB8AC3E}">
        <p14:creationId xmlns:p14="http://schemas.microsoft.com/office/powerpoint/2010/main" val="715350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583"/>
        <p:cNvGrpSpPr/>
        <p:nvPr/>
      </p:nvGrpSpPr>
      <p:grpSpPr>
        <a:xfrm>
          <a:off x="0" y="0"/>
          <a:ext cx="0" cy="0"/>
          <a:chOff x="0" y="0"/>
          <a:chExt cx="0" cy="0"/>
        </a:xfrm>
      </p:grpSpPr>
      <p:sp>
        <p:nvSpPr>
          <p:cNvPr id="1584" name="Google Shape;1584;p61"/>
          <p:cNvSpPr txBox="1">
            <a:spLocks noGrp="1"/>
          </p:cNvSpPr>
          <p:nvPr>
            <p:ph type="title"/>
          </p:nvPr>
        </p:nvSpPr>
        <p:spPr>
          <a:xfrm>
            <a:off x="720000" y="532925"/>
            <a:ext cx="7704000"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600" dirty="0">
                <a:solidFill>
                  <a:schemeClr val="dk2"/>
                </a:solidFill>
                <a:latin typeface="Montserrat ExtraBold"/>
                <a:ea typeface="Montserrat ExtraBold"/>
                <a:cs typeface="Montserrat ExtraBold"/>
                <a:sym typeface="Montserrat ExtraBold"/>
              </a:rPr>
              <a:t>Importance des variables</a:t>
            </a:r>
            <a:endParaRPr sz="3600" dirty="0">
              <a:solidFill>
                <a:schemeClr val="dk2"/>
              </a:solidFill>
              <a:latin typeface="Montserrat ExtraBold"/>
              <a:ea typeface="Montserrat ExtraBold"/>
              <a:cs typeface="Montserrat ExtraBold"/>
              <a:sym typeface="Montserrat ExtraBold"/>
            </a:endParaRPr>
          </a:p>
        </p:txBody>
      </p:sp>
      <p:sp>
        <p:nvSpPr>
          <p:cNvPr id="37" name="ZoneTexte 36">
            <a:extLst>
              <a:ext uri="{FF2B5EF4-FFF2-40B4-BE49-F238E27FC236}">
                <a16:creationId xmlns:a16="http://schemas.microsoft.com/office/drawing/2014/main" id="{89C2DBA8-232E-4058-9909-29CADBE68B97}"/>
              </a:ext>
            </a:extLst>
          </p:cNvPr>
          <p:cNvSpPr txBox="1"/>
          <p:nvPr/>
        </p:nvSpPr>
        <p:spPr>
          <a:xfrm>
            <a:off x="1265662" y="2721291"/>
            <a:ext cx="2300630" cy="369332"/>
          </a:xfrm>
          <a:prstGeom prst="rect">
            <a:avLst/>
          </a:prstGeom>
          <a:solidFill>
            <a:srgbClr val="EABF7D"/>
          </a:solidFill>
        </p:spPr>
        <p:txBody>
          <a:bodyPr wrap="none" rtlCol="0">
            <a:spAutoFit/>
          </a:bodyPr>
          <a:lstStyle/>
          <a:p>
            <a:r>
              <a:rPr lang="fr-FR" sz="1800" dirty="0" err="1"/>
              <a:t>feature_importance</a:t>
            </a:r>
            <a:r>
              <a:rPr lang="fr-FR" sz="1800" dirty="0"/>
              <a:t>_</a:t>
            </a:r>
          </a:p>
        </p:txBody>
      </p:sp>
      <p:pic>
        <p:nvPicPr>
          <p:cNvPr id="38" name="Picture 2">
            <a:extLst>
              <a:ext uri="{FF2B5EF4-FFF2-40B4-BE49-F238E27FC236}">
                <a16:creationId xmlns:a16="http://schemas.microsoft.com/office/drawing/2014/main" id="{B2399B13-894A-418C-ACE6-BDCF7B2BF1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2527" y="1417131"/>
            <a:ext cx="1866900" cy="1005079"/>
          </a:xfrm>
          <a:prstGeom prst="rect">
            <a:avLst/>
          </a:prstGeom>
          <a:noFill/>
          <a:extLst>
            <a:ext uri="{909E8E84-426E-40DD-AFC4-6F175D3DCCD1}">
              <a14:hiddenFill xmlns:a14="http://schemas.microsoft.com/office/drawing/2010/main">
                <a:solidFill>
                  <a:srgbClr val="FFFFFF"/>
                </a:solidFill>
              </a14:hiddenFill>
            </a:ext>
          </a:extLst>
        </p:spPr>
      </p:pic>
      <p:pic>
        <p:nvPicPr>
          <p:cNvPr id="25602" name="Picture 2">
            <a:extLst>
              <a:ext uri="{FF2B5EF4-FFF2-40B4-BE49-F238E27FC236}">
                <a16:creationId xmlns:a16="http://schemas.microsoft.com/office/drawing/2014/main" id="{743A1D80-C1CB-4624-B6FE-8F7629470D3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42325" y="1919670"/>
            <a:ext cx="5781675" cy="2657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7152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38"/>
                                        </p:tgtEl>
                                        <p:attrNameLst>
                                          <p:attrName>style.visibility</p:attrName>
                                        </p:attrNameLst>
                                      </p:cBhvr>
                                      <p:to>
                                        <p:strVal val="visible"/>
                                      </p:to>
                                    </p:set>
                                    <p:animEffect transition="in" filter="fade">
                                      <p:cBhvr>
                                        <p:cTn id="11" dur="1000"/>
                                        <p:tgtEl>
                                          <p:spTgt spid="38"/>
                                        </p:tgtEl>
                                      </p:cBhvr>
                                    </p:animEffect>
                                    <p:anim calcmode="lin" valueType="num">
                                      <p:cBhvr>
                                        <p:cTn id="12" dur="1000" fill="hold"/>
                                        <p:tgtEl>
                                          <p:spTgt spid="38"/>
                                        </p:tgtEl>
                                        <p:attrNameLst>
                                          <p:attrName>ppt_x</p:attrName>
                                        </p:attrNameLst>
                                      </p:cBhvr>
                                      <p:tavLst>
                                        <p:tav tm="0">
                                          <p:val>
                                            <p:strVal val="#ppt_x"/>
                                          </p:val>
                                        </p:tav>
                                        <p:tav tm="100000">
                                          <p:val>
                                            <p:strVal val="#ppt_x"/>
                                          </p:val>
                                        </p:tav>
                                      </p:tavLst>
                                    </p:anim>
                                    <p:anim calcmode="lin" valueType="num">
                                      <p:cBhvr>
                                        <p:cTn id="13" dur="1000" fill="hold"/>
                                        <p:tgtEl>
                                          <p:spTgt spid="38"/>
                                        </p:tgtEl>
                                        <p:attrNameLst>
                                          <p:attrName>ppt_y</p:attrName>
                                        </p:attrNameLst>
                                      </p:cBhvr>
                                      <p:tavLst>
                                        <p:tav tm="0">
                                          <p:val>
                                            <p:strVal val="#ppt_y+.1"/>
                                          </p:val>
                                        </p:tav>
                                        <p:tav tm="100000">
                                          <p:val>
                                            <p:strVal val="#ppt_y"/>
                                          </p:val>
                                        </p:tav>
                                      </p:tavLst>
                                    </p:anim>
                                  </p:childTnLst>
                                </p:cTn>
                              </p:par>
                            </p:childTnLst>
                          </p:cTn>
                        </p:par>
                        <p:par>
                          <p:cTn id="14" fill="hold">
                            <p:stCondLst>
                              <p:cond delay="1500"/>
                            </p:stCondLst>
                            <p:childTnLst>
                              <p:par>
                                <p:cTn id="15" presetID="10" presetClass="entr" presetSubtype="0" fill="hold" nodeType="afterEffect">
                                  <p:stCondLst>
                                    <p:cond delay="0"/>
                                  </p:stCondLst>
                                  <p:childTnLst>
                                    <p:set>
                                      <p:cBhvr>
                                        <p:cTn id="16" dur="1" fill="hold">
                                          <p:stCondLst>
                                            <p:cond delay="0"/>
                                          </p:stCondLst>
                                        </p:cTn>
                                        <p:tgtEl>
                                          <p:spTgt spid="25602"/>
                                        </p:tgtEl>
                                        <p:attrNameLst>
                                          <p:attrName>style.visibility</p:attrName>
                                        </p:attrNameLst>
                                      </p:cBhvr>
                                      <p:to>
                                        <p:strVal val="visible"/>
                                      </p:to>
                                    </p:set>
                                    <p:animEffect transition="in" filter="fade">
                                      <p:cBhvr>
                                        <p:cTn id="17" dur="500"/>
                                        <p:tgtEl>
                                          <p:spTgt spid="256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599"/>
        <p:cNvGrpSpPr/>
        <p:nvPr/>
      </p:nvGrpSpPr>
      <p:grpSpPr>
        <a:xfrm>
          <a:off x="0" y="0"/>
          <a:ext cx="0" cy="0"/>
          <a:chOff x="0" y="0"/>
          <a:chExt cx="0" cy="0"/>
        </a:xfrm>
      </p:grpSpPr>
      <p:sp>
        <p:nvSpPr>
          <p:cNvPr id="812" name="Google Shape;812;p41"/>
          <p:cNvSpPr txBox="1">
            <a:spLocks noGrp="1"/>
          </p:cNvSpPr>
          <p:nvPr>
            <p:ph type="subTitle" idx="1"/>
          </p:nvPr>
        </p:nvSpPr>
        <p:spPr>
          <a:xfrm>
            <a:off x="391250" y="352025"/>
            <a:ext cx="4066500" cy="872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Conclusion</a:t>
            </a:r>
            <a:endParaRPr dirty="0"/>
          </a:p>
        </p:txBody>
      </p:sp>
      <p:sp>
        <p:nvSpPr>
          <p:cNvPr id="2" name="Rectangle 1">
            <a:extLst>
              <a:ext uri="{FF2B5EF4-FFF2-40B4-BE49-F238E27FC236}">
                <a16:creationId xmlns:a16="http://schemas.microsoft.com/office/drawing/2014/main" id="{67ABCA13-04EF-42BE-9A53-B02E55586EED}"/>
              </a:ext>
            </a:extLst>
          </p:cNvPr>
          <p:cNvSpPr/>
          <p:nvPr/>
        </p:nvSpPr>
        <p:spPr>
          <a:xfrm>
            <a:off x="4457751" y="0"/>
            <a:ext cx="468625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217" name="Groupe 216">
            <a:extLst>
              <a:ext uri="{FF2B5EF4-FFF2-40B4-BE49-F238E27FC236}">
                <a16:creationId xmlns:a16="http://schemas.microsoft.com/office/drawing/2014/main" id="{CBACCF86-F3A3-4FF4-9A0E-73642ACDC247}"/>
              </a:ext>
            </a:extLst>
          </p:cNvPr>
          <p:cNvGrpSpPr/>
          <p:nvPr/>
        </p:nvGrpSpPr>
        <p:grpSpPr>
          <a:xfrm>
            <a:off x="7325606" y="351265"/>
            <a:ext cx="1216800" cy="1216800"/>
            <a:chOff x="284200" y="229687"/>
            <a:chExt cx="3143375" cy="3524638"/>
          </a:xfrm>
        </p:grpSpPr>
        <p:pic>
          <p:nvPicPr>
            <p:cNvPr id="218" name="Graphique 217">
              <a:extLst>
                <a:ext uri="{FF2B5EF4-FFF2-40B4-BE49-F238E27FC236}">
                  <a16:creationId xmlns:a16="http://schemas.microsoft.com/office/drawing/2014/main" id="{704B9632-8C59-4D8B-B186-B10EF6939FA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32000" y="229687"/>
              <a:ext cx="2695575" cy="2695575"/>
            </a:xfrm>
            <a:prstGeom prst="rect">
              <a:avLst/>
            </a:prstGeom>
          </p:spPr>
        </p:pic>
        <p:pic>
          <p:nvPicPr>
            <p:cNvPr id="219" name="Graphique 218">
              <a:extLst>
                <a:ext uri="{FF2B5EF4-FFF2-40B4-BE49-F238E27FC236}">
                  <a16:creationId xmlns:a16="http://schemas.microsoft.com/office/drawing/2014/main" id="{AF04CBE6-7407-4248-913C-43EC64FB95E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flipH="1">
              <a:off x="284200" y="2267600"/>
              <a:ext cx="1486725" cy="1486725"/>
            </a:xfrm>
            <a:prstGeom prst="rect">
              <a:avLst/>
            </a:prstGeom>
          </p:spPr>
        </p:pic>
      </p:grpSp>
      <p:grpSp>
        <p:nvGrpSpPr>
          <p:cNvPr id="220" name="Groupe 219">
            <a:extLst>
              <a:ext uri="{FF2B5EF4-FFF2-40B4-BE49-F238E27FC236}">
                <a16:creationId xmlns:a16="http://schemas.microsoft.com/office/drawing/2014/main" id="{B86C81B4-C0EA-40C2-8BE9-2D4BD23A6EC2}"/>
              </a:ext>
            </a:extLst>
          </p:cNvPr>
          <p:cNvGrpSpPr/>
          <p:nvPr/>
        </p:nvGrpSpPr>
        <p:grpSpPr>
          <a:xfrm>
            <a:off x="5200154" y="262908"/>
            <a:ext cx="1216800" cy="1218075"/>
            <a:chOff x="5304025" y="427613"/>
            <a:chExt cx="3124875" cy="2819287"/>
          </a:xfrm>
        </p:grpSpPr>
        <p:pic>
          <p:nvPicPr>
            <p:cNvPr id="221" name="Graphique 220">
              <a:extLst>
                <a:ext uri="{FF2B5EF4-FFF2-40B4-BE49-F238E27FC236}">
                  <a16:creationId xmlns:a16="http://schemas.microsoft.com/office/drawing/2014/main" id="{6E62CFC8-190B-44FF-9E65-54E9A2E28E2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304025" y="427613"/>
              <a:ext cx="2707050" cy="2707050"/>
            </a:xfrm>
            <a:prstGeom prst="rect">
              <a:avLst/>
            </a:prstGeom>
          </p:spPr>
        </p:pic>
        <p:pic>
          <p:nvPicPr>
            <p:cNvPr id="222" name="Graphique 221">
              <a:extLst>
                <a:ext uri="{FF2B5EF4-FFF2-40B4-BE49-F238E27FC236}">
                  <a16:creationId xmlns:a16="http://schemas.microsoft.com/office/drawing/2014/main" id="{92C107BD-AF08-4E4B-B0A1-72AE2FE649E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942175" y="1760175"/>
              <a:ext cx="1486725" cy="1486725"/>
            </a:xfrm>
            <a:prstGeom prst="rect">
              <a:avLst/>
            </a:prstGeom>
          </p:spPr>
        </p:pic>
      </p:grpSp>
      <p:pic>
        <p:nvPicPr>
          <p:cNvPr id="4" name="Graphique 3">
            <a:extLst>
              <a:ext uri="{FF2B5EF4-FFF2-40B4-BE49-F238E27FC236}">
                <a16:creationId xmlns:a16="http://schemas.microsoft.com/office/drawing/2014/main" id="{76F4BCB8-B429-432E-958C-A09F7BF48D3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200154" y="1888160"/>
            <a:ext cx="1216800" cy="1216800"/>
          </a:xfrm>
          <a:prstGeom prst="rect">
            <a:avLst/>
          </a:prstGeom>
        </p:spPr>
      </p:pic>
      <p:pic>
        <p:nvPicPr>
          <p:cNvPr id="225" name="Graphique 224">
            <a:extLst>
              <a:ext uri="{FF2B5EF4-FFF2-40B4-BE49-F238E27FC236}">
                <a16:creationId xmlns:a16="http://schemas.microsoft.com/office/drawing/2014/main" id="{B7E9DEFB-BFA9-4110-A6A0-41BB52B84783}"/>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412277" y="1852767"/>
            <a:ext cx="1216800" cy="1216800"/>
          </a:xfrm>
          <a:prstGeom prst="rect">
            <a:avLst/>
          </a:prstGeom>
        </p:spPr>
      </p:pic>
      <p:pic>
        <p:nvPicPr>
          <p:cNvPr id="226" name="Graphique 225">
            <a:extLst>
              <a:ext uri="{FF2B5EF4-FFF2-40B4-BE49-F238E27FC236}">
                <a16:creationId xmlns:a16="http://schemas.microsoft.com/office/drawing/2014/main" id="{E7382C28-F363-4BBF-B6D8-318049B6866D}"/>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125739" y="3411933"/>
            <a:ext cx="1424594" cy="1424594"/>
          </a:xfrm>
          <a:prstGeom prst="rect">
            <a:avLst/>
          </a:prstGeom>
        </p:spPr>
      </p:pic>
      <p:pic>
        <p:nvPicPr>
          <p:cNvPr id="227" name="Graphique 226">
            <a:extLst>
              <a:ext uri="{FF2B5EF4-FFF2-40B4-BE49-F238E27FC236}">
                <a16:creationId xmlns:a16="http://schemas.microsoft.com/office/drawing/2014/main" id="{1249FB03-99EB-4D1D-A8DC-082DAD44BC07}"/>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7347867" y="3411933"/>
            <a:ext cx="1424594" cy="1424594"/>
          </a:xfrm>
          <a:prstGeom prst="rect">
            <a:avLst/>
          </a:prstGeom>
        </p:spPr>
      </p:pic>
    </p:spTree>
    <p:extLst>
      <p:ext uri="{BB962C8B-B14F-4D97-AF65-F5344CB8AC3E}">
        <p14:creationId xmlns:p14="http://schemas.microsoft.com/office/powerpoint/2010/main" val="766490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7"/>
                                        </p:tgtEl>
                                        <p:attrNameLst>
                                          <p:attrName>style.visibility</p:attrName>
                                        </p:attrNameLst>
                                      </p:cBhvr>
                                      <p:to>
                                        <p:strVal val="visible"/>
                                      </p:to>
                                    </p:set>
                                    <p:animEffect transition="in" filter="fade">
                                      <p:cBhvr>
                                        <p:cTn id="7" dur="500"/>
                                        <p:tgtEl>
                                          <p:spTgt spid="217"/>
                                        </p:tgtEl>
                                      </p:cBhvr>
                                    </p:animEffect>
                                  </p:childTnLst>
                                </p:cTn>
                              </p:par>
                              <p:par>
                                <p:cTn id="8" presetID="10" presetClass="entr" presetSubtype="0" fill="hold" nodeType="withEffect">
                                  <p:stCondLst>
                                    <p:cond delay="0"/>
                                  </p:stCondLst>
                                  <p:childTnLst>
                                    <p:set>
                                      <p:cBhvr>
                                        <p:cTn id="9" dur="1" fill="hold">
                                          <p:stCondLst>
                                            <p:cond delay="0"/>
                                          </p:stCondLst>
                                        </p:cTn>
                                        <p:tgtEl>
                                          <p:spTgt spid="220"/>
                                        </p:tgtEl>
                                        <p:attrNameLst>
                                          <p:attrName>style.visibility</p:attrName>
                                        </p:attrNameLst>
                                      </p:cBhvr>
                                      <p:to>
                                        <p:strVal val="visible"/>
                                      </p:to>
                                    </p:set>
                                    <p:animEffect transition="in" filter="fade">
                                      <p:cBhvr>
                                        <p:cTn id="10" dur="500"/>
                                        <p:tgtEl>
                                          <p:spTgt spid="22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par>
                                <p:cTn id="16" presetID="10" presetClass="entr" presetSubtype="0" fill="hold" nodeType="withEffect">
                                  <p:stCondLst>
                                    <p:cond delay="0"/>
                                  </p:stCondLst>
                                  <p:childTnLst>
                                    <p:set>
                                      <p:cBhvr>
                                        <p:cTn id="17" dur="1" fill="hold">
                                          <p:stCondLst>
                                            <p:cond delay="0"/>
                                          </p:stCondLst>
                                        </p:cTn>
                                        <p:tgtEl>
                                          <p:spTgt spid="225"/>
                                        </p:tgtEl>
                                        <p:attrNameLst>
                                          <p:attrName>style.visibility</p:attrName>
                                        </p:attrNameLst>
                                      </p:cBhvr>
                                      <p:to>
                                        <p:strVal val="visible"/>
                                      </p:to>
                                    </p:set>
                                    <p:animEffect transition="in" filter="fade">
                                      <p:cBhvr>
                                        <p:cTn id="18" dur="500"/>
                                        <p:tgtEl>
                                          <p:spTgt spid="22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26"/>
                                        </p:tgtEl>
                                        <p:attrNameLst>
                                          <p:attrName>style.visibility</p:attrName>
                                        </p:attrNameLst>
                                      </p:cBhvr>
                                      <p:to>
                                        <p:strVal val="visible"/>
                                      </p:to>
                                    </p:set>
                                    <p:animEffect transition="in" filter="fade">
                                      <p:cBhvr>
                                        <p:cTn id="23" dur="500"/>
                                        <p:tgtEl>
                                          <p:spTgt spid="226"/>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27"/>
                                        </p:tgtEl>
                                        <p:attrNameLst>
                                          <p:attrName>style.visibility</p:attrName>
                                        </p:attrNameLst>
                                      </p:cBhvr>
                                      <p:to>
                                        <p:strVal val="visible"/>
                                      </p:to>
                                    </p:set>
                                    <p:animEffect transition="in" filter="fade">
                                      <p:cBhvr>
                                        <p:cTn id="28" dur="500"/>
                                        <p:tgtEl>
                                          <p:spTgt spid="2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03"/>
        <p:cNvGrpSpPr/>
        <p:nvPr/>
      </p:nvGrpSpPr>
      <p:grpSpPr>
        <a:xfrm>
          <a:off x="0" y="0"/>
          <a:ext cx="0" cy="0"/>
          <a:chOff x="0" y="0"/>
          <a:chExt cx="0" cy="0"/>
        </a:xfrm>
      </p:grpSpPr>
      <p:sp>
        <p:nvSpPr>
          <p:cNvPr id="1006" name="Google Shape;1006;p45"/>
          <p:cNvSpPr txBox="1">
            <a:spLocks noGrp="1"/>
          </p:cNvSpPr>
          <p:nvPr>
            <p:ph type="title"/>
          </p:nvPr>
        </p:nvSpPr>
        <p:spPr>
          <a:xfrm>
            <a:off x="720000" y="535000"/>
            <a:ext cx="5800500" cy="48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Exploration de la data</a:t>
            </a:r>
            <a:endParaRPr dirty="0"/>
          </a:p>
        </p:txBody>
      </p:sp>
      <p:sp>
        <p:nvSpPr>
          <p:cNvPr id="1008" name="Google Shape;1008;p45"/>
          <p:cNvSpPr txBox="1">
            <a:spLocks noGrp="1"/>
          </p:cNvSpPr>
          <p:nvPr>
            <p:ph type="subTitle" idx="1"/>
          </p:nvPr>
        </p:nvSpPr>
        <p:spPr>
          <a:xfrm>
            <a:off x="719988" y="2319985"/>
            <a:ext cx="2621700" cy="713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FR" dirty="0"/>
              <a:t>Donnée de test</a:t>
            </a:r>
            <a:endParaRPr dirty="0"/>
          </a:p>
        </p:txBody>
      </p:sp>
      <p:sp>
        <p:nvSpPr>
          <p:cNvPr id="1009" name="Google Shape;1009;p45"/>
          <p:cNvSpPr txBox="1">
            <a:spLocks noGrp="1"/>
          </p:cNvSpPr>
          <p:nvPr>
            <p:ph type="subTitle" idx="2"/>
          </p:nvPr>
        </p:nvSpPr>
        <p:spPr>
          <a:xfrm>
            <a:off x="3898762" y="2319985"/>
            <a:ext cx="2995651" cy="713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Donnée d’entrainement</a:t>
            </a:r>
            <a:endParaRPr dirty="0"/>
          </a:p>
        </p:txBody>
      </p:sp>
      <p:grpSp>
        <p:nvGrpSpPr>
          <p:cNvPr id="6" name="Groupe 5">
            <a:extLst>
              <a:ext uri="{FF2B5EF4-FFF2-40B4-BE49-F238E27FC236}">
                <a16:creationId xmlns:a16="http://schemas.microsoft.com/office/drawing/2014/main" id="{1500F25F-1439-499C-B0AA-0581CBF66484}"/>
              </a:ext>
            </a:extLst>
          </p:cNvPr>
          <p:cNvGrpSpPr/>
          <p:nvPr/>
        </p:nvGrpSpPr>
        <p:grpSpPr>
          <a:xfrm>
            <a:off x="819538" y="1384173"/>
            <a:ext cx="720900" cy="683700"/>
            <a:chOff x="819538" y="1748313"/>
            <a:chExt cx="720900" cy="683700"/>
          </a:xfrm>
        </p:grpSpPr>
        <p:sp>
          <p:nvSpPr>
            <p:cNvPr id="1005" name="Google Shape;1005;p45"/>
            <p:cNvSpPr/>
            <p:nvPr/>
          </p:nvSpPr>
          <p:spPr>
            <a:xfrm>
              <a:off x="819538" y="1748313"/>
              <a:ext cx="720900" cy="683700"/>
            </a:xfrm>
            <a:prstGeom prst="roundRect">
              <a:avLst>
                <a:gd name="adj" fmla="val 16667"/>
              </a:avLst>
            </a:prstGeom>
            <a:solidFill>
              <a:srgbClr val="F3AC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 name="Graphique 4">
              <a:extLst>
                <a:ext uri="{FF2B5EF4-FFF2-40B4-BE49-F238E27FC236}">
                  <a16:creationId xmlns:a16="http://schemas.microsoft.com/office/drawing/2014/main" id="{E83EE7D5-8C07-4D07-88C7-25CD3AB1B7C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39978" y="1825992"/>
              <a:ext cx="528572" cy="528572"/>
            </a:xfrm>
            <a:prstGeom prst="rect">
              <a:avLst/>
            </a:prstGeom>
          </p:spPr>
        </p:pic>
      </p:grpSp>
      <p:grpSp>
        <p:nvGrpSpPr>
          <p:cNvPr id="9" name="Groupe 8">
            <a:extLst>
              <a:ext uri="{FF2B5EF4-FFF2-40B4-BE49-F238E27FC236}">
                <a16:creationId xmlns:a16="http://schemas.microsoft.com/office/drawing/2014/main" id="{B39CDD15-5E5C-4BF4-B761-1322F9E461F3}"/>
              </a:ext>
            </a:extLst>
          </p:cNvPr>
          <p:cNvGrpSpPr/>
          <p:nvPr/>
        </p:nvGrpSpPr>
        <p:grpSpPr>
          <a:xfrm>
            <a:off x="4011363" y="1384173"/>
            <a:ext cx="720900" cy="683700"/>
            <a:chOff x="4011363" y="1748313"/>
            <a:chExt cx="720900" cy="683700"/>
          </a:xfrm>
        </p:grpSpPr>
        <p:sp>
          <p:nvSpPr>
            <p:cNvPr id="1004" name="Google Shape;1004;p45"/>
            <p:cNvSpPr/>
            <p:nvPr/>
          </p:nvSpPr>
          <p:spPr>
            <a:xfrm>
              <a:off x="4011363" y="1748313"/>
              <a:ext cx="720900" cy="683700"/>
            </a:xfrm>
            <a:prstGeom prst="roundRect">
              <a:avLst>
                <a:gd name="adj" fmla="val 16667"/>
              </a:avLst>
            </a:prstGeom>
            <a:solidFill>
              <a:srgbClr val="F3AC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 name="Graphique 7">
              <a:extLst>
                <a:ext uri="{FF2B5EF4-FFF2-40B4-BE49-F238E27FC236}">
                  <a16:creationId xmlns:a16="http://schemas.microsoft.com/office/drawing/2014/main" id="{BDFEDA21-8C8E-4839-8022-C367C677BE8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75867" y="1794217"/>
              <a:ext cx="591891" cy="591891"/>
            </a:xfrm>
            <a:prstGeom prst="rect">
              <a:avLst/>
            </a:prstGeom>
          </p:spPr>
        </p:pic>
      </p:grpSp>
      <p:graphicFrame>
        <p:nvGraphicFramePr>
          <p:cNvPr id="15" name="Tableau 15">
            <a:extLst>
              <a:ext uri="{FF2B5EF4-FFF2-40B4-BE49-F238E27FC236}">
                <a16:creationId xmlns:a16="http://schemas.microsoft.com/office/drawing/2014/main" id="{03046686-3B69-462B-9EEE-EDF4CEB48B19}"/>
              </a:ext>
            </a:extLst>
          </p:cNvPr>
          <p:cNvGraphicFramePr>
            <a:graphicFrameLocks noGrp="1"/>
          </p:cNvGraphicFramePr>
          <p:nvPr>
            <p:extLst>
              <p:ext uri="{D42A27DB-BD31-4B8C-83A1-F6EECF244321}">
                <p14:modId xmlns:p14="http://schemas.microsoft.com/office/powerpoint/2010/main" val="1195214940"/>
              </p:ext>
            </p:extLst>
          </p:nvPr>
        </p:nvGraphicFramePr>
        <p:xfrm>
          <a:off x="819538" y="3276289"/>
          <a:ext cx="2222290" cy="741680"/>
        </p:xfrm>
        <a:graphic>
          <a:graphicData uri="http://schemas.openxmlformats.org/drawingml/2006/table">
            <a:tbl>
              <a:tblPr firstRow="1" bandRow="1">
                <a:tableStyleId>{284E427A-3D55-4303-BF80-6455036E1DE7}</a:tableStyleId>
              </a:tblPr>
              <a:tblGrid>
                <a:gridCol w="1111145">
                  <a:extLst>
                    <a:ext uri="{9D8B030D-6E8A-4147-A177-3AD203B41FA5}">
                      <a16:colId xmlns:a16="http://schemas.microsoft.com/office/drawing/2014/main" val="2594678476"/>
                    </a:ext>
                  </a:extLst>
                </a:gridCol>
                <a:gridCol w="1111145">
                  <a:extLst>
                    <a:ext uri="{9D8B030D-6E8A-4147-A177-3AD203B41FA5}">
                      <a16:colId xmlns:a16="http://schemas.microsoft.com/office/drawing/2014/main" val="199682018"/>
                    </a:ext>
                  </a:extLst>
                </a:gridCol>
              </a:tblGrid>
              <a:tr h="370840">
                <a:tc>
                  <a:txBody>
                    <a:bodyPr/>
                    <a:lstStyle/>
                    <a:p>
                      <a:r>
                        <a:rPr lang="fr-FR" dirty="0"/>
                        <a:t>Lignes</a:t>
                      </a:r>
                    </a:p>
                  </a:txBody>
                  <a:tcPr/>
                </a:tc>
                <a:tc>
                  <a:txBody>
                    <a:bodyPr/>
                    <a:lstStyle/>
                    <a:p>
                      <a:r>
                        <a:rPr lang="fr-FR" dirty="0"/>
                        <a:t>Colonnes</a:t>
                      </a:r>
                    </a:p>
                  </a:txBody>
                  <a:tcPr/>
                </a:tc>
                <a:extLst>
                  <a:ext uri="{0D108BD9-81ED-4DB2-BD59-A6C34878D82A}">
                    <a16:rowId xmlns:a16="http://schemas.microsoft.com/office/drawing/2014/main" val="4112861030"/>
                  </a:ext>
                </a:extLst>
              </a:tr>
              <a:tr h="370840">
                <a:tc>
                  <a:txBody>
                    <a:bodyPr/>
                    <a:lstStyle/>
                    <a:p>
                      <a:r>
                        <a:rPr lang="fr-FR" dirty="0"/>
                        <a:t>48744</a:t>
                      </a:r>
                    </a:p>
                  </a:txBody>
                  <a:tcPr/>
                </a:tc>
                <a:tc>
                  <a:txBody>
                    <a:bodyPr/>
                    <a:lstStyle/>
                    <a:p>
                      <a:r>
                        <a:rPr lang="fr-FR" dirty="0"/>
                        <a:t>121</a:t>
                      </a:r>
                    </a:p>
                  </a:txBody>
                  <a:tcPr/>
                </a:tc>
                <a:extLst>
                  <a:ext uri="{0D108BD9-81ED-4DB2-BD59-A6C34878D82A}">
                    <a16:rowId xmlns:a16="http://schemas.microsoft.com/office/drawing/2014/main" val="1942007469"/>
                  </a:ext>
                </a:extLst>
              </a:tr>
            </a:tbl>
          </a:graphicData>
        </a:graphic>
      </p:graphicFrame>
      <p:graphicFrame>
        <p:nvGraphicFramePr>
          <p:cNvPr id="32" name="Tableau 15">
            <a:extLst>
              <a:ext uri="{FF2B5EF4-FFF2-40B4-BE49-F238E27FC236}">
                <a16:creationId xmlns:a16="http://schemas.microsoft.com/office/drawing/2014/main" id="{90BD0D86-5C0F-4BCF-A72B-234C6EB28AD3}"/>
              </a:ext>
            </a:extLst>
          </p:cNvPr>
          <p:cNvGraphicFramePr>
            <a:graphicFrameLocks noGrp="1"/>
          </p:cNvGraphicFramePr>
          <p:nvPr>
            <p:extLst>
              <p:ext uri="{D42A27DB-BD31-4B8C-83A1-F6EECF244321}">
                <p14:modId xmlns:p14="http://schemas.microsoft.com/office/powerpoint/2010/main" val="2836172860"/>
              </p:ext>
            </p:extLst>
          </p:nvPr>
        </p:nvGraphicFramePr>
        <p:xfrm>
          <a:off x="4011363" y="3285497"/>
          <a:ext cx="2222290" cy="741680"/>
        </p:xfrm>
        <a:graphic>
          <a:graphicData uri="http://schemas.openxmlformats.org/drawingml/2006/table">
            <a:tbl>
              <a:tblPr firstRow="1" bandRow="1">
                <a:tableStyleId>{284E427A-3D55-4303-BF80-6455036E1DE7}</a:tableStyleId>
              </a:tblPr>
              <a:tblGrid>
                <a:gridCol w="1111145">
                  <a:extLst>
                    <a:ext uri="{9D8B030D-6E8A-4147-A177-3AD203B41FA5}">
                      <a16:colId xmlns:a16="http://schemas.microsoft.com/office/drawing/2014/main" val="2594678476"/>
                    </a:ext>
                  </a:extLst>
                </a:gridCol>
                <a:gridCol w="1111145">
                  <a:extLst>
                    <a:ext uri="{9D8B030D-6E8A-4147-A177-3AD203B41FA5}">
                      <a16:colId xmlns:a16="http://schemas.microsoft.com/office/drawing/2014/main" val="199682018"/>
                    </a:ext>
                  </a:extLst>
                </a:gridCol>
              </a:tblGrid>
              <a:tr h="370840">
                <a:tc>
                  <a:txBody>
                    <a:bodyPr/>
                    <a:lstStyle/>
                    <a:p>
                      <a:r>
                        <a:rPr lang="fr-FR" dirty="0"/>
                        <a:t>Lignes</a:t>
                      </a:r>
                    </a:p>
                  </a:txBody>
                  <a:tcPr/>
                </a:tc>
                <a:tc>
                  <a:txBody>
                    <a:bodyPr/>
                    <a:lstStyle/>
                    <a:p>
                      <a:r>
                        <a:rPr lang="fr-FR" dirty="0"/>
                        <a:t>Colonnes</a:t>
                      </a:r>
                    </a:p>
                  </a:txBody>
                  <a:tcPr/>
                </a:tc>
                <a:extLst>
                  <a:ext uri="{0D108BD9-81ED-4DB2-BD59-A6C34878D82A}">
                    <a16:rowId xmlns:a16="http://schemas.microsoft.com/office/drawing/2014/main" val="4112861030"/>
                  </a:ext>
                </a:extLst>
              </a:tr>
              <a:tr h="370840">
                <a:tc>
                  <a:txBody>
                    <a:bodyPr/>
                    <a:lstStyle/>
                    <a:p>
                      <a:r>
                        <a:rPr lang="fr-FR" dirty="0"/>
                        <a:t>307511</a:t>
                      </a:r>
                    </a:p>
                  </a:txBody>
                  <a:tcPr/>
                </a:tc>
                <a:tc>
                  <a:txBody>
                    <a:bodyPr/>
                    <a:lstStyle/>
                    <a:p>
                      <a:r>
                        <a:rPr lang="fr-FR" dirty="0"/>
                        <a:t>122</a:t>
                      </a:r>
                    </a:p>
                  </a:txBody>
                  <a:tcPr/>
                </a:tc>
                <a:extLst>
                  <a:ext uri="{0D108BD9-81ED-4DB2-BD59-A6C34878D82A}">
                    <a16:rowId xmlns:a16="http://schemas.microsoft.com/office/drawing/2014/main" val="1942007469"/>
                  </a:ext>
                </a:extLst>
              </a:tr>
            </a:tbl>
          </a:graphicData>
        </a:graphic>
      </p:graphicFrame>
    </p:spTree>
    <p:extLst>
      <p:ext uri="{BB962C8B-B14F-4D97-AF65-F5344CB8AC3E}">
        <p14:creationId xmlns:p14="http://schemas.microsoft.com/office/powerpoint/2010/main" val="3999952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2"/>
                                        </p:tgtEl>
                                        <p:attrNameLst>
                                          <p:attrName>style.visibility</p:attrName>
                                        </p:attrNameLst>
                                      </p:cBhvr>
                                      <p:to>
                                        <p:strVal val="visible"/>
                                      </p:to>
                                    </p:set>
                                    <p:animEffect transition="in" filter="fade">
                                      <p:cBhvr>
                                        <p:cTn id="12"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23"/>
        <p:cNvGrpSpPr/>
        <p:nvPr/>
      </p:nvGrpSpPr>
      <p:grpSpPr>
        <a:xfrm>
          <a:off x="0" y="0"/>
          <a:ext cx="0" cy="0"/>
          <a:chOff x="0" y="0"/>
          <a:chExt cx="0" cy="0"/>
        </a:xfrm>
      </p:grpSpPr>
      <p:sp>
        <p:nvSpPr>
          <p:cNvPr id="1024" name="Google Shape;1024;p46"/>
          <p:cNvSpPr txBox="1">
            <a:spLocks noGrp="1"/>
          </p:cNvSpPr>
          <p:nvPr>
            <p:ph type="title"/>
          </p:nvPr>
        </p:nvSpPr>
        <p:spPr>
          <a:xfrm flipH="1">
            <a:off x="4203150" y="2487163"/>
            <a:ext cx="4207500" cy="1047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Analyse exploratoire</a:t>
            </a:r>
            <a:endParaRPr dirty="0"/>
          </a:p>
        </p:txBody>
      </p:sp>
      <p:sp>
        <p:nvSpPr>
          <p:cNvPr id="1026" name="Google Shape;1026;p46"/>
          <p:cNvSpPr/>
          <p:nvPr/>
        </p:nvSpPr>
        <p:spPr>
          <a:xfrm>
            <a:off x="7044600" y="1326638"/>
            <a:ext cx="1367400" cy="964800"/>
          </a:xfrm>
          <a:prstGeom prst="roundRect">
            <a:avLst>
              <a:gd name="adj" fmla="val 16667"/>
            </a:avLst>
          </a:prstGeom>
          <a:solidFill>
            <a:srgbClr val="F3AC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46"/>
          <p:cNvSpPr txBox="1">
            <a:spLocks noGrp="1"/>
          </p:cNvSpPr>
          <p:nvPr>
            <p:ph type="title" idx="2"/>
          </p:nvPr>
        </p:nvSpPr>
        <p:spPr>
          <a:xfrm flipH="1">
            <a:off x="7043250" y="1388138"/>
            <a:ext cx="13674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grpSp>
        <p:nvGrpSpPr>
          <p:cNvPr id="2" name="Groupe 1">
            <a:extLst>
              <a:ext uri="{FF2B5EF4-FFF2-40B4-BE49-F238E27FC236}">
                <a16:creationId xmlns:a16="http://schemas.microsoft.com/office/drawing/2014/main" id="{53C3D56C-8CC0-4407-9650-7D7DBE016DBC}"/>
              </a:ext>
            </a:extLst>
          </p:cNvPr>
          <p:cNvGrpSpPr/>
          <p:nvPr/>
        </p:nvGrpSpPr>
        <p:grpSpPr>
          <a:xfrm>
            <a:off x="284200" y="229687"/>
            <a:ext cx="3143375" cy="3524638"/>
            <a:chOff x="284200" y="229687"/>
            <a:chExt cx="3143375" cy="3524638"/>
          </a:xfrm>
        </p:grpSpPr>
        <p:pic>
          <p:nvPicPr>
            <p:cNvPr id="57" name="Graphique 56">
              <a:extLst>
                <a:ext uri="{FF2B5EF4-FFF2-40B4-BE49-F238E27FC236}">
                  <a16:creationId xmlns:a16="http://schemas.microsoft.com/office/drawing/2014/main" id="{C15450E7-F8F8-4080-82C4-3796094C0EA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32000" y="229687"/>
              <a:ext cx="2695575" cy="2695575"/>
            </a:xfrm>
            <a:prstGeom prst="rect">
              <a:avLst/>
            </a:prstGeom>
          </p:spPr>
        </p:pic>
        <p:pic>
          <p:nvPicPr>
            <p:cNvPr id="56" name="Graphique 55">
              <a:extLst>
                <a:ext uri="{FF2B5EF4-FFF2-40B4-BE49-F238E27FC236}">
                  <a16:creationId xmlns:a16="http://schemas.microsoft.com/office/drawing/2014/main" id="{DF332901-BE27-4BF2-9F52-E17BE45C6E1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flipH="1">
              <a:off x="284200" y="2267600"/>
              <a:ext cx="1486725" cy="1486725"/>
            </a:xfrm>
            <a:prstGeom prst="rect">
              <a:avLst/>
            </a:prstGeom>
          </p:spPr>
        </p:pic>
      </p:grpSp>
    </p:spTree>
    <p:extLst>
      <p:ext uri="{BB962C8B-B14F-4D97-AF65-F5344CB8AC3E}">
        <p14:creationId xmlns:p14="http://schemas.microsoft.com/office/powerpoint/2010/main" val="14862947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09"/>
        <p:cNvGrpSpPr/>
        <p:nvPr/>
      </p:nvGrpSpPr>
      <p:grpSpPr>
        <a:xfrm>
          <a:off x="0" y="0"/>
          <a:ext cx="0" cy="0"/>
          <a:chOff x="0" y="0"/>
          <a:chExt cx="0" cy="0"/>
        </a:xfrm>
      </p:grpSpPr>
      <p:sp>
        <p:nvSpPr>
          <p:cNvPr id="1517" name="Google Shape;1517;p57"/>
          <p:cNvSpPr txBox="1">
            <a:spLocks noGrp="1"/>
          </p:cNvSpPr>
          <p:nvPr>
            <p:ph type="title" idx="6"/>
          </p:nvPr>
        </p:nvSpPr>
        <p:spPr>
          <a:xfrm>
            <a:off x="-147925" y="344675"/>
            <a:ext cx="7687200" cy="463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Analyse exploratoire</a:t>
            </a:r>
            <a:endParaRPr dirty="0"/>
          </a:p>
        </p:txBody>
      </p:sp>
      <p:graphicFrame>
        <p:nvGraphicFramePr>
          <p:cNvPr id="16" name="Graphique 15">
            <a:extLst>
              <a:ext uri="{FF2B5EF4-FFF2-40B4-BE49-F238E27FC236}">
                <a16:creationId xmlns:a16="http://schemas.microsoft.com/office/drawing/2014/main" id="{8F470E6A-DFAE-440F-A866-95A5A67D1404}"/>
              </a:ext>
            </a:extLst>
          </p:cNvPr>
          <p:cNvGraphicFramePr/>
          <p:nvPr>
            <p:extLst>
              <p:ext uri="{D42A27DB-BD31-4B8C-83A1-F6EECF244321}">
                <p14:modId xmlns:p14="http://schemas.microsoft.com/office/powerpoint/2010/main" val="1953664883"/>
              </p:ext>
            </p:extLst>
          </p:nvPr>
        </p:nvGraphicFramePr>
        <p:xfrm>
          <a:off x="4247300" y="908600"/>
          <a:ext cx="4791100" cy="4064000"/>
        </p:xfrm>
        <a:graphic>
          <a:graphicData uri="http://schemas.openxmlformats.org/drawingml/2006/chart">
            <c:chart xmlns:c="http://schemas.openxmlformats.org/drawingml/2006/chart" xmlns:r="http://schemas.openxmlformats.org/officeDocument/2006/relationships" r:id="rId3"/>
          </a:graphicData>
        </a:graphic>
      </p:graphicFrame>
      <p:grpSp>
        <p:nvGrpSpPr>
          <p:cNvPr id="18" name="Groupe 17">
            <a:extLst>
              <a:ext uri="{FF2B5EF4-FFF2-40B4-BE49-F238E27FC236}">
                <a16:creationId xmlns:a16="http://schemas.microsoft.com/office/drawing/2014/main" id="{57CE2004-680F-4F8C-8314-4773F9449BE4}"/>
              </a:ext>
            </a:extLst>
          </p:cNvPr>
          <p:cNvGrpSpPr/>
          <p:nvPr/>
        </p:nvGrpSpPr>
        <p:grpSpPr>
          <a:xfrm>
            <a:off x="1664263" y="3224878"/>
            <a:ext cx="2198185" cy="830997"/>
            <a:chOff x="1569013" y="2014500"/>
            <a:chExt cx="2198185" cy="830997"/>
          </a:xfrm>
        </p:grpSpPr>
        <p:sp>
          <p:nvSpPr>
            <p:cNvPr id="31" name="ZoneTexte 30">
              <a:extLst>
                <a:ext uri="{FF2B5EF4-FFF2-40B4-BE49-F238E27FC236}">
                  <a16:creationId xmlns:a16="http://schemas.microsoft.com/office/drawing/2014/main" id="{4851E540-9CAF-43FB-B750-23529272328F}"/>
                </a:ext>
              </a:extLst>
            </p:cNvPr>
            <p:cNvSpPr txBox="1"/>
            <p:nvPr/>
          </p:nvSpPr>
          <p:spPr>
            <a:xfrm>
              <a:off x="2468445" y="2014500"/>
              <a:ext cx="1298753" cy="830997"/>
            </a:xfrm>
            <a:prstGeom prst="rect">
              <a:avLst/>
            </a:prstGeom>
            <a:noFill/>
          </p:spPr>
          <p:txBody>
            <a:bodyPr wrap="square" rtlCol="0">
              <a:spAutoFit/>
            </a:bodyPr>
            <a:lstStyle/>
            <a:p>
              <a:pPr algn="ctr"/>
              <a:r>
                <a:rPr lang="fr-FR" sz="2400" b="1" dirty="0">
                  <a:solidFill>
                    <a:schemeClr val="bg2"/>
                  </a:solidFill>
                </a:rPr>
                <a:t>24 825</a:t>
              </a:r>
            </a:p>
            <a:p>
              <a:pPr algn="ctr"/>
              <a:r>
                <a:rPr lang="fr-FR" sz="2400" b="1" dirty="0">
                  <a:solidFill>
                    <a:schemeClr val="bg2"/>
                  </a:solidFill>
                </a:rPr>
                <a:t>8%</a:t>
              </a:r>
            </a:p>
          </p:txBody>
        </p:sp>
        <p:sp>
          <p:nvSpPr>
            <p:cNvPr id="33" name="Google Shape;1005;p45">
              <a:extLst>
                <a:ext uri="{FF2B5EF4-FFF2-40B4-BE49-F238E27FC236}">
                  <a16:creationId xmlns:a16="http://schemas.microsoft.com/office/drawing/2014/main" id="{9FE78C36-1F81-41BE-9E5D-19D33B0C9AC0}"/>
                </a:ext>
              </a:extLst>
            </p:cNvPr>
            <p:cNvSpPr/>
            <p:nvPr/>
          </p:nvSpPr>
          <p:spPr>
            <a:xfrm>
              <a:off x="1569013" y="2088149"/>
              <a:ext cx="720900" cy="683700"/>
            </a:xfrm>
            <a:prstGeom prst="roundRect">
              <a:avLst>
                <a:gd name="adj" fmla="val 16667"/>
              </a:avLst>
            </a:prstGeom>
            <a:solidFill>
              <a:srgbClr val="C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 name="Groupe 18">
            <a:extLst>
              <a:ext uri="{FF2B5EF4-FFF2-40B4-BE49-F238E27FC236}">
                <a16:creationId xmlns:a16="http://schemas.microsoft.com/office/drawing/2014/main" id="{360A7E88-4187-416F-938B-E604B8C80F95}"/>
              </a:ext>
            </a:extLst>
          </p:cNvPr>
          <p:cNvGrpSpPr/>
          <p:nvPr/>
        </p:nvGrpSpPr>
        <p:grpSpPr>
          <a:xfrm>
            <a:off x="1664263" y="2109603"/>
            <a:ext cx="2198185" cy="830997"/>
            <a:chOff x="1569013" y="3362251"/>
            <a:chExt cx="2198185" cy="830997"/>
          </a:xfrm>
        </p:grpSpPr>
        <p:sp>
          <p:nvSpPr>
            <p:cNvPr id="17" name="ZoneTexte 16">
              <a:extLst>
                <a:ext uri="{FF2B5EF4-FFF2-40B4-BE49-F238E27FC236}">
                  <a16:creationId xmlns:a16="http://schemas.microsoft.com/office/drawing/2014/main" id="{D8291334-D55A-49C8-85C4-72152DFE7EDB}"/>
                </a:ext>
              </a:extLst>
            </p:cNvPr>
            <p:cNvSpPr txBox="1"/>
            <p:nvPr/>
          </p:nvSpPr>
          <p:spPr>
            <a:xfrm>
              <a:off x="2468445" y="3362251"/>
              <a:ext cx="1298753" cy="830997"/>
            </a:xfrm>
            <a:prstGeom prst="rect">
              <a:avLst/>
            </a:prstGeom>
            <a:noFill/>
          </p:spPr>
          <p:txBody>
            <a:bodyPr wrap="none" rtlCol="0">
              <a:spAutoFit/>
            </a:bodyPr>
            <a:lstStyle/>
            <a:p>
              <a:pPr algn="ctr"/>
              <a:r>
                <a:rPr lang="fr-FR" sz="2400" b="1" dirty="0">
                  <a:solidFill>
                    <a:schemeClr val="bg2"/>
                  </a:solidFill>
                </a:rPr>
                <a:t>282 686</a:t>
              </a:r>
            </a:p>
            <a:p>
              <a:pPr algn="ctr"/>
              <a:r>
                <a:rPr lang="fr-FR" sz="2400" b="1" dirty="0">
                  <a:solidFill>
                    <a:schemeClr val="bg2"/>
                  </a:solidFill>
                </a:rPr>
                <a:t>92%</a:t>
              </a:r>
            </a:p>
          </p:txBody>
        </p:sp>
        <p:sp>
          <p:nvSpPr>
            <p:cNvPr id="35" name="Google Shape;1005;p45">
              <a:extLst>
                <a:ext uri="{FF2B5EF4-FFF2-40B4-BE49-F238E27FC236}">
                  <a16:creationId xmlns:a16="http://schemas.microsoft.com/office/drawing/2014/main" id="{283999CE-AA39-4246-ADAE-7E62E3423CE5}"/>
                </a:ext>
              </a:extLst>
            </p:cNvPr>
            <p:cNvSpPr/>
            <p:nvPr/>
          </p:nvSpPr>
          <p:spPr>
            <a:xfrm>
              <a:off x="1569013" y="3435900"/>
              <a:ext cx="720900" cy="683700"/>
            </a:xfrm>
            <a:prstGeom prst="roundRect">
              <a:avLst>
                <a:gd name="adj" fmla="val 16667"/>
              </a:avLst>
            </a:prstGeom>
            <a:solidFill>
              <a:srgbClr val="008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1553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6" grpId="0">
        <p:bldAsOne/>
      </p:bldGraphic>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26"/>
        <p:cNvGrpSpPr/>
        <p:nvPr/>
      </p:nvGrpSpPr>
      <p:grpSpPr>
        <a:xfrm>
          <a:off x="0" y="0"/>
          <a:ext cx="0" cy="0"/>
          <a:chOff x="0" y="0"/>
          <a:chExt cx="0" cy="0"/>
        </a:xfrm>
      </p:grpSpPr>
      <p:sp>
        <p:nvSpPr>
          <p:cNvPr id="1527" name="Google Shape;1527;p58"/>
          <p:cNvSpPr txBox="1">
            <a:spLocks noGrp="1"/>
          </p:cNvSpPr>
          <p:nvPr>
            <p:ph type="title"/>
          </p:nvPr>
        </p:nvSpPr>
        <p:spPr>
          <a:xfrm>
            <a:off x="720000" y="173050"/>
            <a:ext cx="7704000" cy="48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Analyse exploratoire</a:t>
            </a:r>
            <a:endParaRPr dirty="0"/>
          </a:p>
        </p:txBody>
      </p:sp>
      <p:pic>
        <p:nvPicPr>
          <p:cNvPr id="7" name="Image 6">
            <a:extLst>
              <a:ext uri="{FF2B5EF4-FFF2-40B4-BE49-F238E27FC236}">
                <a16:creationId xmlns:a16="http://schemas.microsoft.com/office/drawing/2014/main" id="{D7FC80B5-9938-49CC-9553-7FEF1F1D38DF}"/>
              </a:ext>
            </a:extLst>
          </p:cNvPr>
          <p:cNvPicPr>
            <a:picLocks noChangeAspect="1"/>
          </p:cNvPicPr>
          <p:nvPr/>
        </p:nvPicPr>
        <p:blipFill>
          <a:blip r:embed="rId3"/>
          <a:stretch>
            <a:fillRect/>
          </a:stretch>
        </p:blipFill>
        <p:spPr>
          <a:xfrm>
            <a:off x="1295400" y="1091175"/>
            <a:ext cx="6553200" cy="3637053"/>
          </a:xfrm>
          <a:prstGeom prst="rect">
            <a:avLst/>
          </a:prstGeom>
        </p:spPr>
      </p:pic>
    </p:spTree>
    <p:extLst>
      <p:ext uri="{BB962C8B-B14F-4D97-AF65-F5344CB8AC3E}">
        <p14:creationId xmlns:p14="http://schemas.microsoft.com/office/powerpoint/2010/main" val="2377176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International Banking Day by Slidesgo">
  <a:themeElements>
    <a:clrScheme name="Simple Light">
      <a:dk1>
        <a:srgbClr val="191919"/>
      </a:dk1>
      <a:lt1>
        <a:srgbClr val="FFFFFF"/>
      </a:lt1>
      <a:dk2>
        <a:srgbClr val="0C2054"/>
      </a:dk2>
      <a:lt2>
        <a:srgbClr val="CCCCCC"/>
      </a:lt2>
      <a:accent1>
        <a:srgbClr val="EFEFEF"/>
      </a:accent1>
      <a:accent2>
        <a:srgbClr val="DC9526"/>
      </a:accent2>
      <a:accent3>
        <a:srgbClr val="F3AC3D"/>
      </a:accent3>
      <a:accent4>
        <a:srgbClr val="263238"/>
      </a:accent4>
      <a:accent5>
        <a:srgbClr val="999999"/>
      </a:accent5>
      <a:accent6>
        <a:srgbClr val="666666"/>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2215</TotalTime>
  <Words>4858</Words>
  <Application>Microsoft Office PowerPoint</Application>
  <PresentationFormat>Affichage à l'écran (16:9)</PresentationFormat>
  <Paragraphs>557</Paragraphs>
  <Slides>54</Slides>
  <Notes>54</Notes>
  <HiddenSlides>0</HiddenSlides>
  <MMClips>0</MMClips>
  <ScaleCrop>false</ScaleCrop>
  <HeadingPairs>
    <vt:vector size="6" baseType="variant">
      <vt:variant>
        <vt:lpstr>Polices utilisées</vt:lpstr>
      </vt:variant>
      <vt:variant>
        <vt:i4>8</vt:i4>
      </vt:variant>
      <vt:variant>
        <vt:lpstr>Thème</vt:lpstr>
      </vt:variant>
      <vt:variant>
        <vt:i4>1</vt:i4>
      </vt:variant>
      <vt:variant>
        <vt:lpstr>Titres des diapositives</vt:lpstr>
      </vt:variant>
      <vt:variant>
        <vt:i4>54</vt:i4>
      </vt:variant>
    </vt:vector>
  </HeadingPairs>
  <TitlesOfParts>
    <vt:vector size="63" baseType="lpstr">
      <vt:lpstr>Arial</vt:lpstr>
      <vt:lpstr>Helvetica Neue</vt:lpstr>
      <vt:lpstr>Montserrat ExtraBold</vt:lpstr>
      <vt:lpstr>Bebas Neue</vt:lpstr>
      <vt:lpstr>Lato</vt:lpstr>
      <vt:lpstr>Montserrat Medium</vt:lpstr>
      <vt:lpstr>Poppins</vt:lpstr>
      <vt:lpstr>Roboto Condensed Light</vt:lpstr>
      <vt:lpstr>International Banking Day by Slidesgo</vt:lpstr>
      <vt:lpstr>Prêt à dépenser</vt:lpstr>
      <vt:lpstr>Présentation PowerPoint</vt:lpstr>
      <vt:lpstr>Plan</vt:lpstr>
      <vt:lpstr>Exploration de la Data</vt:lpstr>
      <vt:lpstr>Exploration de la data</vt:lpstr>
      <vt:lpstr>Exploration de la data</vt:lpstr>
      <vt:lpstr>Analyse exploratoire</vt:lpstr>
      <vt:lpstr>Analyse exploratoire</vt:lpstr>
      <vt:lpstr>Analyse exploratoire</vt:lpstr>
      <vt:lpstr>Analyse exploratoire</vt:lpstr>
      <vt:lpstr>Analyse exploratoire Encodage des variables catégorielles</vt:lpstr>
      <vt:lpstr>Analyse exploratoire Encodage des variables catégorielles</vt:lpstr>
      <vt:lpstr>Présentation PowerPoint</vt:lpstr>
      <vt:lpstr>Encodage  par étiquette</vt:lpstr>
      <vt:lpstr>Présentation PowerPoint</vt:lpstr>
      <vt:lpstr>Présentation PowerPoint</vt:lpstr>
      <vt:lpstr>Analyse exploratoire Anomalies</vt:lpstr>
      <vt:lpstr>Analyse exploratoire Anomalies</vt:lpstr>
      <vt:lpstr>Analyse exploratoire Anomalies</vt:lpstr>
      <vt:lpstr>Corrélation</vt:lpstr>
      <vt:lpstr>Présentation PowerPoint</vt:lpstr>
      <vt:lpstr>Présentation PowerPoint</vt:lpstr>
      <vt:lpstr>Présentation PowerPoint</vt:lpstr>
      <vt:lpstr>Présentation PowerPoint</vt:lpstr>
      <vt:lpstr>Présentation PowerPoint</vt:lpstr>
      <vt:lpstr>Features engineering</vt:lpstr>
      <vt:lpstr>Domain Knowledge Features</vt:lpstr>
      <vt:lpstr>Domain Knowledge Features</vt:lpstr>
      <vt:lpstr>Modèle et Metrique</vt:lpstr>
      <vt:lpstr>Données d’entrainement et de test</vt:lpstr>
      <vt:lpstr>Normalisation</vt:lpstr>
      <vt:lpstr>K-Neighbors</vt:lpstr>
      <vt:lpstr>Courbe de l’apprentissage</vt:lpstr>
      <vt:lpstr>Premier test</vt:lpstr>
      <vt:lpstr>Amélioration du modèle</vt:lpstr>
      <vt:lpstr>Amélioration du modèle</vt:lpstr>
      <vt:lpstr>Amélioration du modèle</vt:lpstr>
      <vt:lpstr>Amélioration du modèle</vt:lpstr>
      <vt:lpstr>Régression logistique</vt:lpstr>
      <vt:lpstr>Courbe d’apprentissage</vt:lpstr>
      <vt:lpstr>Scores</vt:lpstr>
      <vt:lpstr>Ensemble Learning</vt:lpstr>
      <vt:lpstr>Présentation PowerPoint</vt:lpstr>
      <vt:lpstr>Bagging</vt:lpstr>
      <vt:lpstr>Boosting</vt:lpstr>
      <vt:lpstr>Stacking</vt:lpstr>
      <vt:lpstr>Stacking Voting Classifier</vt:lpstr>
      <vt:lpstr>Stacking Stacking Classifier</vt:lpstr>
      <vt:lpstr>Présentation PowerPoint</vt:lpstr>
      <vt:lpstr>Classement des modèles</vt:lpstr>
      <vt:lpstr>Présentation PowerPoint</vt:lpstr>
      <vt:lpstr>Importance des variables</vt:lpstr>
      <vt:lpstr>Importance des variables</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International Banking Day</dc:title>
  <dc:creator>Reda</dc:creator>
  <cp:lastModifiedBy>Mohamed-Reda Derraz</cp:lastModifiedBy>
  <cp:revision>111</cp:revision>
  <dcterms:modified xsi:type="dcterms:W3CDTF">2022-01-10T14:22:20Z</dcterms:modified>
</cp:coreProperties>
</file>